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slideMasters/_rels/slideMaster1.xml.rels" ContentType="application/vnd.openxmlformats-package.relationships+xml"/>
  <Override PartName="/ppt/slideMasters/slideMaster1.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notesSlides/_rels/notesSlide21.xml.rels" ContentType="application/vnd.openxmlformats-package.relationships+xml"/>
  <Override PartName="/ppt/notesSlides/_rels/notesSlide14.xml.rels" ContentType="application/vnd.openxmlformats-package.relationships+xml"/>
  <Override PartName="/ppt/notesSlides/_rels/notesSlide13.xml.rels" ContentType="application/vnd.openxmlformats-package.relationships+xml"/>
  <Override PartName="/ppt/notesSlides/_rels/notesSlide9.xml.rels" ContentType="application/vnd.openxmlformats-package.relationships+xml"/>
  <Override PartName="/ppt/notesSlides/_rels/notesSlide23.xml.rels" ContentType="application/vnd.openxmlformats-package.relationships+xml"/>
  <Override PartName="/ppt/notesSlides/_rels/notesSlide11.xml.rels" ContentType="application/vnd.openxmlformats-package.relationships+xml"/>
  <Override PartName="/ppt/notesSlides/_rels/notesSlide15.xml.rels" ContentType="application/vnd.openxmlformats-package.relationships+xml"/>
  <Override PartName="/ppt/notesSlides/notesSlide9.xml" ContentType="application/vnd.openxmlformats-officedocument.presentationml.notes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notesSlides/notesSlide23.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1.xml" ContentType="application/vnd.openxmlformats-officedocument.presentationml.notesSlide+xml"/>
  <Override PartName="/ppt/_rels/presentation.xml.rels" ContentType="application/vnd.openxmlformats-package.relationshi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8.xml.rels" ContentType="application/vnd.openxmlformats-package.relationships+xml"/>
  <Override PartName="/ppt/slideLayouts/_rels/slideLayout5.xml.rels" ContentType="application/vnd.openxmlformats-package.relationships+xml"/>
  <Override PartName="/ppt/slideLayouts/_rels/slideLayout7.xml.rels" ContentType="application/vnd.openxmlformats-package.relationships+xml"/>
  <Override PartName="/ppt/slideLayouts/_rels/slideLayout4.xml.rels" ContentType="application/vnd.openxmlformats-package.relationships+xml"/>
  <Override PartName="/ppt/slideLayouts/_rels/slideLayout6.xml.rels" ContentType="application/vnd.openxmlformats-package.relationships+xml"/>
  <Override PartName="/ppt/slideLayouts/_rels/slideLayout3.xml.rels" ContentType="application/vnd.openxmlformats-package.relationships+xml"/>
  <Override PartName="/ppt/slideLayouts/_rels/slideLayout2.xml.rels" ContentType="application/vnd.openxmlformats-package.relationships+xml"/>
  <Override PartName="/ppt/slideLayouts/_rels/slideLayout1.xml.rels" ContentType="application/vnd.openxmlformats-package.relationships+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10.jpeg" ContentType="image/jpeg"/>
  <Override PartName="/ppt/media/image6.jpeg" ContentType="image/jpeg"/>
  <Override PartName="/ppt/media/image7.jpeg" ContentType="image/jpeg"/>
  <Override PartName="/ppt/media/image8.jpeg" ContentType="image/jpeg"/>
  <Override PartName="/ppt/media/image9.jpeg" ContentType="image/jpeg"/>
  <Override PartName="/ppt/notesMasters/_rels/notesMaster1.xml.rels" ContentType="application/vnd.openxmlformats-package.relationships+xml"/>
  <Override PartName="/ppt/notesMasters/notesMaster1.xml" ContentType="application/vnd.openxmlformats-officedocument.presentationml.notesMaster+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19.xml" ContentType="application/vnd.openxmlformats-officedocument.presentationml.slide+xml"/>
  <Override PartName="/ppt/slides/_rels/slide18.xml.rels" ContentType="application/vnd.openxmlformats-package.relationships+xml"/>
  <Override PartName="/ppt/slides/_rels/slide12.xml.rels" ContentType="application/vnd.openxmlformats-package.relationships+xml"/>
  <Override PartName="/ppt/slides/_rels/slide17.xml.rels" ContentType="application/vnd.openxmlformats-package.relationships+xml"/>
  <Override PartName="/ppt/slides/_rels/slide11.xml.rels" ContentType="application/vnd.openxmlformats-package.relationships+xml"/>
  <Override PartName="/ppt/slides/_rels/slide26.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33.xml.rels" ContentType="application/vnd.openxmlformats-package.relationships+xml"/>
  <Override PartName="/ppt/slides/_rels/slide6.xml.rels" ContentType="application/vnd.openxmlformats-package.relationships+xml"/>
  <Override PartName="/ppt/slides/_rels/slide34.xml.rels" ContentType="application/vnd.openxmlformats-package.relationships+xml"/>
  <Override PartName="/ppt/slides/_rels/slide19.xml.rels" ContentType="application/vnd.openxmlformats-package.relationships+xml"/>
  <Override PartName="/ppt/slides/_rels/slide13.xml.rels" ContentType="application/vnd.openxmlformats-package.relationships+xml"/>
  <Override PartName="/ppt/slides/_rels/slide29.xml.rels" ContentType="application/vnd.openxmlformats-package.relationships+xml"/>
  <Override PartName="/ppt/slides/_rels/slide14.xml.rels" ContentType="application/vnd.openxmlformats-package.relationships+xml"/>
  <Override PartName="/ppt/slides/_rels/slide30.xml.rels" ContentType="application/vnd.openxmlformats-package.relationships+xml"/>
  <Override PartName="/ppt/slides/_rels/slide23.xml.rels" ContentType="application/vnd.openxmlformats-package.relationships+xml"/>
  <Override PartName="/ppt/slides/_rels/slide38.xml.rels" ContentType="application/vnd.openxmlformats-package.relationships+xml"/>
  <Override PartName="/ppt/slides/_rels/slide37.xml.rels" ContentType="application/vnd.openxmlformats-package.relationships+xml"/>
  <Override PartName="/ppt/slides/_rels/slide22.xml.rels" ContentType="application/vnd.openxmlformats-package.relationships+xml"/>
  <Override PartName="/ppt/slides/_rels/slide3.xml.rels" ContentType="application/vnd.openxmlformats-package.relationships+xml"/>
  <Override PartName="/ppt/slides/_rels/slide9.xml.rels" ContentType="application/vnd.openxmlformats-package.relationships+xml"/>
  <Override PartName="/ppt/slides/_rels/slide28.xml.rels" ContentType="application/vnd.openxmlformats-package.relationships+xml"/>
  <Override PartName="/ppt/slides/_rels/slide24.xml.rels" ContentType="application/vnd.openxmlformats-package.relationships+xml"/>
  <Override PartName="/ppt/slides/_rels/slide39.xml.rels" ContentType="application/vnd.openxmlformats-package.relationships+xml"/>
  <Override PartName="/ppt/slides/_rels/slide31.xml.rels" ContentType="application/vnd.openxmlformats-package.relationships+xml"/>
  <Override PartName="/ppt/slides/_rels/slide15.xml.rels" ContentType="application/vnd.openxmlformats-package.relationships+xml"/>
  <Override PartName="/ppt/slides/_rels/slide21.xml.rels" ContentType="application/vnd.openxmlformats-package.relationships+xml"/>
  <Override PartName="/ppt/slides/_rels/slide36.xml.rels" ContentType="application/vnd.openxmlformats-package.relationships+xml"/>
  <Override PartName="/ppt/slides/_rels/slide27.xml.rels" ContentType="application/vnd.openxmlformats-package.relationships+xml"/>
  <Override PartName="/ppt/slides/_rels/slide2.xml.rels" ContentType="application/vnd.openxmlformats-package.relationships+xml"/>
  <Override PartName="/ppt/slides/_rels/slide8.xml.rels" ContentType="application/vnd.openxmlformats-package.relationships+xml"/>
  <Override PartName="/ppt/slides/_rels/slide25.xml.rels" ContentType="application/vnd.openxmlformats-package.relationships+xml"/>
  <Override PartName="/ppt/slides/_rels/slide10.xml.rels" ContentType="application/vnd.openxmlformats-package.relationships+xml"/>
  <Override PartName="/ppt/slides/_rels/slide32.xml.rels" ContentType="application/vnd.openxmlformats-package.relationships+xml"/>
  <Override PartName="/ppt/slides/_rels/slide16.xml.rels" ContentType="application/vnd.openxmlformats-package.relationships+xml"/>
  <Override PartName="/ppt/slides/_rels/slide35.xml.rels" ContentType="application/vnd.openxmlformats-package.relationships+xml"/>
  <Override PartName="/ppt/slides/_rels/slide20.xml.rels" ContentType="application/vnd.openxmlformats-package.relationships+xml"/>
  <Override PartName="/ppt/slides/_rels/slide1.xml.rels" ContentType="application/vnd.openxmlformats-package.relationships+xml"/>
  <Override PartName="/ppt/slides/_rels/slide7.xml.rels" ContentType="application/vnd.openxmlformats-package.relationships+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13.xml" ContentType="application/vnd.openxmlformats-officedocument.presentationml.slide+xml"/>
  <Override PartName="/ppt/slides/slide37.xml" ContentType="application/vnd.openxmlformats-officedocument.presentationml.slide+xml"/>
  <Override PartName="/ppt/slides/slide1.xml" ContentType="application/vnd.openxmlformats-officedocument.presentationml.slide+xml"/>
  <Override PartName="/ppt/slides/slide38.xml" ContentType="application/vnd.openxmlformats-officedocument.presentationml.slide+xml"/>
  <Override PartName="/ppt/slides/slide2.xml" ContentType="application/vnd.openxmlformats-officedocument.presentationml.slide+xml"/>
  <Override PartName="/ppt/slides/slide39.xml" ContentType="application/vnd.openxmlformats-officedocument.presentationml.slide+xml"/>
  <Override PartName="/ppt/slides/slide3.xml" ContentType="application/vnd.openxmlformats-officedocument.presentationml.slide+xml"/>
  <Override PartName="/ppt/slides/slide11.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0.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notesMasterIdLst>
    <p:notesMasterId r:id="rId3"/>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Lst>
  <p:sldSz cx="9144000" cy="68580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notesMaster" Target="notesMasters/notesMaster1.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
</Relationships>
</file>

<file path=ppt/notesMasters/_rels/notesMaster1.xml.rels><?xml version="1.0" encoding="UTF-8"?>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 name="Rectangle 1"/>
          <p:cNvSpPr/>
          <p:nvPr/>
        </p:nvSpPr>
        <p:spPr>
          <a:xfrm>
            <a:off x="0" y="0"/>
            <a:ext cx="6858000" cy="9144000"/>
          </a:xfrm>
          <a:prstGeom prst="rect">
            <a:avLst/>
          </a:prstGeom>
          <a:solidFill>
            <a:srgbClr val="ffffff"/>
          </a:solidFill>
          <a:ln>
            <a:noFill/>
          </a:ln>
        </p:spPr>
      </p:sp>
      <p:sp>
        <p:nvSpPr>
          <p:cNvPr id="42" name="PlaceHolder 2"/>
          <p:cNvSpPr>
            <a:spLocks noGrp="1"/>
          </p:cNvSpPr>
          <p:nvPr>
            <p:ph type="hdr"/>
          </p:nvPr>
        </p:nvSpPr>
        <p:spPr>
          <a:xfrm>
            <a:off x="-360" y="0"/>
            <a:ext cx="2971800" cy="457200"/>
          </a:xfrm>
          <a:prstGeom prst="rect">
            <a:avLst/>
          </a:prstGeom>
        </p:spPr>
        <p:txBody>
          <a:bodyPr lIns="90000" rIns="90000" tIns="46800" bIns="46800">
            <a:noAutofit/>
          </a:bodyPr>
          <a:p>
            <a:endParaRPr b="0" lang="en-US" sz="2400" spc="-1" strike="noStrike">
              <a:solidFill>
                <a:srgbClr val="000000"/>
              </a:solidFill>
              <a:latin typeface="Times New Roman"/>
            </a:endParaRPr>
          </a:p>
        </p:txBody>
      </p:sp>
      <p:sp>
        <p:nvSpPr>
          <p:cNvPr id="43" name="PlaceHolder 3"/>
          <p:cNvSpPr>
            <a:spLocks noGrp="1"/>
          </p:cNvSpPr>
          <p:nvPr>
            <p:ph type="dt"/>
          </p:nvPr>
        </p:nvSpPr>
        <p:spPr>
          <a:xfrm>
            <a:off x="3885840" y="0"/>
            <a:ext cx="2971800" cy="457200"/>
          </a:xfrm>
          <a:prstGeom prst="rect">
            <a:avLst/>
          </a:prstGeom>
        </p:spPr>
        <p:txBody>
          <a:bodyPr lIns="90000" rIns="90000" tIns="46800" bIns="46800">
            <a:noAutofit/>
          </a:bodyPr>
          <a:p>
            <a:endParaRPr b="0" lang="en-US" sz="2400" spc="-1" strike="noStrike">
              <a:solidFill>
                <a:srgbClr val="000000"/>
              </a:solidFill>
              <a:latin typeface="Times New Roman"/>
            </a:endParaRPr>
          </a:p>
        </p:txBody>
      </p:sp>
      <p:sp>
        <p:nvSpPr>
          <p:cNvPr id="44" name="PlaceHolder 4"/>
          <p:cNvSpPr>
            <a:spLocks noGrp="1"/>
          </p:cNvSpPr>
          <p:nvPr>
            <p:ph type="sldImg"/>
          </p:nvPr>
        </p:nvSpPr>
        <p:spPr>
          <a:xfrm>
            <a:off x="1143000" y="685440"/>
            <a:ext cx="4572000" cy="3429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Click to move the slide</a:t>
            </a:r>
            <a:endParaRPr b="0" lang="en-US" sz="4400" spc="-1" strike="noStrike">
              <a:solidFill>
                <a:srgbClr val="9900ff"/>
              </a:solidFill>
              <a:latin typeface="Times New Roman"/>
            </a:endParaRPr>
          </a:p>
        </p:txBody>
      </p:sp>
      <p:sp>
        <p:nvSpPr>
          <p:cNvPr id="45" name="PlaceHolder 5"/>
          <p:cNvSpPr>
            <a:spLocks noGrp="1"/>
          </p:cNvSpPr>
          <p:nvPr>
            <p:ph type="body"/>
          </p:nvPr>
        </p:nvSpPr>
        <p:spPr>
          <a:xfrm>
            <a:off x="914400" y="4343400"/>
            <a:ext cx="5029200" cy="4114800"/>
          </a:xfrm>
          <a:prstGeom prst="rect">
            <a:avLst/>
          </a:prstGeom>
        </p:spPr>
        <p:txBody>
          <a:bodyPr lIns="0" rIns="0" tIns="0" bIns="0">
            <a:noAutofit/>
          </a:bodyPr>
          <a:p>
            <a:r>
              <a:rPr b="0" lang="en-US" sz="1200" spc="-1" strike="noStrike">
                <a:solidFill>
                  <a:srgbClr val="000000"/>
                </a:solidFill>
                <a:latin typeface="Times New Roman"/>
              </a:rPr>
              <a:t>Click to edit the notes format</a:t>
            </a:r>
            <a:endParaRPr b="0" lang="en-US" sz="1200" spc="-1" strike="noStrike">
              <a:solidFill>
                <a:srgbClr val="000000"/>
              </a:solidFill>
              <a:latin typeface="Times New Roman"/>
            </a:endParaRPr>
          </a:p>
        </p:txBody>
      </p:sp>
      <p:sp>
        <p:nvSpPr>
          <p:cNvPr id="46" name="PlaceHolder 6"/>
          <p:cNvSpPr>
            <a:spLocks noGrp="1"/>
          </p:cNvSpPr>
          <p:nvPr>
            <p:ph type="ftr"/>
          </p:nvPr>
        </p:nvSpPr>
        <p:spPr>
          <a:xfrm>
            <a:off x="-360" y="8686800"/>
            <a:ext cx="2971800" cy="457200"/>
          </a:xfrm>
          <a:prstGeom prst="rect">
            <a:avLst/>
          </a:prstGeom>
        </p:spPr>
        <p:txBody>
          <a:bodyPr lIns="90000" rIns="90000" tIns="46800" bIns="46800" anchor="b">
            <a:noAutofit/>
          </a:bodyPr>
          <a:p>
            <a:endParaRPr b="0" lang="en-US" sz="2400" spc="-1" strike="noStrike">
              <a:solidFill>
                <a:srgbClr val="000000"/>
              </a:solidFill>
              <a:latin typeface="Times New Roman"/>
            </a:endParaRPr>
          </a:p>
        </p:txBody>
      </p:sp>
      <p:sp>
        <p:nvSpPr>
          <p:cNvPr id="47" name="PlaceHolder 7"/>
          <p:cNvSpPr>
            <a:spLocks noGrp="1"/>
          </p:cNvSpPr>
          <p:nvPr>
            <p:ph type="sldNum"/>
          </p:nvPr>
        </p:nvSpPr>
        <p:spPr>
          <a:xfrm>
            <a:off x="3885840" y="8686800"/>
            <a:ext cx="2971800" cy="457200"/>
          </a:xfrm>
          <a:prstGeom prst="rect">
            <a:avLst/>
          </a:prstGeom>
        </p:spPr>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51E28405-0B53-43B7-8531-8EFD43363E0D}"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14.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
</Relationships>
</file>

<file path=ppt/notesSlides/_rels/notesSlide15.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
</Relationships>
</file>

<file path=ppt/notesSlides/_rels/notesSlide21.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
</Relationships>
</file>

<file path=ppt/notesSlides/_rels/notesSlide23.xml.rels><?xml version="1.0" encoding="UTF-8"?>
<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
</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
</Relationships>
</file>

<file path=ppt/notesSlides/notesSlide1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9"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055EB216-A313-4F0E-A85D-2D5A02F4B91A}"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520" name="PlaceHolder 2"/>
          <p:cNvSpPr>
            <a:spLocks noGrp="1"/>
          </p:cNvSpPr>
          <p:nvPr>
            <p:ph type="sldImg"/>
          </p:nvPr>
        </p:nvSpPr>
        <p:spPr>
          <a:xfrm>
            <a:off x="1143000" y="685800"/>
            <a:ext cx="4572000" cy="3429000"/>
          </a:xfrm>
          <a:prstGeom prst="rect">
            <a:avLst/>
          </a:prstGeom>
        </p:spPr>
      </p:sp>
      <p:sp>
        <p:nvSpPr>
          <p:cNvPr id="521" name="PlaceHolder 3"/>
          <p:cNvSpPr>
            <a:spLocks noGrp="1"/>
          </p:cNvSpPr>
          <p:nvPr>
            <p:ph type="body"/>
          </p:nvPr>
        </p:nvSpPr>
        <p:spPr>
          <a:xfrm>
            <a:off x="685800" y="4343400"/>
            <a:ext cx="5486400" cy="4114800"/>
          </a:xfrm>
          <a:prstGeom prst="rect">
            <a:avLst/>
          </a:prstGeom>
        </p:spPr>
        <p:txBody>
          <a:bodyPr lIns="0" rIns="0" tIns="0" bIns="0">
            <a:noAutofit/>
          </a:bodyPr>
          <a:p>
            <a:endParaRPr b="0" lang="en-US" sz="1200" spc="-1" strike="noStrike">
              <a:solidFill>
                <a:srgbClr val="000000"/>
              </a:solidFill>
              <a:latin typeface="Times New Roman"/>
            </a:endParaRPr>
          </a:p>
        </p:txBody>
      </p:sp>
    </p:spTree>
  </p:cSld>
</p:notes>
</file>

<file path=ppt/notesSlides/notesSlide1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2"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C58B5880-6645-454E-89D7-694DD430435D}"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523" name="PlaceHolder 2"/>
          <p:cNvSpPr>
            <a:spLocks noGrp="1"/>
          </p:cNvSpPr>
          <p:nvPr>
            <p:ph type="sldImg"/>
          </p:nvPr>
        </p:nvSpPr>
        <p:spPr>
          <a:xfrm>
            <a:off x="1143000" y="685800"/>
            <a:ext cx="4572000" cy="3429000"/>
          </a:xfrm>
          <a:prstGeom prst="rect">
            <a:avLst/>
          </a:prstGeom>
        </p:spPr>
      </p:sp>
      <p:sp>
        <p:nvSpPr>
          <p:cNvPr id="524" name="PlaceHolder 3"/>
          <p:cNvSpPr>
            <a:spLocks noGrp="1"/>
          </p:cNvSpPr>
          <p:nvPr>
            <p:ph type="body"/>
          </p:nvPr>
        </p:nvSpPr>
        <p:spPr>
          <a:xfrm>
            <a:off x="685800" y="4343400"/>
            <a:ext cx="5486400" cy="4114800"/>
          </a:xfrm>
          <a:prstGeom prst="rect">
            <a:avLst/>
          </a:prstGeom>
        </p:spPr>
        <p:txBody>
          <a:bodyPr lIns="0" rIns="0" tIns="0" bIns="0">
            <a:noAutofit/>
          </a:bodyPr>
          <a:p>
            <a:endParaRPr b="0" lang="en-US" sz="1200" spc="-1" strike="noStrike">
              <a:solidFill>
                <a:srgbClr val="000000"/>
              </a:solidFill>
              <a:latin typeface="Times New Roman"/>
            </a:endParaRPr>
          </a:p>
        </p:txBody>
      </p:sp>
    </p:spTree>
  </p:cSld>
</p:notes>
</file>

<file path=ppt/notesSlides/notesSlide1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5"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F4DF93F9-D637-4389-920D-2AEB58D15F04}"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526" name="PlaceHolder 2"/>
          <p:cNvSpPr>
            <a:spLocks noGrp="1"/>
          </p:cNvSpPr>
          <p:nvPr>
            <p:ph type="sldImg"/>
          </p:nvPr>
        </p:nvSpPr>
        <p:spPr>
          <a:xfrm>
            <a:off x="1143000" y="685800"/>
            <a:ext cx="4572000" cy="3429000"/>
          </a:xfrm>
          <a:prstGeom prst="rect">
            <a:avLst/>
          </a:prstGeom>
        </p:spPr>
      </p:sp>
      <p:sp>
        <p:nvSpPr>
          <p:cNvPr id="527" name="PlaceHolder 3"/>
          <p:cNvSpPr>
            <a:spLocks noGrp="1"/>
          </p:cNvSpPr>
          <p:nvPr>
            <p:ph type="body"/>
          </p:nvPr>
        </p:nvSpPr>
        <p:spPr>
          <a:xfrm>
            <a:off x="685800" y="4343400"/>
            <a:ext cx="5486400" cy="4114800"/>
          </a:xfrm>
          <a:prstGeom prst="rect">
            <a:avLst/>
          </a:prstGeom>
        </p:spPr>
        <p:txBody>
          <a:bodyPr lIns="0" rIns="0" tIns="0" bIns="0">
            <a:noAutofit/>
          </a:bodyPr>
          <a:p>
            <a:endParaRPr b="0" lang="en-US" sz="1200" spc="-1" strike="noStrike">
              <a:solidFill>
                <a:srgbClr val="000000"/>
              </a:solidFill>
              <a:latin typeface="Times New Roman"/>
            </a:endParaRPr>
          </a:p>
        </p:txBody>
      </p:sp>
    </p:spTree>
  </p:cSld>
</p:notes>
</file>

<file path=ppt/notesSlides/notesSlide1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8"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719A76E1-F763-4912-852C-193439276E91}"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529" name="PlaceHolder 2"/>
          <p:cNvSpPr>
            <a:spLocks noGrp="1"/>
          </p:cNvSpPr>
          <p:nvPr>
            <p:ph type="sldImg"/>
          </p:nvPr>
        </p:nvSpPr>
        <p:spPr>
          <a:xfrm>
            <a:off x="1143000" y="685800"/>
            <a:ext cx="4572000" cy="3429000"/>
          </a:xfrm>
          <a:prstGeom prst="rect">
            <a:avLst/>
          </a:prstGeom>
        </p:spPr>
      </p:sp>
      <p:sp>
        <p:nvSpPr>
          <p:cNvPr id="530" name="PlaceHolder 3"/>
          <p:cNvSpPr>
            <a:spLocks noGrp="1"/>
          </p:cNvSpPr>
          <p:nvPr>
            <p:ph type="body"/>
          </p:nvPr>
        </p:nvSpPr>
        <p:spPr>
          <a:xfrm>
            <a:off x="685800" y="4343400"/>
            <a:ext cx="5486400" cy="4114800"/>
          </a:xfrm>
          <a:prstGeom prst="rect">
            <a:avLst/>
          </a:prstGeom>
        </p:spPr>
        <p:txBody>
          <a:bodyPr lIns="0" rIns="0" tIns="0" bIns="0">
            <a:noAutofit/>
          </a:bodyPr>
          <a:p>
            <a:endParaRPr b="0" lang="en-US" sz="1200" spc="-1" strike="noStrike">
              <a:solidFill>
                <a:srgbClr val="000000"/>
              </a:solidFill>
              <a:latin typeface="Times New Roman"/>
            </a:endParaRPr>
          </a:p>
        </p:txBody>
      </p:sp>
    </p:spTree>
  </p:cSld>
</p:notes>
</file>

<file path=ppt/notesSlides/notesSlide2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31"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A50377C0-CA5C-42E9-A3E0-ED410F5B9493}"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532" name="PlaceHolder 2"/>
          <p:cNvSpPr>
            <a:spLocks noGrp="1"/>
          </p:cNvSpPr>
          <p:nvPr>
            <p:ph type="sldImg"/>
          </p:nvPr>
        </p:nvSpPr>
        <p:spPr>
          <a:xfrm>
            <a:off x="1143000" y="685800"/>
            <a:ext cx="4572000" cy="3429000"/>
          </a:xfrm>
          <a:prstGeom prst="rect">
            <a:avLst/>
          </a:prstGeom>
        </p:spPr>
      </p:sp>
      <p:sp>
        <p:nvSpPr>
          <p:cNvPr id="533" name="PlaceHolder 3"/>
          <p:cNvSpPr>
            <a:spLocks noGrp="1"/>
          </p:cNvSpPr>
          <p:nvPr>
            <p:ph type="body"/>
          </p:nvPr>
        </p:nvSpPr>
        <p:spPr>
          <a:xfrm>
            <a:off x="685800" y="4343400"/>
            <a:ext cx="5486400" cy="4114800"/>
          </a:xfrm>
          <a:prstGeom prst="rect">
            <a:avLst/>
          </a:prstGeom>
        </p:spPr>
        <p:txBody>
          <a:bodyPr lIns="0" rIns="0" tIns="0" bIns="0">
            <a:noAutofit/>
          </a:bodyPr>
          <a:p>
            <a:endParaRPr b="0" lang="en-US" sz="1200" spc="-1" strike="noStrike">
              <a:solidFill>
                <a:srgbClr val="000000"/>
              </a:solidFill>
              <a:latin typeface="Times New Roman"/>
            </a:endParaRPr>
          </a:p>
        </p:txBody>
      </p:sp>
    </p:spTree>
  </p:cSld>
</p:notes>
</file>

<file path=ppt/notesSlides/notesSlide2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34"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F75228C0-5BB0-43FB-966F-14376928D43D}"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535" name="PlaceHolder 2"/>
          <p:cNvSpPr>
            <a:spLocks noGrp="1"/>
          </p:cNvSpPr>
          <p:nvPr>
            <p:ph type="sldImg"/>
          </p:nvPr>
        </p:nvSpPr>
        <p:spPr>
          <a:xfrm>
            <a:off x="1143000" y="685800"/>
            <a:ext cx="4572000" cy="3429000"/>
          </a:xfrm>
          <a:prstGeom prst="rect">
            <a:avLst/>
          </a:prstGeom>
        </p:spPr>
      </p:sp>
      <p:sp>
        <p:nvSpPr>
          <p:cNvPr id="536" name="PlaceHolder 3"/>
          <p:cNvSpPr>
            <a:spLocks noGrp="1"/>
          </p:cNvSpPr>
          <p:nvPr>
            <p:ph type="body"/>
          </p:nvPr>
        </p:nvSpPr>
        <p:spPr>
          <a:xfrm>
            <a:off x="685800" y="4343400"/>
            <a:ext cx="5486400" cy="4114800"/>
          </a:xfrm>
          <a:prstGeom prst="rect">
            <a:avLst/>
          </a:prstGeom>
        </p:spPr>
        <p:txBody>
          <a:bodyPr lIns="0" rIns="0" tIns="0" bIns="0">
            <a:noAutofit/>
          </a:bodyPr>
          <a:p>
            <a:endParaRPr b="0" lang="en-US" sz="1200" spc="-1" strike="noStrike">
              <a:solidFill>
                <a:srgbClr val="000000"/>
              </a:solidFill>
              <a:latin typeface="Times New Roman"/>
            </a:endParaRPr>
          </a:p>
        </p:txBody>
      </p:sp>
    </p:spTree>
  </p:cSld>
</p:notes>
</file>

<file path=ppt/notesSlides/notesSlide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6"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DCE8CC76-AF71-40BE-88A6-24CE41024CC1}"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517" name="PlaceHolder 2"/>
          <p:cNvSpPr>
            <a:spLocks noGrp="1"/>
          </p:cNvSpPr>
          <p:nvPr>
            <p:ph type="sldImg"/>
          </p:nvPr>
        </p:nvSpPr>
        <p:spPr>
          <a:xfrm>
            <a:off x="1143000" y="685800"/>
            <a:ext cx="4572000" cy="3429000"/>
          </a:xfrm>
          <a:prstGeom prst="rect">
            <a:avLst/>
          </a:prstGeom>
        </p:spPr>
      </p:sp>
      <p:sp>
        <p:nvSpPr>
          <p:cNvPr id="518" name="PlaceHolder 3"/>
          <p:cNvSpPr>
            <a:spLocks noGrp="1"/>
          </p:cNvSpPr>
          <p:nvPr>
            <p:ph type="body"/>
          </p:nvPr>
        </p:nvSpPr>
        <p:spPr>
          <a:xfrm>
            <a:off x="685800" y="4343400"/>
            <a:ext cx="5486400" cy="4114800"/>
          </a:xfrm>
          <a:prstGeom prst="rect">
            <a:avLst/>
          </a:prstGeom>
        </p:spPr>
        <p:txBody>
          <a:bodyPr lIns="0" rIns="0" tIns="0" bIns="0">
            <a:noAutofit/>
          </a:bodyPr>
          <a:p>
            <a:endParaRPr b="0" lang="en-US" sz="1200" spc="-1" strike="noStrike">
              <a:solidFill>
                <a:srgbClr val="000000"/>
              </a:solidFill>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
        <p:nvSpPr>
          <p:cNvPr id="27" name="PlaceHolder 2"/>
          <p:cNvSpPr>
            <a:spLocks noGrp="1"/>
          </p:cNvSpPr>
          <p:nvPr>
            <p:ph type="body"/>
          </p:nvPr>
        </p:nvSpPr>
        <p:spPr>
          <a:xfrm>
            <a:off x="685800" y="1981080"/>
            <a:ext cx="77724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28" name="PlaceHolder 3"/>
          <p:cNvSpPr>
            <a:spLocks noGrp="1"/>
          </p:cNvSpPr>
          <p:nvPr>
            <p:ph type="body"/>
          </p:nvPr>
        </p:nvSpPr>
        <p:spPr>
          <a:xfrm>
            <a:off x="685800" y="4130640"/>
            <a:ext cx="77724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
        <p:nvSpPr>
          <p:cNvPr id="30" name="PlaceHolder 2"/>
          <p:cNvSpPr>
            <a:spLocks noGrp="1"/>
          </p:cNvSpPr>
          <p:nvPr>
            <p:ph type="body"/>
          </p:nvPr>
        </p:nvSpPr>
        <p:spPr>
          <a:xfrm>
            <a:off x="685800" y="198108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31" name="PlaceHolder 3"/>
          <p:cNvSpPr>
            <a:spLocks noGrp="1"/>
          </p:cNvSpPr>
          <p:nvPr>
            <p:ph type="body"/>
          </p:nvPr>
        </p:nvSpPr>
        <p:spPr>
          <a:xfrm>
            <a:off x="4668480" y="198108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32" name="PlaceHolder 4"/>
          <p:cNvSpPr>
            <a:spLocks noGrp="1"/>
          </p:cNvSpPr>
          <p:nvPr>
            <p:ph type="body"/>
          </p:nvPr>
        </p:nvSpPr>
        <p:spPr>
          <a:xfrm>
            <a:off x="685800" y="413064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33" name="PlaceHolder 5"/>
          <p:cNvSpPr>
            <a:spLocks noGrp="1"/>
          </p:cNvSpPr>
          <p:nvPr>
            <p:ph type="body"/>
          </p:nvPr>
        </p:nvSpPr>
        <p:spPr>
          <a:xfrm>
            <a:off x="4668480" y="413064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
        <p:nvSpPr>
          <p:cNvPr id="35" name="PlaceHolder 2"/>
          <p:cNvSpPr>
            <a:spLocks noGrp="1"/>
          </p:cNvSpPr>
          <p:nvPr>
            <p:ph type="body"/>
          </p:nvPr>
        </p:nvSpPr>
        <p:spPr>
          <a:xfrm>
            <a:off x="685800" y="1981080"/>
            <a:ext cx="250236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36" name="PlaceHolder 3"/>
          <p:cNvSpPr>
            <a:spLocks noGrp="1"/>
          </p:cNvSpPr>
          <p:nvPr>
            <p:ph type="body"/>
          </p:nvPr>
        </p:nvSpPr>
        <p:spPr>
          <a:xfrm>
            <a:off x="3313800" y="1981080"/>
            <a:ext cx="250236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37" name="PlaceHolder 4"/>
          <p:cNvSpPr>
            <a:spLocks noGrp="1"/>
          </p:cNvSpPr>
          <p:nvPr>
            <p:ph type="body"/>
          </p:nvPr>
        </p:nvSpPr>
        <p:spPr>
          <a:xfrm>
            <a:off x="5941440" y="1981080"/>
            <a:ext cx="250236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38" name="PlaceHolder 5"/>
          <p:cNvSpPr>
            <a:spLocks noGrp="1"/>
          </p:cNvSpPr>
          <p:nvPr>
            <p:ph type="body"/>
          </p:nvPr>
        </p:nvSpPr>
        <p:spPr>
          <a:xfrm>
            <a:off x="685800" y="4130640"/>
            <a:ext cx="250236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39" name="PlaceHolder 6"/>
          <p:cNvSpPr>
            <a:spLocks noGrp="1"/>
          </p:cNvSpPr>
          <p:nvPr>
            <p:ph type="body"/>
          </p:nvPr>
        </p:nvSpPr>
        <p:spPr>
          <a:xfrm>
            <a:off x="3313800" y="4130640"/>
            <a:ext cx="250236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40" name="PlaceHolder 7"/>
          <p:cNvSpPr>
            <a:spLocks noGrp="1"/>
          </p:cNvSpPr>
          <p:nvPr>
            <p:ph type="body"/>
          </p:nvPr>
        </p:nvSpPr>
        <p:spPr>
          <a:xfrm>
            <a:off x="5941440" y="4130640"/>
            <a:ext cx="250236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
        <p:nvSpPr>
          <p:cNvPr id="6" name="PlaceHolder 2"/>
          <p:cNvSpPr>
            <a:spLocks noGrp="1"/>
          </p:cNvSpPr>
          <p:nvPr>
            <p:ph type="subTitle"/>
          </p:nvPr>
        </p:nvSpPr>
        <p:spPr>
          <a:xfrm>
            <a:off x="685800" y="1981080"/>
            <a:ext cx="7772400" cy="4114800"/>
          </a:xfrm>
          <a:prstGeom prst="rect">
            <a:avLst/>
          </a:prstGeom>
        </p:spPr>
        <p:txBody>
          <a:bodyPr lIns="0" rIns="0" tIns="0" bIns="0" anchor="ctr">
            <a:noAutofit/>
          </a:bodyPr>
          <a:p>
            <a:pPr algn="ctr">
              <a:spcBef>
                <a:spcPts val="799"/>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3200" spc="-1" strike="noStrike">
              <a:solidFill>
                <a:srgbClr val="000000"/>
              </a:solidFill>
              <a:latin typeface="Times New Roman"/>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
        <p:nvSpPr>
          <p:cNvPr id="8" name="PlaceHolder 2"/>
          <p:cNvSpPr>
            <a:spLocks noGrp="1"/>
          </p:cNvSpPr>
          <p:nvPr>
            <p:ph type="body"/>
          </p:nvPr>
        </p:nvSpPr>
        <p:spPr>
          <a:xfrm>
            <a:off x="685800" y="1981080"/>
            <a:ext cx="7772400" cy="411480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
        <p:nvSpPr>
          <p:cNvPr id="10" name="PlaceHolder 2"/>
          <p:cNvSpPr>
            <a:spLocks noGrp="1"/>
          </p:cNvSpPr>
          <p:nvPr>
            <p:ph type="body"/>
          </p:nvPr>
        </p:nvSpPr>
        <p:spPr>
          <a:xfrm>
            <a:off x="685800" y="1981080"/>
            <a:ext cx="3792600" cy="411480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11" name="PlaceHolder 3"/>
          <p:cNvSpPr>
            <a:spLocks noGrp="1"/>
          </p:cNvSpPr>
          <p:nvPr>
            <p:ph type="body"/>
          </p:nvPr>
        </p:nvSpPr>
        <p:spPr>
          <a:xfrm>
            <a:off x="4668480" y="1981080"/>
            <a:ext cx="3792600" cy="411480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85800" y="609120"/>
            <a:ext cx="7772400" cy="5299560"/>
          </a:xfrm>
          <a:prstGeom prst="rect">
            <a:avLst/>
          </a:prstGeom>
        </p:spPr>
        <p:txBody>
          <a:bodyPr lIns="0" rIns="0" tIns="0" bIns="0" anchor="ctr">
            <a:noAutofit/>
          </a:bodyPr>
          <a:p>
            <a:pPr algn="ctr">
              <a:spcBef>
                <a:spcPts val="799"/>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3200" spc="-1" strike="noStrike">
              <a:solidFill>
                <a:srgbClr val="000000"/>
              </a:solidFill>
              <a:latin typeface="Times New Roman"/>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
        <p:nvSpPr>
          <p:cNvPr id="15" name="PlaceHolder 2"/>
          <p:cNvSpPr>
            <a:spLocks noGrp="1"/>
          </p:cNvSpPr>
          <p:nvPr>
            <p:ph type="body"/>
          </p:nvPr>
        </p:nvSpPr>
        <p:spPr>
          <a:xfrm>
            <a:off x="685800" y="198108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16" name="PlaceHolder 3"/>
          <p:cNvSpPr>
            <a:spLocks noGrp="1"/>
          </p:cNvSpPr>
          <p:nvPr>
            <p:ph type="body"/>
          </p:nvPr>
        </p:nvSpPr>
        <p:spPr>
          <a:xfrm>
            <a:off x="4668480" y="1981080"/>
            <a:ext cx="3792600" cy="411480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17" name="PlaceHolder 4"/>
          <p:cNvSpPr>
            <a:spLocks noGrp="1"/>
          </p:cNvSpPr>
          <p:nvPr>
            <p:ph type="body"/>
          </p:nvPr>
        </p:nvSpPr>
        <p:spPr>
          <a:xfrm>
            <a:off x="685800" y="413064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
        <p:nvSpPr>
          <p:cNvPr id="19" name="PlaceHolder 2"/>
          <p:cNvSpPr>
            <a:spLocks noGrp="1"/>
          </p:cNvSpPr>
          <p:nvPr>
            <p:ph type="body"/>
          </p:nvPr>
        </p:nvSpPr>
        <p:spPr>
          <a:xfrm>
            <a:off x="685800" y="1981080"/>
            <a:ext cx="3792600" cy="411480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20" name="PlaceHolder 3"/>
          <p:cNvSpPr>
            <a:spLocks noGrp="1"/>
          </p:cNvSpPr>
          <p:nvPr>
            <p:ph type="body"/>
          </p:nvPr>
        </p:nvSpPr>
        <p:spPr>
          <a:xfrm>
            <a:off x="4668480" y="198108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21" name="PlaceHolder 4"/>
          <p:cNvSpPr>
            <a:spLocks noGrp="1"/>
          </p:cNvSpPr>
          <p:nvPr>
            <p:ph type="body"/>
          </p:nvPr>
        </p:nvSpPr>
        <p:spPr>
          <a:xfrm>
            <a:off x="4668480" y="413064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
        <p:nvSpPr>
          <p:cNvPr id="23" name="PlaceHolder 2"/>
          <p:cNvSpPr>
            <a:spLocks noGrp="1"/>
          </p:cNvSpPr>
          <p:nvPr>
            <p:ph type="body"/>
          </p:nvPr>
        </p:nvSpPr>
        <p:spPr>
          <a:xfrm>
            <a:off x="685800" y="198108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24" name="PlaceHolder 3"/>
          <p:cNvSpPr>
            <a:spLocks noGrp="1"/>
          </p:cNvSpPr>
          <p:nvPr>
            <p:ph type="body"/>
          </p:nvPr>
        </p:nvSpPr>
        <p:spPr>
          <a:xfrm>
            <a:off x="4668480" y="198108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25" name="PlaceHolder 4"/>
          <p:cNvSpPr>
            <a:spLocks noGrp="1"/>
          </p:cNvSpPr>
          <p:nvPr>
            <p:ph type="body"/>
          </p:nvPr>
        </p:nvSpPr>
        <p:spPr>
          <a:xfrm>
            <a:off x="685800" y="4130640"/>
            <a:ext cx="77724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Click to edit the title text format</a:t>
            </a:r>
            <a:endParaRPr b="0" lang="en-US" sz="4400" spc="-1" strike="noStrike">
              <a:solidFill>
                <a:srgbClr val="9900ff"/>
              </a:solidFill>
              <a:latin typeface="Times New Roman"/>
            </a:endParaRPr>
          </a:p>
        </p:txBody>
      </p:sp>
      <p:sp>
        <p:nvSpPr>
          <p:cNvPr id="1" name="PlaceHolder 2"/>
          <p:cNvSpPr>
            <a:spLocks noGrp="1"/>
          </p:cNvSpPr>
          <p:nvPr>
            <p:ph type="body"/>
          </p:nvPr>
        </p:nvSpPr>
        <p:spPr>
          <a:xfrm>
            <a:off x="685800" y="1981080"/>
            <a:ext cx="7772400" cy="4114800"/>
          </a:xfrm>
          <a:prstGeom prst="rect">
            <a:avLst/>
          </a:prstGeom>
        </p:spPr>
        <p:txBody>
          <a:bodyPr lIns="90000" rIns="90000" tIns="46800" bIns="46800">
            <a:norm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Click to edit the outline text format</a:t>
            </a:r>
            <a:endParaRPr b="0" lang="en-US" sz="3200" spc="-1" strike="noStrike">
              <a:solidFill>
                <a:srgbClr val="000000"/>
              </a:solidFill>
              <a:latin typeface="Times New Roman"/>
            </a:endParaRPr>
          </a:p>
          <a:p>
            <a:pPr lvl="1" marL="742680" indent="-28548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Second Outline Level</a:t>
            </a:r>
            <a:endParaRPr b="0" lang="en-US" sz="2800" spc="-1" strike="noStrike">
              <a:solidFill>
                <a:srgbClr val="000000"/>
              </a:solidFill>
              <a:latin typeface="Times New Roman"/>
            </a:endParaRPr>
          </a:p>
          <a:p>
            <a:pPr lvl="2" marL="1143000" indent="-228600">
              <a:spcBef>
                <a:spcPts val="598"/>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Third Outline Level</a:t>
            </a:r>
            <a:endParaRPr b="0" lang="en-US" sz="2400" spc="-1" strike="noStrike">
              <a:solidFill>
                <a:srgbClr val="000000"/>
              </a:solidFill>
              <a:latin typeface="Times New Roman"/>
            </a:endParaRPr>
          </a:p>
          <a:p>
            <a:pPr lvl="3" marL="1600200" indent="-228600">
              <a:spcBef>
                <a:spcPts val="499"/>
              </a:spcBef>
              <a:buClr>
                <a:srgbClr val="000000"/>
              </a:buClr>
              <a:buFont typeface="Times New Roman"/>
              <a:buChar char="–"/>
              <a:tabLst>
                <a:tab algn="l" pos="1828800"/>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000000"/>
                </a:solidFill>
                <a:latin typeface="Times New Roman"/>
              </a:rPr>
              <a:t>Fourth Outline Level</a:t>
            </a:r>
            <a:endParaRPr b="0" lang="en-US" sz="2000" spc="-1" strike="noStrike">
              <a:solidFill>
                <a:srgbClr val="000000"/>
              </a:solidFill>
              <a:latin typeface="Times New Roman"/>
            </a:endParaRPr>
          </a:p>
          <a:p>
            <a:pPr lvl="4" marL="2057400" indent="-228600">
              <a:spcBef>
                <a:spcPts val="499"/>
              </a:spcBef>
              <a:buClr>
                <a:srgbClr val="000000"/>
              </a:buClr>
              <a:buFont typeface="Times New Roman"/>
              <a:buChar char="»"/>
              <a:tabLst>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000000"/>
                </a:solidFill>
                <a:latin typeface="Times New Roman"/>
              </a:rPr>
              <a:t>Fifth Outline Level</a:t>
            </a:r>
            <a:endParaRPr b="0" lang="en-US" sz="2000" spc="-1" strike="noStrike">
              <a:solidFill>
                <a:srgbClr val="000000"/>
              </a:solidFill>
              <a:latin typeface="Times New Roman"/>
            </a:endParaRPr>
          </a:p>
          <a:p>
            <a:pPr lvl="5" marL="2057400" indent="-228600">
              <a:spcBef>
                <a:spcPts val="499"/>
              </a:spcBef>
              <a:buClr>
                <a:srgbClr val="000000"/>
              </a:buClr>
              <a:buFont typeface="Times New Roman"/>
              <a:buChar char="»"/>
              <a:tabLst>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000000"/>
                </a:solidFill>
                <a:latin typeface="Times New Roman"/>
              </a:rPr>
              <a:t>Sixth Outline Level</a:t>
            </a:r>
            <a:endParaRPr b="0" lang="en-US" sz="2000" spc="-1" strike="noStrike">
              <a:solidFill>
                <a:srgbClr val="000000"/>
              </a:solidFill>
              <a:latin typeface="Times New Roman"/>
            </a:endParaRPr>
          </a:p>
          <a:p>
            <a:pPr lvl="6" marL="2057400" indent="-228600">
              <a:spcBef>
                <a:spcPts val="499"/>
              </a:spcBef>
              <a:buClr>
                <a:srgbClr val="000000"/>
              </a:buClr>
              <a:buFont typeface="Times New Roman"/>
              <a:buChar char="»"/>
              <a:tabLst>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000000"/>
                </a:solidFill>
                <a:latin typeface="Times New Roman"/>
              </a:rPr>
              <a:t>Seventh Outline Level</a:t>
            </a:r>
            <a:endParaRPr b="0" lang="en-US" sz="2000" spc="-1" strike="noStrike">
              <a:solidFill>
                <a:srgbClr val="000000"/>
              </a:solidFill>
              <a:latin typeface="Times New Roman"/>
            </a:endParaRPr>
          </a:p>
        </p:txBody>
      </p:sp>
      <p:sp>
        <p:nvSpPr>
          <p:cNvPr id="2" name="PlaceHolder 3"/>
          <p:cNvSpPr>
            <a:spLocks noGrp="1"/>
          </p:cNvSpPr>
          <p:nvPr>
            <p:ph type="dt"/>
          </p:nvPr>
        </p:nvSpPr>
        <p:spPr>
          <a:xfrm>
            <a:off x="685800" y="6248520"/>
            <a:ext cx="1905120" cy="457200"/>
          </a:xfrm>
          <a:prstGeom prst="rect">
            <a:avLst/>
          </a:prstGeom>
        </p:spPr>
        <p:txBody>
          <a:bodyPr lIns="90000" rIns="90000" tIns="46800" bIns="4680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22061E34-3EB1-4450-8AA6-BB5BC1A07721}" type="datetime">
              <a:rPr b="0" lang="en-US" sz="1400" spc="-1" strike="noStrike">
                <a:solidFill>
                  <a:srgbClr val="000000"/>
                </a:solidFill>
                <a:latin typeface="Times New Roman"/>
              </a:rPr>
              <a:t>08/21/22</a:t>
            </a:fld>
            <a:endParaRPr b="0" lang="en-US" sz="1400" spc="-1" strike="noStrike">
              <a:solidFill>
                <a:srgbClr val="000000"/>
              </a:solidFill>
              <a:latin typeface="Times New Roman"/>
            </a:endParaRPr>
          </a:p>
        </p:txBody>
      </p:sp>
      <p:sp>
        <p:nvSpPr>
          <p:cNvPr id="3" name="PlaceHolder 4"/>
          <p:cNvSpPr>
            <a:spLocks noGrp="1"/>
          </p:cNvSpPr>
          <p:nvPr>
            <p:ph type="sldNum"/>
          </p:nvPr>
        </p:nvSpPr>
        <p:spPr>
          <a:xfrm>
            <a:off x="6553080" y="6248520"/>
            <a:ext cx="1905120" cy="457200"/>
          </a:xfrm>
          <a:prstGeom prst="rect">
            <a:avLst/>
          </a:prstGeom>
        </p:spPr>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5FA40274-BC96-4E3E-AF1C-17A335D38B2E}"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4" name="PlaceHolder 5"/>
          <p:cNvSpPr>
            <a:spLocks noGrp="1"/>
          </p:cNvSpPr>
          <p:nvPr>
            <p:ph type="ftr"/>
          </p:nvPr>
        </p:nvSpPr>
        <p:spPr>
          <a:xfrm>
            <a:off x="3124080" y="6248520"/>
            <a:ext cx="2895840" cy="457200"/>
          </a:xfrm>
          <a:prstGeom prst="rect">
            <a:avLst/>
          </a:prstGeom>
        </p:spPr>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
</Relationships>
</file>

<file path=ppt/slides/_rels/slide12.xml.rels><?xml version="1.0" encoding="UTF-8"?>
<Relationships xmlns="http://schemas.openxmlformats.org/package/2006/relationships"><Relationship Id="rId1" Type="http://schemas.openxmlformats.org/officeDocument/2006/relationships/image" Target="../media/image8.jpeg"/><Relationship Id="rId2" Type="http://schemas.openxmlformats.org/officeDocument/2006/relationships/slideLayout" Target="../slideLayouts/slideLayout1.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5.xml"/>
</Relationships>
</file>

<file path=ppt/slides/_rels/slide17.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1.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9.xml.rels><?xml version="1.0" encoding="UTF-8"?>
<Relationships xmlns="http://schemas.openxmlformats.org/package/2006/relationships"><Relationship Id="rId1" Type="http://schemas.openxmlformats.org/officeDocument/2006/relationships/image" Target="../media/image10.jpeg"/><Relationship Id="rId2" Type="http://schemas.openxmlformats.org/officeDocument/2006/relationships/slideLayout" Target="../slideLayouts/slideLayout1.xml"/>
</Relationships>
</file>

<file path=ppt/slides/_rels/slide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 Id="rId3" Type="http://schemas.openxmlformats.org/officeDocument/2006/relationships/slideLayout" Target="../slideLayouts/slideLayout1.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5.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5.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27.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28.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29.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3.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image" Target="../media/image5.jpeg"/><Relationship Id="rId3" Type="http://schemas.openxmlformats.org/officeDocument/2006/relationships/slideLayout" Target="../slideLayouts/slideLayout1.xml"/>
</Relationships>
</file>

<file path=ppt/slides/_rels/slide30.xml.rels><?xml version="1.0" encoding="UTF-8"?>
<Relationships xmlns="http://schemas.openxmlformats.org/package/2006/relationships"><Relationship Id="rId1" Type="http://schemas.openxmlformats.org/officeDocument/2006/relationships/slideLayout" Target="../slideLayouts/slideLayout5.xml"/>
</Relationships>
</file>

<file path=ppt/slides/_rels/slide31.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32.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33.xml.rels><?xml version="1.0" encoding="UTF-8"?>
<Relationships xmlns="http://schemas.openxmlformats.org/package/2006/relationships"><Relationship Id="rId1" Type="http://schemas.openxmlformats.org/officeDocument/2006/relationships/slideLayout" Target="../slideLayouts/slideLayout5.xml"/>
</Relationships>
</file>

<file path=ppt/slides/_rels/slide34.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35.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36.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37.xml.rels><?xml version="1.0" encoding="UTF-8"?>
<Relationships xmlns="http://schemas.openxmlformats.org/package/2006/relationships"><Relationship Id="rId1" Type="http://schemas.openxmlformats.org/officeDocument/2006/relationships/slideLayout" Target="../slideLayouts/slideLayout5.xml"/>
</Relationships>
</file>

<file path=ppt/slides/_rels/slide38.xml.rels><?xml version="1.0" encoding="UTF-8"?>
<Relationships xmlns="http://schemas.openxmlformats.org/package/2006/relationships"><Relationship Id="rId1" Type="http://schemas.openxmlformats.org/officeDocument/2006/relationships/slideLayout" Target="../slideLayouts/slideLayout5.xml"/>
</Relationships>
</file>

<file path=ppt/slides/_rels/slide39.xml.rels><?xml version="1.0" encoding="UTF-8"?>
<Relationships xmlns="http://schemas.openxmlformats.org/package/2006/relationships"><Relationship Id="rId1" Type="http://schemas.openxmlformats.org/officeDocument/2006/relationships/slideLayout" Target="../slideLayouts/slideLayout5.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5.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6.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1.xml"/>
</Relationships>
</file>

<file path=ppt/slides/_rels/slide7.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slideLayout" Target="../slideLayouts/slideLayout1.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8" name="CustomShape 1"/>
          <p:cNvSpPr/>
          <p:nvPr/>
        </p:nvSpPr>
        <p:spPr>
          <a:xfrm>
            <a:off x="1447920" y="0"/>
            <a:ext cx="6400800" cy="914400"/>
          </a:xfrm>
          <a:prstGeom prst="rect">
            <a:avLst/>
          </a:prstGeom>
          <a:noFill/>
          <a:ln>
            <a:noFill/>
          </a:ln>
        </p:spPr>
        <p:style>
          <a:lnRef idx="0"/>
          <a:fillRef idx="0"/>
          <a:effectRef idx="0"/>
          <a:fontRef idx="minor"/>
        </p:style>
      </p:sp>
      <p:sp>
        <p:nvSpPr>
          <p:cNvPr id="49" name="TextShape 2"/>
          <p:cNvSpPr txBox="1"/>
          <p:nvPr/>
        </p:nvSpPr>
        <p:spPr>
          <a:xfrm>
            <a:off x="1603440" y="391320"/>
            <a:ext cx="6038640" cy="1143000"/>
          </a:xfrm>
          <a:prstGeom prst="rect">
            <a:avLst/>
          </a:prstGeom>
          <a:noFill/>
          <a:ln>
            <a:noFill/>
          </a:ln>
        </p:spPr>
        <p:txBody>
          <a:bodyPr anchor="ctr">
            <a:noAutofit/>
          </a:bodyPr>
          <a:p>
            <a:pPr algn="ct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4400" spc="-1" strike="noStrike">
                <a:solidFill>
                  <a:srgbClr val="ff0000"/>
                </a:solidFill>
                <a:latin typeface="Times New Roman"/>
              </a:rPr>
              <a:t>Chapter 8</a:t>
            </a:r>
            <a:br/>
            <a:r>
              <a:rPr b="1" lang="en-US" sz="4400" spc="-1" strike="noStrike">
                <a:solidFill>
                  <a:srgbClr val="ff0000"/>
                </a:solidFill>
                <a:latin typeface="Times New Roman"/>
              </a:rPr>
              <a:t>Quantities in Chemical </a:t>
            </a:r>
            <a:r>
              <a:rPr b="1" lang="en-US" sz="4400" spc="-1" strike="noStrike">
                <a:solidFill>
                  <a:srgbClr val="ff0000"/>
                </a:solidFill>
                <a:latin typeface="Times New Roman"/>
              </a:rPr>
              <a:t>Reactions</a:t>
            </a:r>
            <a:endParaRPr b="0" lang="en-US" sz="4400" spc="-1" strike="noStrike">
              <a:solidFill>
                <a:srgbClr val="9900ff"/>
              </a:solidFill>
              <a:latin typeface="Times New Roman"/>
            </a:endParaRPr>
          </a:p>
        </p:txBody>
      </p:sp>
      <p:sp>
        <p:nvSpPr>
          <p:cNvPr id="50" name="CustomShape 3"/>
          <p:cNvSpPr/>
          <p:nvPr/>
        </p:nvSpPr>
        <p:spPr>
          <a:xfrm>
            <a:off x="2803680" y="2479680"/>
            <a:ext cx="18396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51" name="CustomShape 4"/>
          <p:cNvSpPr/>
          <p:nvPr/>
        </p:nvSpPr>
        <p:spPr>
          <a:xfrm>
            <a:off x="378360" y="2133720"/>
            <a:ext cx="4921920" cy="2104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52" name="CustomShape 5"/>
          <p:cNvSpPr/>
          <p:nvPr/>
        </p:nvSpPr>
        <p:spPr>
          <a:xfrm>
            <a:off x="737280" y="6324480"/>
            <a:ext cx="7771680" cy="3070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Map: Introductory Chemistry (Tro) https://chem.libretexts.org/@go/page/45050 (accessed Mar 25, 2022).</a:t>
            </a:r>
            <a:endParaRPr b="0" lang="en-US" sz="1400" spc="-1" strike="noStrike">
              <a:solidFill>
                <a:srgbClr val="000000"/>
              </a:solidFill>
              <a:latin typeface="Times New Roman"/>
            </a:endParaRPr>
          </a:p>
        </p:txBody>
      </p:sp>
      <p:pic>
        <p:nvPicPr>
          <p:cNvPr id="53" name="" descr=""/>
          <p:cNvPicPr/>
          <p:nvPr/>
        </p:nvPicPr>
        <p:blipFill>
          <a:blip r:embed="rId1"/>
          <a:stretch/>
        </p:blipFill>
        <p:spPr>
          <a:xfrm>
            <a:off x="5162400" y="1998360"/>
            <a:ext cx="3251160" cy="4335120"/>
          </a:xfrm>
          <a:prstGeom prst="rect">
            <a:avLst/>
          </a:prstGeom>
          <a:ln>
            <a:noFill/>
          </a:ln>
        </p:spPr>
      </p:pic>
      <p:sp>
        <p:nvSpPr>
          <p:cNvPr id="54" name="TextShape 6"/>
          <p:cNvSpPr txBox="1"/>
          <p:nvPr/>
        </p:nvSpPr>
        <p:spPr>
          <a:xfrm>
            <a:off x="995040" y="2990520"/>
            <a:ext cx="3335400" cy="1919520"/>
          </a:xfrm>
          <a:prstGeom prst="rect">
            <a:avLst/>
          </a:prstGeom>
          <a:noFill/>
          <a:ln>
            <a:noFill/>
          </a:ln>
        </p:spPr>
        <p:txBody>
          <a:bodyPr lIns="90000" rIns="90000" tIns="45000" bIns="45000">
            <a:noAutofit/>
          </a:bodyPr>
          <a:p>
            <a:r>
              <a:rPr b="0" lang="en-US" sz="2400" spc="-1" strike="noStrike">
                <a:solidFill>
                  <a:srgbClr val="000000"/>
                </a:solidFill>
                <a:latin typeface="Times New Roman"/>
              </a:rPr>
              <a:t>Michael Stogsdill</a:t>
            </a:r>
            <a:endParaRPr b="0" lang="en-US" sz="2400" spc="-1" strike="noStrike">
              <a:solidFill>
                <a:srgbClr val="000000"/>
              </a:solidFill>
              <a:latin typeface="Times New Roman"/>
            </a:endParaRPr>
          </a:p>
          <a:p>
            <a:r>
              <a:rPr b="0" lang="en-US" sz="2400" spc="-1" strike="noStrike">
                <a:solidFill>
                  <a:srgbClr val="000000"/>
                </a:solidFill>
                <a:latin typeface="Times New Roman"/>
              </a:rPr>
              <a:t>Mott Community College</a:t>
            </a:r>
            <a:endParaRPr b="0" lang="en-US" sz="2400" spc="-1" strike="noStrike">
              <a:solidFill>
                <a:srgbClr val="000000"/>
              </a:solidFill>
              <a:latin typeface="Times New Roman"/>
            </a:endParaRPr>
          </a:p>
          <a:p>
            <a:r>
              <a:rPr b="0" lang="en-US" sz="2400" spc="-1" strike="noStrike">
                <a:solidFill>
                  <a:srgbClr val="000000"/>
                </a:solidFill>
                <a:latin typeface="Times New Roman"/>
              </a:rPr>
              <a:t>Chem 118</a:t>
            </a:r>
            <a:endParaRPr b="0" lang="en-US" sz="2400" spc="-1" strike="noStrike">
              <a:solidFill>
                <a:srgbClr val="000000"/>
              </a:solidFill>
              <a:latin typeface="Times New Roman"/>
            </a:endParaRPr>
          </a:p>
          <a:p>
            <a:r>
              <a:rPr b="0" lang="en-US" sz="2400" spc="-1" strike="noStrike">
                <a:solidFill>
                  <a:srgbClr val="000000"/>
                </a:solidFill>
                <a:latin typeface="Times New Roman"/>
              </a:rPr>
              <a:t>Introductory Chemistry</a:t>
            </a:r>
            <a:endParaRPr b="0" lang="en-US" sz="2400" spc="-1" strike="noStrike">
              <a:solidFill>
                <a:srgbClr val="000000"/>
              </a:solidFill>
              <a:latin typeface="Times New Roman"/>
            </a:endParaRPr>
          </a:p>
          <a:p>
            <a:endParaRPr b="0" lang="en-U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04" name="TextShape 1"/>
          <p:cNvSpPr txBox="1"/>
          <p:nvPr/>
        </p:nvSpPr>
        <p:spPr>
          <a:xfrm>
            <a:off x="685800" y="304560"/>
            <a:ext cx="7772400" cy="1143000"/>
          </a:xfrm>
          <a:prstGeom prst="rect">
            <a:avLst/>
          </a:prstGeom>
          <a:noFill/>
          <a:ln>
            <a:noFill/>
          </a:ln>
        </p:spPr>
        <p:txBody>
          <a:bodyPr lIns="90360" rIns="90360" tIns="44280" bIns="4428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Practice</a:t>
            </a:r>
            <a:endParaRPr b="0" lang="en-US" sz="4400" spc="-1" strike="noStrike">
              <a:solidFill>
                <a:srgbClr val="9900ff"/>
              </a:solidFill>
              <a:latin typeface="Times New Roman"/>
            </a:endParaRPr>
          </a:p>
        </p:txBody>
      </p:sp>
      <p:sp>
        <p:nvSpPr>
          <p:cNvPr id="105" name="TextShape 2"/>
          <p:cNvSpPr txBox="1"/>
          <p:nvPr/>
        </p:nvSpPr>
        <p:spPr>
          <a:xfrm>
            <a:off x="457200" y="1294920"/>
            <a:ext cx="8229600" cy="4953240"/>
          </a:xfrm>
          <a:prstGeom prst="rect">
            <a:avLst/>
          </a:prstGeom>
          <a:noFill/>
          <a:ln>
            <a:noFill/>
          </a:ln>
        </p:spPr>
        <p:txBody>
          <a:bodyPr lIns="90360" rIns="90360" tIns="44280" bIns="44280">
            <a:normAutofit/>
          </a:bodyPr>
          <a:p>
            <a:pPr marL="609480" indent="-60948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According to the following equation, how many moles of water are made in the combustion of 0.10 moles of glucose?</a:t>
            </a:r>
            <a:endParaRPr b="0" lang="en-US" sz="3200" spc="-1" strike="noStrike">
              <a:solidFill>
                <a:srgbClr val="000000"/>
              </a:solidFill>
              <a:latin typeface="Times New Roman"/>
            </a:endParaRPr>
          </a:p>
          <a:p>
            <a:pPr marL="609480" indent="-609480" algn="ctr">
              <a:spcBef>
                <a:spcPts val="799"/>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C</a:t>
            </a:r>
            <a:r>
              <a:rPr b="0" lang="en-US" sz="3200" spc="-1" strike="noStrike" baseline="-25000">
                <a:solidFill>
                  <a:srgbClr val="000000"/>
                </a:solidFill>
                <a:latin typeface="Times New Roman"/>
              </a:rPr>
              <a:t>6</a:t>
            </a:r>
            <a:r>
              <a:rPr b="0" lang="en-US" sz="3200" spc="-1" strike="noStrike">
                <a:solidFill>
                  <a:srgbClr val="000000"/>
                </a:solidFill>
                <a:latin typeface="Times New Roman"/>
              </a:rPr>
              <a:t>H</a:t>
            </a:r>
            <a:r>
              <a:rPr b="0" lang="en-US" sz="3200" spc="-1" strike="noStrike" baseline="-25000">
                <a:solidFill>
                  <a:srgbClr val="000000"/>
                </a:solidFill>
                <a:latin typeface="Times New Roman"/>
              </a:rPr>
              <a:t>12</a:t>
            </a:r>
            <a:r>
              <a:rPr b="0" lang="en-US" sz="3200" spc="-1" strike="noStrike">
                <a:solidFill>
                  <a:srgbClr val="000000"/>
                </a:solidFill>
                <a:latin typeface="Times New Roman"/>
              </a:rPr>
              <a:t>O</a:t>
            </a:r>
            <a:r>
              <a:rPr b="0" lang="en-US" sz="3200" spc="-1" strike="noStrike" baseline="-25000">
                <a:solidFill>
                  <a:srgbClr val="000000"/>
                </a:solidFill>
                <a:latin typeface="Times New Roman"/>
              </a:rPr>
              <a:t>6</a:t>
            </a:r>
            <a:r>
              <a:rPr b="0" lang="en-US" sz="3200" spc="-1" strike="noStrike">
                <a:solidFill>
                  <a:srgbClr val="000000"/>
                </a:solidFill>
                <a:latin typeface="Times New Roman"/>
              </a:rPr>
              <a:t> + 6 O</a:t>
            </a:r>
            <a:r>
              <a:rPr b="0" lang="en-US" sz="3200" spc="-1" strike="noStrike" baseline="-25000">
                <a:solidFill>
                  <a:srgbClr val="000000"/>
                </a:solidFill>
                <a:latin typeface="Times New Roman"/>
              </a:rPr>
              <a:t>2</a:t>
            </a:r>
            <a:r>
              <a:rPr b="0" lang="en-US" sz="3200" spc="-1" strike="noStrike">
                <a:solidFill>
                  <a:srgbClr val="000000"/>
                </a:solidFill>
                <a:latin typeface="Times New Roman"/>
              </a:rPr>
              <a:t> </a:t>
            </a:r>
            <a:r>
              <a:rPr b="0" lang="en-US" sz="3200" spc="-1" strike="noStrike">
                <a:solidFill>
                  <a:srgbClr val="000000"/>
                </a:solidFill>
                <a:latin typeface="Symbol"/>
                <a:ea typeface="Symbol"/>
              </a:rPr>
              <a:t></a:t>
            </a:r>
            <a:r>
              <a:rPr b="0" lang="en-US" sz="3200" spc="-1" strike="noStrike">
                <a:solidFill>
                  <a:srgbClr val="000000"/>
                </a:solidFill>
                <a:latin typeface="Times New Roman"/>
              </a:rPr>
              <a:t> 6 CO</a:t>
            </a:r>
            <a:r>
              <a:rPr b="0" lang="en-US" sz="3200" spc="-1" strike="noStrike" baseline="-25000">
                <a:solidFill>
                  <a:srgbClr val="000000"/>
                </a:solidFill>
                <a:latin typeface="Times New Roman"/>
              </a:rPr>
              <a:t>2</a:t>
            </a:r>
            <a:r>
              <a:rPr b="0" lang="en-US" sz="3200" spc="-1" strike="noStrike">
                <a:solidFill>
                  <a:srgbClr val="000000"/>
                </a:solidFill>
                <a:latin typeface="Times New Roman"/>
              </a:rPr>
              <a:t> + 6 H</a:t>
            </a:r>
            <a:r>
              <a:rPr b="0" lang="en-US" sz="3200" spc="-1" strike="noStrike" baseline="-25000">
                <a:solidFill>
                  <a:srgbClr val="000000"/>
                </a:solidFill>
                <a:latin typeface="Times New Roman"/>
              </a:rPr>
              <a:t>2</a:t>
            </a:r>
            <a:r>
              <a:rPr b="0" lang="en-US" sz="3200" spc="-1" strike="noStrike">
                <a:solidFill>
                  <a:srgbClr val="000000"/>
                </a:solidFill>
                <a:latin typeface="Times New Roman"/>
              </a:rPr>
              <a:t>O</a:t>
            </a:r>
            <a:endParaRPr b="0" lang="en-US" sz="3200" spc="-1" strike="noStrike">
              <a:solidFill>
                <a:srgbClr val="000000"/>
              </a:solidFill>
              <a:latin typeface="Times New Roman"/>
            </a:endParaRPr>
          </a:p>
        </p:txBody>
      </p:sp>
    </p:spTree>
  </p:cSld>
  <p:timing>
    <p:tnLst>
      <p:par>
        <p:cTn id="177" dur="indefinite" restart="never" nodeType="tmRoot">
          <p:childTnLst>
            <p:seq>
              <p:cTn id="178" dur="indefinite" nodeType="mainSeq">
                <p:childTnLst>
                  <p:par>
                    <p:cTn id="179" fill="hold">
                      <p:stCondLst>
                        <p:cond delay="indefinite"/>
                      </p:stCondLst>
                      <p:childTnLst>
                        <p:par>
                          <p:cTn id="180" fill="hold">
                            <p:stCondLst>
                              <p:cond delay="0"/>
                            </p:stCondLst>
                            <p:childTnLst>
                              <p:par>
                                <p:cTn id="181" nodeType="clickEffect" fill="hold" presetClass="entr" presetID="22" presetSubtype="8">
                                  <p:stCondLst>
                                    <p:cond delay="0"/>
                                  </p:stCondLst>
                                  <p:childTnLst>
                                    <p:set>
                                      <p:cBhvr>
                                        <p:cTn id="182" dur="1" fill="hold">
                                          <p:stCondLst>
                                            <p:cond delay="0"/>
                                          </p:stCondLst>
                                        </p:cTn>
                                        <p:tgtEl>
                                          <p:spTgt spid="105">
                                            <p:txEl>
                                              <p:pRg st="0" end="0"/>
                                            </p:txEl>
                                          </p:spTgt>
                                        </p:tgtEl>
                                        <p:attrNameLst>
                                          <p:attrName>style.visibility</p:attrName>
                                        </p:attrNameLst>
                                      </p:cBhvr>
                                      <p:to>
                                        <p:strVal val="visible"/>
                                      </p:to>
                                    </p:set>
                                    <p:animEffect filter="wipe(left)" transition="in">
                                      <p:cBhvr additive="repl">
                                        <p:cTn id="183" dur="500"/>
                                        <p:tgtEl>
                                          <p:spTgt spid="105">
                                            <p:txEl>
                                              <p:pRg st="0" end="0"/>
                                            </p:txEl>
                                          </p:spTgt>
                                        </p:tgtEl>
                                      </p:cBhvr>
                                    </p:animEffect>
                                  </p:childTnLst>
                                </p:cTn>
                              </p:par>
                            </p:childTnLst>
                          </p:cTn>
                        </p:par>
                      </p:childTnLst>
                    </p:cTn>
                  </p:par>
                  <p:par>
                    <p:cTn id="184" fill="hold">
                      <p:stCondLst>
                        <p:cond delay="indefinite"/>
                      </p:stCondLst>
                      <p:childTnLst>
                        <p:par>
                          <p:cTn id="185" fill="hold">
                            <p:stCondLst>
                              <p:cond delay="0"/>
                            </p:stCondLst>
                            <p:childTnLst>
                              <p:par>
                                <p:cTn id="186" nodeType="clickEffect" fill="hold" presetClass="entr" presetID="22" presetSubtype="8">
                                  <p:stCondLst>
                                    <p:cond delay="0"/>
                                  </p:stCondLst>
                                  <p:childTnLst>
                                    <p:set>
                                      <p:cBhvr>
                                        <p:cTn id="187" dur="1" fill="hold">
                                          <p:stCondLst>
                                            <p:cond delay="0"/>
                                          </p:stCondLst>
                                        </p:cTn>
                                        <p:tgtEl>
                                          <p:spTgt spid="105">
                                            <p:txEl>
                                              <p:pRg st="1" end="1"/>
                                            </p:txEl>
                                          </p:spTgt>
                                        </p:tgtEl>
                                        <p:attrNameLst>
                                          <p:attrName>style.visibility</p:attrName>
                                        </p:attrNameLst>
                                      </p:cBhvr>
                                      <p:to>
                                        <p:strVal val="visible"/>
                                      </p:to>
                                    </p:set>
                                    <p:animEffect filter="wipe(left)" transition="in">
                                      <p:cBhvr additive="repl">
                                        <p:cTn id="188" dur="500"/>
                                        <p:tgtEl>
                                          <p:spTgt spid="105">
                                            <p:txEl>
                                              <p:pRg st="1" end="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mc:AlternateContent>
        <mc:Choice xmlns:a14="http://schemas.microsoft.com/office/drawing/2010/main" Requires="a14">
          <p:sp>
            <p:nvSpPr>
              <p:cNvPr id="106" name="Formula 1"/>
              <p:cNvSpPr txBox="1"/>
              <p:nvPr/>
            </p:nvSpPr>
            <p:spPr>
              <a:xfrm>
                <a:off x="1828800" y="4114800"/>
                <a:ext cx="6705720" cy="928800"/>
              </a:xfrm>
              <a:prstGeom prst="rect">
                <a:avLst/>
              </a:prstGeom>
            </p:spPr>
            <p:txBody>
              <a:bodyPr/>
              <a:p>
                <a14:m>
                  <m:oMath xmlns:m="http://schemas.openxmlformats.org/officeDocument/2006/math">
                    <m:r>
                      <m:t xml:space="preserve">0</m:t>
                    </m:r>
                    <m:r>
                      <m:rPr>
                        <m:lit/>
                        <m:nor/>
                      </m:rPr>
                      <m:t xml:space="preserve">.</m:t>
                    </m:r>
                    <m:sSub>
                      <m:e>
                        <m:r>
                          <m:rPr>
                            <m:lit/>
                            <m:nor/>
                          </m:rPr>
                          <m:t xml:space="preserve">10 mol C</m:t>
                        </m:r>
                      </m:e>
                      <m:sub>
                        <m:r>
                          <m:t xml:space="preserve">6</m:t>
                        </m:r>
                      </m:sub>
                    </m:sSub>
                    <m:sSub>
                      <m:e>
                        <m:r>
                          <m:t xml:space="preserve">H</m:t>
                        </m:r>
                      </m:e>
                      <m:sub>
                        <m:r>
                          <m:rPr>
                            <m:lit/>
                            <m:nor/>
                          </m:rPr>
                          <m:t xml:space="preserve">12</m:t>
                        </m:r>
                      </m:sub>
                    </m:sSub>
                    <m:sSub>
                      <m:e>
                        <m:r>
                          <m:t xml:space="preserve">O</m:t>
                        </m:r>
                      </m:e>
                      <m:sub>
                        <m:r>
                          <m:t xml:space="preserve">6</m:t>
                        </m:r>
                      </m:sub>
                    </m:sSub>
                    <m:r>
                      <m:t xml:space="preserve">×</m:t>
                    </m:r>
                    <m:f>
                      <m:num>
                        <m:sSub>
                          <m:e>
                            <m:r>
                              <m:rPr>
                                <m:lit/>
                                <m:nor/>
                              </m:rPr>
                              <m:t xml:space="preserve">6 mol H</m:t>
                            </m:r>
                          </m:e>
                          <m:sub>
                            <m:r>
                              <m:t xml:space="preserve">2</m:t>
                            </m:r>
                          </m:sub>
                        </m:sSub>
                        <m:r>
                          <m:t xml:space="preserve">O</m:t>
                        </m:r>
                      </m:num>
                      <m:den>
                        <m:sSub>
                          <m:e>
                            <m:r>
                              <m:rPr>
                                <m:lit/>
                                <m:nor/>
                              </m:rPr>
                              <m:t xml:space="preserve">1 mol C</m:t>
                            </m:r>
                          </m:e>
                          <m:sub>
                            <m:r>
                              <m:t xml:space="preserve">6</m:t>
                            </m:r>
                          </m:sub>
                        </m:sSub>
                        <m:sSub>
                          <m:e>
                            <m:r>
                              <m:t xml:space="preserve">H</m:t>
                            </m:r>
                          </m:e>
                          <m:sub>
                            <m:r>
                              <m:rPr>
                                <m:lit/>
                                <m:nor/>
                              </m:rPr>
                              <m:t xml:space="preserve">12</m:t>
                            </m:r>
                          </m:sub>
                        </m:sSub>
                        <m:sSub>
                          <m:e>
                            <m:r>
                              <m:t xml:space="preserve">O</m:t>
                            </m:r>
                          </m:e>
                          <m:sub>
                            <m:r>
                              <m:t xml:space="preserve">6</m:t>
                            </m:r>
                          </m:sub>
                        </m:sSub>
                      </m:den>
                    </m:f>
                    <m:r>
                      <m:t xml:space="preserve">=</m:t>
                    </m:r>
                    <m:r>
                      <m:t xml:space="preserve">0</m:t>
                    </m:r>
                    <m:r>
                      <m:rPr>
                        <m:lit/>
                        <m:nor/>
                      </m:rPr>
                      <m:t xml:space="preserve">.</m:t>
                    </m:r>
                    <m:r>
                      <m:t xml:space="preserve">6</m:t>
                    </m:r>
                    <m:sSub>
                      <m:e>
                        <m:r>
                          <m:rPr>
                            <m:lit/>
                            <m:nor/>
                          </m:rPr>
                          <m:t xml:space="preserve"> mol H</m:t>
                        </m:r>
                      </m:e>
                      <m:sub>
                        <m:r>
                          <m:t xml:space="preserve">2</m:t>
                        </m:r>
                      </m:sub>
                    </m:sSub>
                    <m:r>
                      <m:t xml:space="preserve">O</m:t>
                    </m:r>
                  </m:oMath>
                </a14:m>
              </a:p>
            </p:txBody>
          </p:sp>
        </mc:Choice>
        <mc:Fallback/>
      </mc:AlternateContent>
      <p:sp>
        <p:nvSpPr>
          <p:cNvPr id="107" name="TextShape 2"/>
          <p:cNvSpPr txBox="1"/>
          <p:nvPr/>
        </p:nvSpPr>
        <p:spPr>
          <a:xfrm>
            <a:off x="685800" y="151920"/>
            <a:ext cx="7772400" cy="6858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9900ff"/>
                </a:solidFill>
                <a:latin typeface="Times New Roman"/>
              </a:rPr>
              <a:t>How Many Moles of Water Are Made in the Combustion of 0.10 Moles of Glucose?</a:t>
            </a:r>
            <a:endParaRPr b="0" lang="en-US" sz="3200" spc="-1" strike="noStrike">
              <a:solidFill>
                <a:srgbClr val="9900ff"/>
              </a:solidFill>
              <a:latin typeface="Times New Roman"/>
            </a:endParaRPr>
          </a:p>
        </p:txBody>
      </p:sp>
      <p:sp>
        <p:nvSpPr>
          <p:cNvPr id="108" name="CustomShape 3"/>
          <p:cNvSpPr/>
          <p:nvPr/>
        </p:nvSpPr>
        <p:spPr>
          <a:xfrm>
            <a:off x="2286000" y="5486400"/>
            <a:ext cx="6705720" cy="838080"/>
          </a:xfrm>
          <a:prstGeom prst="rect">
            <a:avLst/>
          </a:prstGeom>
          <a:noFill/>
          <a:ln>
            <a:noFill/>
          </a:ln>
        </p:spPr>
        <p:style>
          <a:lnRef idx="0"/>
          <a:fillRef idx="0"/>
          <a:effectRef idx="0"/>
          <a:fontRef idx="minor"/>
        </p:style>
        <p:txBody>
          <a:bodyPr lIns="45720" rIns="4572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0.6 mol H</a:t>
            </a:r>
            <a:r>
              <a:rPr b="1" lang="en-US" sz="2400" spc="-1" strike="noStrike" baseline="-25000">
                <a:solidFill>
                  <a:srgbClr val="000000"/>
                </a:solidFill>
                <a:latin typeface="Times New Roman"/>
              </a:rPr>
              <a:t>2</a:t>
            </a:r>
            <a:r>
              <a:rPr b="1" lang="en-US" sz="2400" spc="-1" strike="noStrike">
                <a:solidFill>
                  <a:srgbClr val="000000"/>
                </a:solidFill>
                <a:latin typeface="Times New Roman"/>
              </a:rPr>
              <a:t>O = 0.60 mol H</a:t>
            </a:r>
            <a:r>
              <a:rPr b="1" lang="en-US" sz="2400" spc="-1" strike="noStrike" baseline="-25000">
                <a:solidFill>
                  <a:srgbClr val="000000"/>
                </a:solidFill>
                <a:latin typeface="Times New Roman"/>
              </a:rPr>
              <a:t>2</a:t>
            </a:r>
            <a:r>
              <a:rPr b="1" lang="en-US" sz="2400" spc="-1" strike="noStrike">
                <a:solidFill>
                  <a:srgbClr val="000000"/>
                </a:solidFill>
                <a:latin typeface="Times New Roman"/>
              </a:rPr>
              <a:t>O</a:t>
            </a: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000000"/>
                </a:solidFill>
                <a:latin typeface="Times New Roman"/>
              </a:rPr>
              <a:t>Since 6x moles of H</a:t>
            </a:r>
            <a:r>
              <a:rPr b="0" lang="en-US" sz="2000" spc="-1" strike="noStrike" baseline="-25000">
                <a:solidFill>
                  <a:srgbClr val="000000"/>
                </a:solidFill>
                <a:latin typeface="Times New Roman"/>
              </a:rPr>
              <a:t>2</a:t>
            </a:r>
            <a:r>
              <a:rPr b="0" lang="en-US" sz="2000" spc="-1" strike="noStrike">
                <a:solidFill>
                  <a:srgbClr val="000000"/>
                </a:solidFill>
                <a:latin typeface="Times New Roman"/>
              </a:rPr>
              <a:t>O as C</a:t>
            </a:r>
            <a:r>
              <a:rPr b="0" lang="en-US" sz="2000" spc="-1" strike="noStrike" baseline="-25000">
                <a:solidFill>
                  <a:srgbClr val="000000"/>
                </a:solidFill>
                <a:latin typeface="Times New Roman"/>
              </a:rPr>
              <a:t>6</a:t>
            </a:r>
            <a:r>
              <a:rPr b="0" lang="en-US" sz="2000" spc="-1" strike="noStrike">
                <a:solidFill>
                  <a:srgbClr val="000000"/>
                </a:solidFill>
                <a:latin typeface="Times New Roman"/>
              </a:rPr>
              <a:t>H</a:t>
            </a:r>
            <a:r>
              <a:rPr b="0" lang="en-US" sz="2000" spc="-1" strike="noStrike" baseline="-25000">
                <a:solidFill>
                  <a:srgbClr val="000000"/>
                </a:solidFill>
                <a:latin typeface="Times New Roman"/>
              </a:rPr>
              <a:t>12</a:t>
            </a:r>
            <a:r>
              <a:rPr b="0" lang="en-US" sz="2000" spc="-1" strike="noStrike">
                <a:solidFill>
                  <a:srgbClr val="000000"/>
                </a:solidFill>
                <a:latin typeface="Times New Roman"/>
              </a:rPr>
              <a:t>O</a:t>
            </a:r>
            <a:r>
              <a:rPr b="0" lang="en-US" sz="2000" spc="-1" strike="noStrike" baseline="-25000">
                <a:solidFill>
                  <a:srgbClr val="000000"/>
                </a:solidFill>
                <a:latin typeface="Times New Roman"/>
              </a:rPr>
              <a:t>6</a:t>
            </a:r>
            <a:r>
              <a:rPr b="0" lang="en-US" sz="2000" spc="-1" strike="noStrike">
                <a:solidFill>
                  <a:srgbClr val="000000"/>
                </a:solidFill>
                <a:latin typeface="Times New Roman"/>
              </a:rPr>
              <a:t>, the number makes sense.</a:t>
            </a:r>
            <a:endParaRPr b="0" lang="en-US" sz="2000" spc="-1" strike="noStrike">
              <a:solidFill>
                <a:srgbClr val="000000"/>
              </a:solidFill>
              <a:latin typeface="Times New Roman"/>
            </a:endParaRPr>
          </a:p>
        </p:txBody>
      </p:sp>
      <p:sp>
        <p:nvSpPr>
          <p:cNvPr id="109" name="CustomShape 4"/>
          <p:cNvSpPr/>
          <p:nvPr/>
        </p:nvSpPr>
        <p:spPr>
          <a:xfrm>
            <a:off x="2362320" y="2133720"/>
            <a:ext cx="6629400" cy="1676160"/>
          </a:xfrm>
          <a:prstGeom prst="rect">
            <a:avLst/>
          </a:prstGeom>
          <a:noFill/>
          <a:ln>
            <a:noFill/>
          </a:ln>
        </p:spPr>
        <p:style>
          <a:lnRef idx="0"/>
          <a:fillRef idx="0"/>
          <a:effectRef idx="0"/>
          <a:fontRef idx="minor"/>
        </p:style>
        <p:txBody>
          <a:bodyPr lIns="0" rIns="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spcBef>
                <a:spcPts val="1123"/>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800" spc="-1" strike="noStrike">
                <a:solidFill>
                  <a:srgbClr val="000000"/>
                </a:solidFill>
                <a:latin typeface="Times New Roman"/>
              </a:rPr>
              <a:t>C</a:t>
            </a:r>
            <a:r>
              <a:rPr b="0" lang="en-US" sz="1800" spc="-1" strike="noStrike" baseline="-25000">
                <a:solidFill>
                  <a:srgbClr val="000000"/>
                </a:solidFill>
                <a:latin typeface="Times New Roman"/>
              </a:rPr>
              <a:t>6</a:t>
            </a:r>
            <a:r>
              <a:rPr b="0" lang="en-US" sz="1800" spc="-1" strike="noStrike">
                <a:solidFill>
                  <a:srgbClr val="000000"/>
                </a:solidFill>
                <a:latin typeface="Times New Roman"/>
              </a:rPr>
              <a:t>H</a:t>
            </a:r>
            <a:r>
              <a:rPr b="0" lang="en-US" sz="1800" spc="-1" strike="noStrike" baseline="-25000">
                <a:solidFill>
                  <a:srgbClr val="000000"/>
                </a:solidFill>
                <a:latin typeface="Times New Roman"/>
              </a:rPr>
              <a:t>12</a:t>
            </a:r>
            <a:r>
              <a:rPr b="0" lang="en-US" sz="1800" spc="-1" strike="noStrike">
                <a:solidFill>
                  <a:srgbClr val="000000"/>
                </a:solidFill>
                <a:latin typeface="Times New Roman"/>
              </a:rPr>
              <a:t>O</a:t>
            </a:r>
            <a:r>
              <a:rPr b="0" lang="en-US" sz="1800" spc="-1" strike="noStrike" baseline="-25000">
                <a:solidFill>
                  <a:srgbClr val="000000"/>
                </a:solidFill>
                <a:latin typeface="Times New Roman"/>
              </a:rPr>
              <a:t>6  </a:t>
            </a:r>
            <a:r>
              <a:rPr b="0" lang="en-US" sz="1800" spc="-1" strike="noStrike">
                <a:solidFill>
                  <a:srgbClr val="000000"/>
                </a:solidFill>
                <a:latin typeface="Times New Roman"/>
              </a:rPr>
              <a:t>+  6 O</a:t>
            </a:r>
            <a:r>
              <a:rPr b="0" lang="en-US" sz="1800" spc="-1" strike="noStrike" baseline="-25000">
                <a:solidFill>
                  <a:srgbClr val="000000"/>
                </a:solidFill>
                <a:latin typeface="Times New Roman"/>
              </a:rPr>
              <a:t>2</a:t>
            </a:r>
            <a:r>
              <a:rPr b="0" lang="en-US" sz="1800" spc="-1" strike="noStrike">
                <a:solidFill>
                  <a:srgbClr val="000000"/>
                </a:solidFill>
                <a:latin typeface="Times New Roman"/>
              </a:rPr>
              <a:t> → 6 CO</a:t>
            </a:r>
            <a:r>
              <a:rPr b="0" lang="en-US" sz="1800" spc="-1" strike="noStrike" baseline="-25000">
                <a:solidFill>
                  <a:srgbClr val="000000"/>
                </a:solidFill>
                <a:latin typeface="Times New Roman"/>
              </a:rPr>
              <a:t>2 </a:t>
            </a:r>
            <a:r>
              <a:rPr b="0" lang="en-US" sz="1800" spc="-1" strike="noStrike">
                <a:solidFill>
                  <a:srgbClr val="000000"/>
                </a:solidFill>
                <a:latin typeface="Times New Roman"/>
              </a:rPr>
              <a:t>+ 6 H</a:t>
            </a:r>
            <a:r>
              <a:rPr b="0" lang="en-US" sz="1800" spc="-1" strike="noStrike" baseline="-25000">
                <a:solidFill>
                  <a:srgbClr val="000000"/>
                </a:solidFill>
                <a:latin typeface="Times New Roman"/>
              </a:rPr>
              <a:t>2</a:t>
            </a:r>
            <a:r>
              <a:rPr b="0" lang="en-US" sz="1800" spc="-1" strike="noStrike">
                <a:solidFill>
                  <a:srgbClr val="000000"/>
                </a:solidFill>
                <a:latin typeface="Times New Roman"/>
              </a:rPr>
              <a:t>O   </a:t>
            </a:r>
            <a:r>
              <a:rPr b="0" lang="en-US" sz="1800" spc="-1" strike="noStrike">
                <a:solidFill>
                  <a:srgbClr val="000000"/>
                </a:solidFill>
                <a:latin typeface="Symbol"/>
                <a:ea typeface="Symbol"/>
              </a:rPr>
              <a:t></a:t>
            </a:r>
            <a:r>
              <a:rPr b="0" lang="en-US" sz="1800" spc="-1" strike="noStrike">
                <a:solidFill>
                  <a:srgbClr val="000000"/>
                </a:solidFill>
                <a:latin typeface="Times New Roman"/>
              </a:rPr>
              <a:t> 1 mol C</a:t>
            </a:r>
            <a:r>
              <a:rPr b="0" lang="en-US" sz="1800" spc="-1" strike="noStrike" baseline="-25000">
                <a:solidFill>
                  <a:srgbClr val="000000"/>
                </a:solidFill>
                <a:latin typeface="Times New Roman"/>
              </a:rPr>
              <a:t>6</a:t>
            </a:r>
            <a:r>
              <a:rPr b="0" lang="en-US" sz="1800" spc="-1" strike="noStrike">
                <a:solidFill>
                  <a:srgbClr val="000000"/>
                </a:solidFill>
                <a:latin typeface="Times New Roman"/>
              </a:rPr>
              <a:t>H</a:t>
            </a:r>
            <a:r>
              <a:rPr b="0" lang="en-US" sz="1800" spc="-1" strike="noStrike" baseline="-25000">
                <a:solidFill>
                  <a:srgbClr val="000000"/>
                </a:solidFill>
                <a:latin typeface="Times New Roman"/>
              </a:rPr>
              <a:t>12</a:t>
            </a:r>
            <a:r>
              <a:rPr b="0" lang="en-US" sz="1800" spc="-1" strike="noStrike">
                <a:solidFill>
                  <a:srgbClr val="000000"/>
                </a:solidFill>
                <a:latin typeface="Times New Roman"/>
              </a:rPr>
              <a:t>O</a:t>
            </a:r>
            <a:r>
              <a:rPr b="0" lang="en-US" sz="1800" spc="-1" strike="noStrike" baseline="-25000">
                <a:solidFill>
                  <a:srgbClr val="000000"/>
                </a:solidFill>
                <a:latin typeface="Times New Roman"/>
              </a:rPr>
              <a:t>6</a:t>
            </a:r>
            <a:r>
              <a:rPr b="0" lang="en-US" sz="1800" spc="-1" strike="noStrike">
                <a:solidFill>
                  <a:srgbClr val="000000"/>
                </a:solidFill>
                <a:latin typeface="Times New Roman"/>
              </a:rPr>
              <a:t> </a:t>
            </a:r>
            <a:r>
              <a:rPr b="0" lang="en-US" sz="1800" spc="-1" strike="noStrike">
                <a:solidFill>
                  <a:srgbClr val="000000"/>
                </a:solidFill>
                <a:latin typeface="Symbol"/>
                <a:ea typeface="Symbol"/>
              </a:rPr>
              <a:t></a:t>
            </a:r>
            <a:r>
              <a:rPr b="0" lang="en-US" sz="1800" spc="-1" strike="noStrike">
                <a:solidFill>
                  <a:srgbClr val="000000"/>
                </a:solidFill>
                <a:latin typeface="Times New Roman"/>
              </a:rPr>
              <a:t> 6 mol H</a:t>
            </a:r>
            <a:r>
              <a:rPr b="0" lang="en-US" sz="1800" spc="-1" strike="noStrike" baseline="-25000">
                <a:solidFill>
                  <a:srgbClr val="000000"/>
                </a:solidFill>
                <a:latin typeface="Times New Roman"/>
              </a:rPr>
              <a:t>2</a:t>
            </a:r>
            <a:r>
              <a:rPr b="0" lang="en-US" sz="1800" spc="-1" strike="noStrike">
                <a:solidFill>
                  <a:srgbClr val="000000"/>
                </a:solidFill>
                <a:latin typeface="Times New Roman"/>
              </a:rPr>
              <a:t>O</a:t>
            </a:r>
            <a:endParaRPr b="0" lang="en-US" sz="1800" spc="-1" strike="noStrike">
              <a:solidFill>
                <a:srgbClr val="000000"/>
              </a:solidFill>
              <a:latin typeface="Times New Roman"/>
            </a:endParaRPr>
          </a:p>
        </p:txBody>
      </p:sp>
      <p:sp>
        <p:nvSpPr>
          <p:cNvPr id="110" name="CustomShape 5"/>
          <p:cNvSpPr/>
          <p:nvPr/>
        </p:nvSpPr>
        <p:spPr>
          <a:xfrm>
            <a:off x="2438280" y="1183320"/>
            <a:ext cx="6553440" cy="914400"/>
          </a:xfrm>
          <a:prstGeom prst="rect">
            <a:avLst/>
          </a:prstGeom>
          <a:noFill/>
          <a:ln>
            <a:noFill/>
          </a:ln>
        </p:spPr>
        <p:style>
          <a:lnRef idx="0"/>
          <a:fillRef idx="0"/>
          <a:effectRef idx="0"/>
          <a:fontRef idx="minor"/>
        </p:style>
        <p:txBody>
          <a:bodyPr lIns="90000" rIns="90000" tIns="46800" bIns="46800">
            <a:noAutofit/>
          </a:bodyPr>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ea typeface="Noto Sans CJK SC"/>
              </a:rPr>
              <a:t>0.10 moles C</a:t>
            </a:r>
            <a:r>
              <a:rPr b="0" lang="en-US" sz="2400" spc="-1" strike="noStrike" baseline="-25000">
                <a:solidFill>
                  <a:srgbClr val="000000"/>
                </a:solidFill>
                <a:latin typeface="Times New Roman"/>
                <a:ea typeface="Noto Sans CJK SC"/>
              </a:rPr>
              <a:t>6</a:t>
            </a:r>
            <a:r>
              <a:rPr b="0" lang="en-US" sz="2400" spc="-1" strike="noStrike">
                <a:solidFill>
                  <a:srgbClr val="000000"/>
                </a:solidFill>
                <a:latin typeface="Times New Roman"/>
                <a:ea typeface="Noto Sans CJK SC"/>
              </a:rPr>
              <a:t>H</a:t>
            </a:r>
            <a:r>
              <a:rPr b="0" lang="en-US" sz="2400" spc="-1" strike="noStrike" baseline="-25000">
                <a:solidFill>
                  <a:srgbClr val="000000"/>
                </a:solidFill>
                <a:latin typeface="Times New Roman"/>
                <a:ea typeface="Noto Sans CJK SC"/>
              </a:rPr>
              <a:t>12</a:t>
            </a:r>
            <a:r>
              <a:rPr b="0" lang="en-US" sz="2400" spc="-1" strike="noStrike">
                <a:solidFill>
                  <a:srgbClr val="000000"/>
                </a:solidFill>
                <a:latin typeface="Times New Roman"/>
                <a:ea typeface="Noto Sans CJK SC"/>
              </a:rPr>
              <a:t>O</a:t>
            </a:r>
            <a:r>
              <a:rPr b="0" lang="en-US" sz="2400" spc="-1" strike="noStrike" baseline="-25000">
                <a:solidFill>
                  <a:srgbClr val="000000"/>
                </a:solidFill>
                <a:latin typeface="Times New Roman"/>
                <a:ea typeface="Noto Sans CJK SC"/>
              </a:rPr>
              <a:t>6</a:t>
            </a:r>
            <a:endParaRPr b="0" lang="en-US" sz="2400" spc="-1" strike="noStrike">
              <a:solidFill>
                <a:srgbClr val="000000"/>
              </a:solidFill>
              <a:latin typeface="Times New Roman"/>
            </a:endParaRPr>
          </a:p>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ea typeface="Noto Sans CJK SC"/>
              </a:rPr>
              <a:t>moles H</a:t>
            </a:r>
            <a:r>
              <a:rPr b="0" lang="en-US" sz="2400" spc="-1" strike="noStrike" baseline="-25000">
                <a:solidFill>
                  <a:srgbClr val="000000"/>
                </a:solidFill>
                <a:latin typeface="Times New Roman"/>
                <a:ea typeface="Noto Sans CJK SC"/>
              </a:rPr>
              <a:t>2</a:t>
            </a:r>
            <a:r>
              <a:rPr b="0" lang="en-US" sz="2400" spc="-1" strike="noStrike">
                <a:solidFill>
                  <a:srgbClr val="000000"/>
                </a:solidFill>
                <a:latin typeface="Times New Roman"/>
                <a:ea typeface="Noto Sans CJK SC"/>
              </a:rPr>
              <a:t>O</a:t>
            </a:r>
            <a:endParaRPr b="0" lang="en-US" sz="2400" spc="-1" strike="noStrike">
              <a:solidFill>
                <a:srgbClr val="000000"/>
              </a:solidFill>
              <a:latin typeface="Times New Roman"/>
            </a:endParaRPr>
          </a:p>
        </p:txBody>
      </p:sp>
      <p:sp>
        <p:nvSpPr>
          <p:cNvPr id="111" name="Line 6"/>
          <p:cNvSpPr/>
          <p:nvPr/>
        </p:nvSpPr>
        <p:spPr>
          <a:xfrm>
            <a:off x="228600" y="1183320"/>
            <a:ext cx="8763120" cy="0"/>
          </a:xfrm>
          <a:prstGeom prst="line">
            <a:avLst/>
          </a:prstGeom>
          <a:ln cap="sq" w="28440">
            <a:solidFill>
              <a:srgbClr val="000000"/>
            </a:solidFill>
            <a:miter/>
          </a:ln>
        </p:spPr>
        <p:style>
          <a:lnRef idx="0"/>
          <a:fillRef idx="0"/>
          <a:effectRef idx="0"/>
          <a:fontRef idx="minor"/>
        </p:style>
      </p:sp>
      <p:sp>
        <p:nvSpPr>
          <p:cNvPr id="112" name="Line 7"/>
          <p:cNvSpPr/>
          <p:nvPr/>
        </p:nvSpPr>
        <p:spPr>
          <a:xfrm>
            <a:off x="204840" y="2041560"/>
            <a:ext cx="8763120" cy="0"/>
          </a:xfrm>
          <a:prstGeom prst="line">
            <a:avLst/>
          </a:prstGeom>
          <a:ln w="12600">
            <a:solidFill>
              <a:srgbClr val="000000"/>
            </a:solidFill>
            <a:miter/>
          </a:ln>
        </p:spPr>
        <p:style>
          <a:lnRef idx="0"/>
          <a:fillRef idx="0"/>
          <a:effectRef idx="0"/>
          <a:fontRef idx="minor"/>
        </p:style>
      </p:sp>
      <p:sp>
        <p:nvSpPr>
          <p:cNvPr id="113" name="Line 8"/>
          <p:cNvSpPr/>
          <p:nvPr/>
        </p:nvSpPr>
        <p:spPr>
          <a:xfrm>
            <a:off x="228600" y="6400800"/>
            <a:ext cx="8763120" cy="0"/>
          </a:xfrm>
          <a:prstGeom prst="line">
            <a:avLst/>
          </a:prstGeom>
          <a:ln cap="sq" w="28440">
            <a:solidFill>
              <a:srgbClr val="000000"/>
            </a:solidFill>
            <a:miter/>
          </a:ln>
        </p:spPr>
        <p:style>
          <a:lnRef idx="0"/>
          <a:fillRef idx="0"/>
          <a:effectRef idx="0"/>
          <a:fontRef idx="minor"/>
        </p:style>
      </p:sp>
      <p:sp>
        <p:nvSpPr>
          <p:cNvPr id="114" name="CustomShape 9"/>
          <p:cNvSpPr/>
          <p:nvPr/>
        </p:nvSpPr>
        <p:spPr>
          <a:xfrm>
            <a:off x="228600" y="5410080"/>
            <a:ext cx="2057400" cy="820800"/>
          </a:xfrm>
          <a:prstGeom prst="rect">
            <a:avLst/>
          </a:pr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Check:</a:t>
            </a:r>
            <a:endParaRPr b="0" lang="en-US" sz="2400" spc="-1" strike="noStrike">
              <a:solidFill>
                <a:srgbClr val="000000"/>
              </a:solidFill>
              <a:latin typeface="Times New Roman"/>
            </a:endParaRPr>
          </a:p>
        </p:txBody>
      </p:sp>
      <p:sp>
        <p:nvSpPr>
          <p:cNvPr id="115" name="CustomShape 10"/>
          <p:cNvSpPr/>
          <p:nvPr/>
        </p:nvSpPr>
        <p:spPr>
          <a:xfrm>
            <a:off x="228600" y="3809880"/>
            <a:ext cx="2057400" cy="1589040"/>
          </a:xfrm>
          <a:prstGeom prst="rect">
            <a:avLst/>
          </a:pr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Solution:</a:t>
            </a:r>
            <a:endParaRPr b="0" lang="en-US" sz="2400" spc="-1" strike="noStrike">
              <a:solidFill>
                <a:srgbClr val="000000"/>
              </a:solidFill>
              <a:latin typeface="Times New Roman"/>
            </a:endParaRPr>
          </a:p>
        </p:txBody>
      </p:sp>
      <p:sp>
        <p:nvSpPr>
          <p:cNvPr id="116" name="CustomShape 11"/>
          <p:cNvSpPr/>
          <p:nvPr/>
        </p:nvSpPr>
        <p:spPr>
          <a:xfrm>
            <a:off x="228600" y="2133720"/>
            <a:ext cx="2057400" cy="1676160"/>
          </a:xfrm>
          <a:prstGeom prst="rect">
            <a:avLst/>
          </a:pr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Solution Map:</a:t>
            </a: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Relationships:</a:t>
            </a:r>
            <a:endParaRPr b="0" lang="en-US" sz="2400" spc="-1" strike="noStrike">
              <a:solidFill>
                <a:srgbClr val="000000"/>
              </a:solidFill>
              <a:latin typeface="Times New Roman"/>
            </a:endParaRPr>
          </a:p>
        </p:txBody>
      </p:sp>
      <p:sp>
        <p:nvSpPr>
          <p:cNvPr id="117" name="CustomShape 12"/>
          <p:cNvSpPr/>
          <p:nvPr/>
        </p:nvSpPr>
        <p:spPr>
          <a:xfrm>
            <a:off x="228600" y="1219320"/>
            <a:ext cx="2057400" cy="914400"/>
          </a:xfrm>
          <a:prstGeom prst="rect">
            <a:avLst/>
          </a:pr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Given:</a:t>
            </a: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Find:</a:t>
            </a:r>
            <a:endParaRPr b="0" lang="en-US" sz="2400" spc="-1" strike="noStrike">
              <a:solidFill>
                <a:srgbClr val="000000"/>
              </a:solidFill>
              <a:latin typeface="Times New Roman"/>
            </a:endParaRPr>
          </a:p>
        </p:txBody>
      </p:sp>
      <p:sp>
        <p:nvSpPr>
          <p:cNvPr id="118" name="Line 13"/>
          <p:cNvSpPr/>
          <p:nvPr/>
        </p:nvSpPr>
        <p:spPr>
          <a:xfrm>
            <a:off x="228600" y="1219320"/>
            <a:ext cx="0" cy="5189400"/>
          </a:xfrm>
          <a:prstGeom prst="line">
            <a:avLst/>
          </a:prstGeom>
          <a:ln cap="sq" w="28440">
            <a:solidFill>
              <a:srgbClr val="000000"/>
            </a:solidFill>
            <a:miter/>
          </a:ln>
        </p:spPr>
        <p:style>
          <a:lnRef idx="0"/>
          <a:fillRef idx="0"/>
          <a:effectRef idx="0"/>
          <a:fontRef idx="minor"/>
        </p:style>
      </p:sp>
      <p:sp>
        <p:nvSpPr>
          <p:cNvPr id="119" name="Line 14"/>
          <p:cNvSpPr/>
          <p:nvPr/>
        </p:nvSpPr>
        <p:spPr>
          <a:xfrm>
            <a:off x="2209680" y="1219320"/>
            <a:ext cx="0" cy="2590560"/>
          </a:xfrm>
          <a:prstGeom prst="line">
            <a:avLst/>
          </a:prstGeom>
          <a:ln w="12600">
            <a:solidFill>
              <a:srgbClr val="000000"/>
            </a:solidFill>
            <a:miter/>
          </a:ln>
        </p:spPr>
        <p:style>
          <a:lnRef idx="0"/>
          <a:fillRef idx="0"/>
          <a:effectRef idx="0"/>
          <a:fontRef idx="minor"/>
        </p:style>
      </p:sp>
      <p:sp>
        <p:nvSpPr>
          <p:cNvPr id="120" name="Line 15"/>
          <p:cNvSpPr/>
          <p:nvPr/>
        </p:nvSpPr>
        <p:spPr>
          <a:xfrm>
            <a:off x="8991720" y="1219320"/>
            <a:ext cx="0" cy="5160960"/>
          </a:xfrm>
          <a:prstGeom prst="line">
            <a:avLst/>
          </a:prstGeom>
          <a:ln cap="sq" w="28440">
            <a:solidFill>
              <a:srgbClr val="000000"/>
            </a:solidFill>
            <a:miter/>
          </a:ln>
        </p:spPr>
        <p:style>
          <a:lnRef idx="0"/>
          <a:fillRef idx="0"/>
          <a:effectRef idx="0"/>
          <a:fontRef idx="minor"/>
        </p:style>
      </p:sp>
      <p:sp>
        <p:nvSpPr>
          <p:cNvPr id="121" name="Line 16"/>
          <p:cNvSpPr/>
          <p:nvPr/>
        </p:nvSpPr>
        <p:spPr>
          <a:xfrm>
            <a:off x="228600" y="3809880"/>
            <a:ext cx="8763120" cy="0"/>
          </a:xfrm>
          <a:prstGeom prst="line">
            <a:avLst/>
          </a:prstGeom>
          <a:ln w="12600">
            <a:solidFill>
              <a:srgbClr val="000000"/>
            </a:solidFill>
            <a:miter/>
          </a:ln>
        </p:spPr>
        <p:style>
          <a:lnRef idx="0"/>
          <a:fillRef idx="0"/>
          <a:effectRef idx="0"/>
          <a:fontRef idx="minor"/>
        </p:style>
      </p:sp>
      <p:sp>
        <p:nvSpPr>
          <p:cNvPr id="122" name="Line 17"/>
          <p:cNvSpPr/>
          <p:nvPr/>
        </p:nvSpPr>
        <p:spPr>
          <a:xfrm>
            <a:off x="228600" y="5398920"/>
            <a:ext cx="8763120" cy="0"/>
          </a:xfrm>
          <a:prstGeom prst="line">
            <a:avLst/>
          </a:prstGeom>
          <a:ln w="12600">
            <a:solidFill>
              <a:srgbClr val="000000"/>
            </a:solidFill>
            <a:miter/>
          </a:ln>
        </p:spPr>
        <p:style>
          <a:lnRef idx="0"/>
          <a:fillRef idx="0"/>
          <a:effectRef idx="0"/>
          <a:fontRef idx="minor"/>
        </p:style>
      </p:sp>
      <mc:AlternateContent>
        <mc:Choice xmlns:a14="http://schemas.microsoft.com/office/drawing/2010/main" Requires="a14">
          <p:sp>
            <p:nvSpPr>
              <p:cNvPr id="123" name="Formula 18"/>
              <p:cNvSpPr txBox="1"/>
              <p:nvPr/>
            </p:nvSpPr>
            <p:spPr>
              <a:xfrm>
                <a:off x="5105520" y="2666880"/>
                <a:ext cx="1498320" cy="666720"/>
              </a:xfrm>
              <a:prstGeom prst="rect">
                <a:avLst/>
              </a:prstGeom>
            </p:spPr>
            <p:txBody>
              <a:bodyPr/>
              <a:p>
                <a14:m>
                  <m:oMath xmlns:m="http://schemas.openxmlformats.org/officeDocument/2006/math">
                    <m:f>
                      <m:num>
                        <m:sSub>
                          <m:e>
                            <m:r>
                              <m:rPr>
                                <m:lit/>
                                <m:nor/>
                              </m:rPr>
                              <m:t xml:space="preserve">6 mol H</m:t>
                            </m:r>
                          </m:e>
                          <m:sub>
                            <m:r>
                              <m:t xml:space="preserve">2</m:t>
                            </m:r>
                          </m:sub>
                        </m:sSub>
                        <m:r>
                          <m:t xml:space="preserve">O</m:t>
                        </m:r>
                      </m:num>
                      <m:den>
                        <m:sSub>
                          <m:e>
                            <m:r>
                              <m:rPr>
                                <m:lit/>
                                <m:nor/>
                              </m:rPr>
                              <m:t xml:space="preserve">1 mol C</m:t>
                            </m:r>
                          </m:e>
                          <m:sub>
                            <m:r>
                              <m:t xml:space="preserve">6</m:t>
                            </m:r>
                          </m:sub>
                        </m:sSub>
                        <m:sSub>
                          <m:e>
                            <m:r>
                              <m:t xml:space="preserve">H</m:t>
                            </m:r>
                          </m:e>
                          <m:sub>
                            <m:r>
                              <m:rPr>
                                <m:lit/>
                                <m:nor/>
                              </m:rPr>
                              <m:t xml:space="preserve">12</m:t>
                            </m:r>
                          </m:sub>
                        </m:sSub>
                        <m:sSub>
                          <m:e>
                            <m:r>
                              <m:t xml:space="preserve">O</m:t>
                            </m:r>
                          </m:e>
                          <m:sub>
                            <m:r>
                              <m:t xml:space="preserve">6</m:t>
                            </m:r>
                          </m:sub>
                        </m:sSub>
                      </m:den>
                    </m:f>
                  </m:oMath>
                </a14:m>
              </a:p>
            </p:txBody>
          </p:sp>
        </mc:Choice>
        <mc:Fallback/>
      </mc:AlternateContent>
      <p:sp>
        <p:nvSpPr>
          <p:cNvPr id="124" name="Line 19"/>
          <p:cNvSpPr/>
          <p:nvPr/>
        </p:nvSpPr>
        <p:spPr>
          <a:xfrm>
            <a:off x="2286000" y="5410080"/>
            <a:ext cx="7920" cy="955800"/>
          </a:xfrm>
          <a:prstGeom prst="line">
            <a:avLst/>
          </a:prstGeom>
          <a:ln w="12600">
            <a:solidFill>
              <a:srgbClr val="000000"/>
            </a:solidFill>
            <a:miter/>
          </a:ln>
        </p:spPr>
        <p:style>
          <a:lnRef idx="0"/>
          <a:fillRef idx="0"/>
          <a:effectRef idx="0"/>
          <a:fontRef idx="minor"/>
        </p:style>
      </p:sp>
      <p:sp>
        <p:nvSpPr>
          <p:cNvPr id="125" name="CustomShape 20"/>
          <p:cNvSpPr/>
          <p:nvPr/>
        </p:nvSpPr>
        <p:spPr>
          <a:xfrm>
            <a:off x="6070680" y="2133720"/>
            <a:ext cx="1292040" cy="533160"/>
          </a:xfrm>
          <a:custGeom>
            <a:avLst/>
            <a:gdLst/>
            <a:ahLst/>
            <a:rect l="0" t="0" r="r" b="b"/>
            <a:pathLst>
              <a:path w="3591" h="1483">
                <a:moveTo>
                  <a:pt x="370" y="0"/>
                </a:moveTo>
                <a:lnTo>
                  <a:pt x="371" y="0"/>
                </a:lnTo>
                <a:cubicBezTo>
                  <a:pt x="305" y="0"/>
                  <a:pt x="242" y="17"/>
                  <a:pt x="185" y="50"/>
                </a:cubicBezTo>
                <a:cubicBezTo>
                  <a:pt x="129" y="82"/>
                  <a:pt x="82" y="129"/>
                  <a:pt x="50" y="185"/>
                </a:cubicBezTo>
                <a:cubicBezTo>
                  <a:pt x="17" y="242"/>
                  <a:pt x="0" y="305"/>
                  <a:pt x="0" y="371"/>
                </a:cubicBezTo>
                <a:lnTo>
                  <a:pt x="0" y="1111"/>
                </a:lnTo>
                <a:lnTo>
                  <a:pt x="0" y="1112"/>
                </a:lnTo>
                <a:cubicBezTo>
                  <a:pt x="0" y="1177"/>
                  <a:pt x="17" y="1240"/>
                  <a:pt x="50" y="1297"/>
                </a:cubicBezTo>
                <a:cubicBezTo>
                  <a:pt x="82" y="1353"/>
                  <a:pt x="129" y="1400"/>
                  <a:pt x="185" y="1432"/>
                </a:cubicBezTo>
                <a:cubicBezTo>
                  <a:pt x="242" y="1465"/>
                  <a:pt x="305" y="1482"/>
                  <a:pt x="371" y="1482"/>
                </a:cubicBezTo>
                <a:lnTo>
                  <a:pt x="3219" y="1482"/>
                </a:lnTo>
                <a:lnTo>
                  <a:pt x="3220" y="1482"/>
                </a:lnTo>
                <a:cubicBezTo>
                  <a:pt x="3285" y="1482"/>
                  <a:pt x="3348" y="1465"/>
                  <a:pt x="3405" y="1432"/>
                </a:cubicBezTo>
                <a:cubicBezTo>
                  <a:pt x="3461" y="1400"/>
                  <a:pt x="3508" y="1353"/>
                  <a:pt x="3540" y="1297"/>
                </a:cubicBezTo>
                <a:cubicBezTo>
                  <a:pt x="3573" y="1240"/>
                  <a:pt x="3590" y="1177"/>
                  <a:pt x="3590" y="1112"/>
                </a:cubicBezTo>
                <a:lnTo>
                  <a:pt x="3590" y="370"/>
                </a:lnTo>
                <a:lnTo>
                  <a:pt x="3590" y="371"/>
                </a:lnTo>
                <a:lnTo>
                  <a:pt x="3590" y="371"/>
                </a:lnTo>
                <a:cubicBezTo>
                  <a:pt x="3590" y="305"/>
                  <a:pt x="3573" y="242"/>
                  <a:pt x="3540" y="185"/>
                </a:cubicBezTo>
                <a:cubicBezTo>
                  <a:pt x="3508" y="129"/>
                  <a:pt x="3461" y="82"/>
                  <a:pt x="3405" y="50"/>
                </a:cubicBezTo>
                <a:cubicBezTo>
                  <a:pt x="3348" y="17"/>
                  <a:pt x="3285" y="0"/>
                  <a:pt x="3220"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mol H</a:t>
            </a:r>
            <a:r>
              <a:rPr b="0" lang="en-US" sz="2400" spc="-1" strike="noStrike" baseline="-25000">
                <a:solidFill>
                  <a:srgbClr val="6600cc"/>
                </a:solidFill>
                <a:latin typeface="Times New Roman"/>
              </a:rPr>
              <a:t>2</a:t>
            </a:r>
            <a:r>
              <a:rPr b="0" lang="en-US" sz="2400" spc="-1" strike="noStrike">
                <a:solidFill>
                  <a:srgbClr val="6600cc"/>
                </a:solidFill>
                <a:latin typeface="Times New Roman"/>
              </a:rPr>
              <a:t>O</a:t>
            </a:r>
            <a:endParaRPr b="0" lang="en-US" sz="2400" spc="-1" strike="noStrike">
              <a:solidFill>
                <a:srgbClr val="000000"/>
              </a:solidFill>
              <a:latin typeface="Times New Roman"/>
            </a:endParaRPr>
          </a:p>
        </p:txBody>
      </p:sp>
      <p:sp>
        <p:nvSpPr>
          <p:cNvPr id="126" name="CustomShape 21"/>
          <p:cNvSpPr/>
          <p:nvPr/>
        </p:nvSpPr>
        <p:spPr>
          <a:xfrm>
            <a:off x="3657600" y="2133720"/>
            <a:ext cx="1954080" cy="533160"/>
          </a:xfrm>
          <a:custGeom>
            <a:avLst/>
            <a:gdLst/>
            <a:ahLst/>
            <a:rect l="0" t="0" r="r" b="b"/>
            <a:pathLst>
              <a:path w="5430" h="1483">
                <a:moveTo>
                  <a:pt x="370" y="0"/>
                </a:moveTo>
                <a:lnTo>
                  <a:pt x="371" y="0"/>
                </a:lnTo>
                <a:cubicBezTo>
                  <a:pt x="305" y="0"/>
                  <a:pt x="242" y="17"/>
                  <a:pt x="185" y="50"/>
                </a:cubicBezTo>
                <a:cubicBezTo>
                  <a:pt x="129" y="82"/>
                  <a:pt x="82" y="129"/>
                  <a:pt x="50" y="185"/>
                </a:cubicBezTo>
                <a:cubicBezTo>
                  <a:pt x="17" y="242"/>
                  <a:pt x="0" y="305"/>
                  <a:pt x="0" y="371"/>
                </a:cubicBezTo>
                <a:lnTo>
                  <a:pt x="0" y="1111"/>
                </a:lnTo>
                <a:lnTo>
                  <a:pt x="0" y="1112"/>
                </a:lnTo>
                <a:cubicBezTo>
                  <a:pt x="0" y="1177"/>
                  <a:pt x="17" y="1240"/>
                  <a:pt x="50" y="1297"/>
                </a:cubicBezTo>
                <a:cubicBezTo>
                  <a:pt x="82" y="1353"/>
                  <a:pt x="129" y="1400"/>
                  <a:pt x="185" y="1432"/>
                </a:cubicBezTo>
                <a:cubicBezTo>
                  <a:pt x="242" y="1465"/>
                  <a:pt x="305" y="1482"/>
                  <a:pt x="371" y="1482"/>
                </a:cubicBezTo>
                <a:lnTo>
                  <a:pt x="5058" y="1482"/>
                </a:lnTo>
                <a:lnTo>
                  <a:pt x="5059" y="1482"/>
                </a:lnTo>
                <a:cubicBezTo>
                  <a:pt x="5124" y="1482"/>
                  <a:pt x="5187" y="1465"/>
                  <a:pt x="5244" y="1432"/>
                </a:cubicBezTo>
                <a:cubicBezTo>
                  <a:pt x="5300" y="1400"/>
                  <a:pt x="5347" y="1353"/>
                  <a:pt x="5379" y="1297"/>
                </a:cubicBezTo>
                <a:cubicBezTo>
                  <a:pt x="5412" y="1240"/>
                  <a:pt x="5429" y="1177"/>
                  <a:pt x="5429" y="1112"/>
                </a:cubicBezTo>
                <a:lnTo>
                  <a:pt x="5429" y="370"/>
                </a:lnTo>
                <a:lnTo>
                  <a:pt x="5429" y="371"/>
                </a:lnTo>
                <a:lnTo>
                  <a:pt x="5429" y="371"/>
                </a:lnTo>
                <a:cubicBezTo>
                  <a:pt x="5429" y="305"/>
                  <a:pt x="5412" y="242"/>
                  <a:pt x="5379" y="185"/>
                </a:cubicBezTo>
                <a:cubicBezTo>
                  <a:pt x="5347" y="129"/>
                  <a:pt x="5300" y="82"/>
                  <a:pt x="5244" y="50"/>
                </a:cubicBezTo>
                <a:cubicBezTo>
                  <a:pt x="5187" y="17"/>
                  <a:pt x="5124" y="0"/>
                  <a:pt x="5059"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mol C</a:t>
            </a:r>
            <a:r>
              <a:rPr b="0" lang="en-US" sz="2400" spc="-1" strike="noStrike" baseline="-25000">
                <a:solidFill>
                  <a:srgbClr val="6600cc"/>
                </a:solidFill>
                <a:latin typeface="Times New Roman"/>
              </a:rPr>
              <a:t>6</a:t>
            </a:r>
            <a:r>
              <a:rPr b="0" lang="en-US" sz="2400" spc="-1" strike="noStrike">
                <a:solidFill>
                  <a:srgbClr val="6600cc"/>
                </a:solidFill>
                <a:latin typeface="Times New Roman"/>
              </a:rPr>
              <a:t>H</a:t>
            </a:r>
            <a:r>
              <a:rPr b="0" lang="en-US" sz="2400" spc="-1" strike="noStrike" baseline="-25000">
                <a:solidFill>
                  <a:srgbClr val="6600cc"/>
                </a:solidFill>
                <a:latin typeface="Times New Roman"/>
              </a:rPr>
              <a:t>12</a:t>
            </a:r>
            <a:r>
              <a:rPr b="0" lang="en-US" sz="2400" spc="-1" strike="noStrike">
                <a:solidFill>
                  <a:srgbClr val="6600cc"/>
                </a:solidFill>
                <a:latin typeface="Times New Roman"/>
              </a:rPr>
              <a:t>O</a:t>
            </a:r>
            <a:r>
              <a:rPr b="0" lang="en-US" sz="2400" spc="-1" strike="noStrike" baseline="-25000">
                <a:solidFill>
                  <a:srgbClr val="6600cc"/>
                </a:solidFill>
                <a:latin typeface="Times New Roman"/>
              </a:rPr>
              <a:t>6</a:t>
            </a:r>
            <a:endParaRPr b="0" lang="en-US" sz="2400" spc="-1" strike="noStrike">
              <a:solidFill>
                <a:srgbClr val="000000"/>
              </a:solidFill>
              <a:latin typeface="Times New Roman"/>
            </a:endParaRPr>
          </a:p>
        </p:txBody>
      </p:sp>
      <p:sp>
        <p:nvSpPr>
          <p:cNvPr id="127" name="CustomShape 22"/>
          <p:cNvSpPr/>
          <p:nvPr/>
        </p:nvSpPr>
        <p:spPr>
          <a:xfrm>
            <a:off x="5611680" y="2344320"/>
            <a:ext cx="459000" cy="160200"/>
          </a:xfrm>
          <a:custGeom>
            <a:avLst/>
            <a:gdLst/>
            <a:ahLst/>
            <a:rect l="0" t="0" r="r" b="b"/>
            <a:pathLst>
              <a:path w="1277" h="447">
                <a:moveTo>
                  <a:pt x="0" y="335"/>
                </a:moveTo>
                <a:lnTo>
                  <a:pt x="957" y="335"/>
                </a:lnTo>
                <a:lnTo>
                  <a:pt x="957" y="446"/>
                </a:lnTo>
                <a:lnTo>
                  <a:pt x="1276" y="223"/>
                </a:lnTo>
                <a:lnTo>
                  <a:pt x="957" y="0"/>
                </a:lnTo>
                <a:lnTo>
                  <a:pt x="957" y="112"/>
                </a:lnTo>
                <a:lnTo>
                  <a:pt x="0" y="112"/>
                </a:lnTo>
                <a:lnTo>
                  <a:pt x="0" y="335"/>
                </a:lnTo>
              </a:path>
            </a:pathLst>
          </a:custGeom>
          <a:solidFill>
            <a:srgbClr val="ffcc66"/>
          </a:solidFill>
          <a:ln w="9360">
            <a:solidFill>
              <a:srgbClr val="000000"/>
            </a:solidFill>
            <a:miter/>
          </a:ln>
        </p:spPr>
        <p:style>
          <a:lnRef idx="0"/>
          <a:fillRef idx="0"/>
          <a:effectRef idx="0"/>
          <a:fontRef idx="minor"/>
        </p:style>
      </p:sp>
      <p:sp>
        <p:nvSpPr>
          <p:cNvPr id="128" name="Freeform 23"/>
          <p:cNvSpPr/>
          <p:nvPr/>
        </p:nvSpPr>
        <p:spPr>
          <a:xfrm>
            <a:off x="2651760" y="4480560"/>
            <a:ext cx="1554840" cy="183240"/>
          </a:xfrm>
          <a:custGeom>
            <a:avLst/>
            <a:gdLst/>
            <a:ahLst/>
            <a:rect l="0" t="0" r="r" b="b"/>
            <a:pathLst>
              <a:path w="4319" h="509">
                <a:moveTo>
                  <a:pt x="0" y="508"/>
                </a:moveTo>
                <a:lnTo>
                  <a:pt x="4318" y="0"/>
                </a:lnTo>
              </a:path>
            </a:pathLst>
          </a:custGeom>
          <a:ln w="38160">
            <a:solidFill>
              <a:srgbClr val="000000"/>
            </a:solidFill>
            <a:miter/>
          </a:ln>
        </p:spPr>
      </p:sp>
      <p:sp>
        <p:nvSpPr>
          <p:cNvPr id="129" name="Freeform 24"/>
          <p:cNvSpPr/>
          <p:nvPr/>
        </p:nvSpPr>
        <p:spPr>
          <a:xfrm>
            <a:off x="4754880" y="4663440"/>
            <a:ext cx="1554840" cy="183240"/>
          </a:xfrm>
          <a:custGeom>
            <a:avLst/>
            <a:gdLst/>
            <a:ahLst/>
            <a:rect l="0" t="0" r="r" b="b"/>
            <a:pathLst>
              <a:path w="4319" h="509">
                <a:moveTo>
                  <a:pt x="0" y="508"/>
                </a:moveTo>
                <a:lnTo>
                  <a:pt x="4318" y="0"/>
                </a:lnTo>
              </a:path>
            </a:pathLst>
          </a:custGeom>
          <a:ln w="38160">
            <a:solidFill>
              <a:srgbClr val="000000"/>
            </a:solidFill>
            <a:miter/>
          </a:ln>
        </p:spPr>
      </p:sp>
    </p:spTree>
  </p:cSld>
  <p:transition>
    <p:fade thruBlk="true"/>
  </p:transition>
  <p:timing>
    <p:tnLst>
      <p:par>
        <p:cTn id="189" dur="indefinite" restart="never" nodeType="tmRoot">
          <p:childTnLst>
            <p:seq>
              <p:cTn id="190" dur="indefinite" nodeType="mainSeq">
                <p:childTnLst>
                  <p:par>
                    <p:cTn id="191" fill="hold">
                      <p:stCondLst>
                        <p:cond delay="indefinite"/>
                      </p:stCondLst>
                      <p:childTnLst>
                        <p:par>
                          <p:cTn id="192" fill="hold">
                            <p:stCondLst>
                              <p:cond delay="0"/>
                            </p:stCondLst>
                            <p:childTnLst>
                              <p:par>
                                <p:cTn id="193" nodeType="clickEffect" fill="hold" presetClass="entr" presetID="22" presetSubtype="1">
                                  <p:stCondLst>
                                    <p:cond delay="0"/>
                                  </p:stCondLst>
                                  <p:childTnLst>
                                    <p:set>
                                      <p:cBhvr>
                                        <p:cTn id="194" dur="1" fill="hold">
                                          <p:stCondLst>
                                            <p:cond delay="0"/>
                                          </p:stCondLst>
                                        </p:cTn>
                                        <p:tgtEl>
                                          <p:spTgt spid="110">
                                            <p:txEl>
                                              <p:pRg st="0" end="0"/>
                                            </p:txEl>
                                          </p:spTgt>
                                        </p:tgtEl>
                                        <p:attrNameLst>
                                          <p:attrName>style.visibility</p:attrName>
                                        </p:attrNameLst>
                                      </p:cBhvr>
                                      <p:to>
                                        <p:strVal val="visible"/>
                                      </p:to>
                                    </p:set>
                                    <p:animEffect filter="wipe(up)" transition="in">
                                      <p:cBhvr additive="repl">
                                        <p:cTn id="195" dur="500"/>
                                        <p:tgtEl>
                                          <p:spTgt spid="110">
                                            <p:txEl>
                                              <p:pRg st="0" end="0"/>
                                            </p:txEl>
                                          </p:spTgt>
                                        </p:tgtEl>
                                      </p:cBhvr>
                                    </p:animEffect>
                                  </p:childTnLst>
                                </p:cTn>
                              </p:par>
                            </p:childTnLst>
                          </p:cTn>
                        </p:par>
                      </p:childTnLst>
                    </p:cTn>
                  </p:par>
                  <p:par>
                    <p:cTn id="196" fill="hold">
                      <p:stCondLst>
                        <p:cond delay="indefinite"/>
                      </p:stCondLst>
                      <p:childTnLst>
                        <p:par>
                          <p:cTn id="197" fill="hold">
                            <p:stCondLst>
                              <p:cond delay="0"/>
                            </p:stCondLst>
                            <p:childTnLst>
                              <p:par>
                                <p:cTn id="198" nodeType="clickEffect" fill="hold" presetClass="entr" presetID="22" presetSubtype="1">
                                  <p:stCondLst>
                                    <p:cond delay="0"/>
                                  </p:stCondLst>
                                  <p:childTnLst>
                                    <p:set>
                                      <p:cBhvr>
                                        <p:cTn id="199" dur="1" fill="hold">
                                          <p:stCondLst>
                                            <p:cond delay="0"/>
                                          </p:stCondLst>
                                        </p:cTn>
                                        <p:tgtEl>
                                          <p:spTgt spid="110">
                                            <p:txEl>
                                              <p:pRg st="1" end="1"/>
                                            </p:txEl>
                                          </p:spTgt>
                                        </p:tgtEl>
                                        <p:attrNameLst>
                                          <p:attrName>style.visibility</p:attrName>
                                        </p:attrNameLst>
                                      </p:cBhvr>
                                      <p:to>
                                        <p:strVal val="visible"/>
                                      </p:to>
                                    </p:set>
                                    <p:animEffect filter="wipe(up)" transition="in">
                                      <p:cBhvr additive="repl">
                                        <p:cTn id="200" dur="500"/>
                                        <p:tgtEl>
                                          <p:spTgt spid="110">
                                            <p:txEl>
                                              <p:pRg st="1" end="1"/>
                                            </p:txEl>
                                          </p:spTgt>
                                        </p:tgtEl>
                                      </p:cBhvr>
                                    </p:animEffect>
                                  </p:childTnLst>
                                </p:cTn>
                              </p:par>
                            </p:childTnLst>
                          </p:cTn>
                        </p:par>
                      </p:childTnLst>
                    </p:cTn>
                  </p:par>
                  <p:par>
                    <p:cTn id="201" fill="hold">
                      <p:stCondLst>
                        <p:cond delay="indefinite"/>
                      </p:stCondLst>
                      <p:childTnLst>
                        <p:par>
                          <p:cTn id="202" fill="hold">
                            <p:stCondLst>
                              <p:cond delay="0"/>
                            </p:stCondLst>
                            <p:childTnLst>
                              <p:par>
                                <p:cTn id="203" nodeType="clickEffect" fill="hold" presetClass="entr" presetID="22" presetSubtype="8">
                                  <p:stCondLst>
                                    <p:cond delay="0"/>
                                  </p:stCondLst>
                                  <p:childTnLst>
                                    <p:set>
                                      <p:cBhvr>
                                        <p:cTn id="204" dur="1" fill="hold">
                                          <p:stCondLst>
                                            <p:cond delay="0"/>
                                          </p:stCondLst>
                                        </p:cTn>
                                        <p:tgtEl>
                                          <p:spTgt spid="109"/>
                                        </p:tgtEl>
                                        <p:attrNameLst>
                                          <p:attrName>style.visibility</p:attrName>
                                        </p:attrNameLst>
                                      </p:cBhvr>
                                      <p:to>
                                        <p:strVal val="visible"/>
                                      </p:to>
                                    </p:set>
                                    <p:animEffect filter="wipe(left)" transition="in">
                                      <p:cBhvr additive="repl">
                                        <p:cTn id="205" dur="500"/>
                                        <p:tgtEl>
                                          <p:spTgt spid="109"/>
                                        </p:tgtEl>
                                      </p:cBhvr>
                                    </p:animEffect>
                                  </p:childTnLst>
                                </p:cTn>
                              </p:par>
                            </p:childTnLst>
                          </p:cTn>
                        </p:par>
                      </p:childTnLst>
                    </p:cTn>
                  </p:par>
                  <p:par>
                    <p:cTn id="206" fill="hold">
                      <p:stCondLst>
                        <p:cond delay="indefinite"/>
                      </p:stCondLst>
                      <p:childTnLst>
                        <p:par>
                          <p:cTn id="207" fill="hold">
                            <p:stCondLst>
                              <p:cond delay="0"/>
                            </p:stCondLst>
                            <p:childTnLst>
                              <p:par>
                                <p:cTn id="208" nodeType="clickEffect" fill="hold" presetClass="entr" presetID="1">
                                  <p:stCondLst>
                                    <p:cond delay="0"/>
                                  </p:stCondLst>
                                  <p:childTnLst>
                                    <p:set>
                                      <p:cBhvr>
                                        <p:cTn id="209" dur="1" fill="hold">
                                          <p:stCondLst>
                                            <p:cond delay="0"/>
                                          </p:stCondLst>
                                        </p:cTn>
                                        <p:tgtEl>
                                          <p:spTgt spid="125"/>
                                        </p:tgtEl>
                                        <p:attrNameLst>
                                          <p:attrName>style.visibility</p:attrName>
                                        </p:attrNameLst>
                                      </p:cBhvr>
                                      <p:to>
                                        <p:strVal val="visible"/>
                                      </p:to>
                                    </p:set>
                                  </p:childTnLst>
                                </p:cTn>
                              </p:par>
                              <p:par>
                                <p:cTn id="210" nodeType="withEffect" fill="hold" presetClass="entr" presetID="1">
                                  <p:stCondLst>
                                    <p:cond delay="0"/>
                                  </p:stCondLst>
                                  <p:childTnLst>
                                    <p:set>
                                      <p:cBhvr>
                                        <p:cTn id="211" dur="1" fill="hold">
                                          <p:stCondLst>
                                            <p:cond delay="0"/>
                                          </p:stCondLst>
                                        </p:cTn>
                                        <p:tgtEl>
                                          <p:spTgt spid="126"/>
                                        </p:tgtEl>
                                        <p:attrNameLst>
                                          <p:attrName>style.visibility</p:attrName>
                                        </p:attrNameLst>
                                      </p:cBhvr>
                                      <p:to>
                                        <p:strVal val="visible"/>
                                      </p:to>
                                    </p:set>
                                  </p:childTnLst>
                                </p:cTn>
                              </p:par>
                              <p:par>
                                <p:cTn id="212" nodeType="withEffect" fill="hold" presetClass="entr" presetID="1">
                                  <p:stCondLst>
                                    <p:cond delay="0"/>
                                  </p:stCondLst>
                                  <p:childTnLst>
                                    <p:set>
                                      <p:cBhvr>
                                        <p:cTn id="213" dur="1" fill="hold">
                                          <p:stCondLst>
                                            <p:cond delay="0"/>
                                          </p:stCondLst>
                                        </p:cTn>
                                        <p:tgtEl>
                                          <p:spTgt spid="127"/>
                                        </p:tgtEl>
                                        <p:attrNameLst>
                                          <p:attrName>style.visibility</p:attrName>
                                        </p:attrNameLst>
                                      </p:cBhvr>
                                      <p:to>
                                        <p:strVal val="visible"/>
                                      </p:to>
                                    </p:set>
                                  </p:childTnLst>
                                </p:cTn>
                              </p:par>
                            </p:childTnLst>
                          </p:cTn>
                        </p:par>
                      </p:childTnLst>
                    </p:cTn>
                  </p:par>
                  <p:par>
                    <p:cTn id="214" fill="hold">
                      <p:stCondLst>
                        <p:cond delay="indefinite"/>
                      </p:stCondLst>
                      <p:childTnLst>
                        <p:par>
                          <p:cTn id="215" fill="hold">
                            <p:stCondLst>
                              <p:cond delay="0"/>
                            </p:stCondLst>
                            <p:childTnLst>
                              <p:par>
                                <p:cTn id="216" nodeType="clickEffect" fill="hold" presetClass="entr" presetID="1">
                                  <p:stCondLst>
                                    <p:cond delay="0"/>
                                  </p:stCondLst>
                                  <p:childTnLst>
                                    <p:set>
                                      <p:cBhvr>
                                        <p:cTn id="217" dur="1" fill="hold">
                                          <p:stCondLst>
                                            <p:cond delay="0"/>
                                          </p:stCondLst>
                                        </p:cTn>
                                        <p:tgtEl>
                                          <p:spTgt spid="123"/>
                                        </p:tgtEl>
                                        <p:attrNameLst>
                                          <p:attrName>style.visibility</p:attrName>
                                        </p:attrNameLst>
                                      </p:cBhvr>
                                      <p:to>
                                        <p:strVal val="visible"/>
                                      </p:to>
                                    </p:set>
                                  </p:childTnLst>
                                </p:cTn>
                              </p:par>
                            </p:childTnLst>
                          </p:cTn>
                        </p:par>
                      </p:childTnLst>
                    </p:cTn>
                  </p:par>
                  <p:par>
                    <p:cTn id="218" fill="hold">
                      <p:stCondLst>
                        <p:cond delay="indefinite"/>
                      </p:stCondLst>
                      <p:childTnLst>
                        <p:par>
                          <p:cTn id="219" fill="hold">
                            <p:stCondLst>
                              <p:cond delay="0"/>
                            </p:stCondLst>
                            <p:childTnLst>
                              <p:par>
                                <p:cTn id="220" nodeType="clickEffect" fill="hold" presetClass="entr" presetID="1">
                                  <p:stCondLst>
                                    <p:cond delay="0"/>
                                  </p:stCondLst>
                                  <p:childTnLst>
                                    <p:set>
                                      <p:cBhvr>
                                        <p:cTn id="221" dur="1" fill="hold">
                                          <p:stCondLst>
                                            <p:cond delay="0"/>
                                          </p:stCondLst>
                                        </p:cTn>
                                        <p:tgtEl>
                                          <p:spTgt spid="106"/>
                                        </p:tgtEl>
                                        <p:attrNameLst>
                                          <p:attrName>style.visibility</p:attrName>
                                        </p:attrNameLst>
                                      </p:cBhvr>
                                      <p:to>
                                        <p:strVal val="visible"/>
                                      </p:to>
                                    </p:set>
                                  </p:childTnLst>
                                </p:cTn>
                              </p:par>
                            </p:childTnLst>
                          </p:cTn>
                        </p:par>
                      </p:childTnLst>
                    </p:cTn>
                  </p:par>
                  <p:par>
                    <p:cTn id="222" fill="hold">
                      <p:stCondLst>
                        <p:cond delay="indefinite"/>
                      </p:stCondLst>
                      <p:childTnLst>
                        <p:par>
                          <p:cTn id="223" fill="hold">
                            <p:stCondLst>
                              <p:cond delay="0"/>
                            </p:stCondLst>
                            <p:childTnLst>
                              <p:par>
                                <p:cTn id="224" nodeType="clickEffect" fill="hold" presetClass="entr" presetID="22" presetSubtype="4">
                                  <p:stCondLst>
                                    <p:cond delay="0"/>
                                  </p:stCondLst>
                                  <p:childTnLst>
                                    <p:set>
                                      <p:cBhvr>
                                        <p:cTn id="225" dur="1" fill="hold">
                                          <p:stCondLst>
                                            <p:cond delay="0"/>
                                          </p:stCondLst>
                                        </p:cTn>
                                        <p:tgtEl>
                                          <p:spTgt spid="128"/>
                                        </p:tgtEl>
                                        <p:attrNameLst>
                                          <p:attrName>style.visibility</p:attrName>
                                        </p:attrNameLst>
                                      </p:cBhvr>
                                      <p:to>
                                        <p:strVal val="visible"/>
                                      </p:to>
                                    </p:set>
                                    <p:animEffect filter="wipe(down)" transition="in">
                                      <p:cBhvr additive="repl">
                                        <p:cTn id="226" dur="500"/>
                                        <p:tgtEl>
                                          <p:spTgt spid="128"/>
                                        </p:tgtEl>
                                      </p:cBhvr>
                                    </p:animEffect>
                                  </p:childTnLst>
                                </p:cTn>
                              </p:par>
                            </p:childTnLst>
                          </p:cTn>
                        </p:par>
                        <p:par>
                          <p:cTn id="227" fill="hold">
                            <p:stCondLst>
                              <p:cond delay="500"/>
                            </p:stCondLst>
                            <p:childTnLst>
                              <p:par>
                                <p:cTn id="228" nodeType="afterEffect" fill="hold" presetClass="entr" presetID="22" presetSubtype="4">
                                  <p:stCondLst>
                                    <p:cond delay="0"/>
                                  </p:stCondLst>
                                  <p:childTnLst>
                                    <p:set>
                                      <p:cBhvr>
                                        <p:cTn id="229" dur="1" fill="hold">
                                          <p:stCondLst>
                                            <p:cond delay="0"/>
                                          </p:stCondLst>
                                        </p:cTn>
                                        <p:tgtEl>
                                          <p:spTgt spid="129"/>
                                        </p:tgtEl>
                                        <p:attrNameLst>
                                          <p:attrName>style.visibility</p:attrName>
                                        </p:attrNameLst>
                                      </p:cBhvr>
                                      <p:to>
                                        <p:strVal val="visible"/>
                                      </p:to>
                                    </p:set>
                                    <p:animEffect filter="wipe(down)" transition="in">
                                      <p:cBhvr additive="repl">
                                        <p:cTn id="230" dur="500"/>
                                        <p:tgtEl>
                                          <p:spTgt spid="129"/>
                                        </p:tgtEl>
                                      </p:cBhvr>
                                    </p:animEffect>
                                  </p:childTnLst>
                                </p:cTn>
                              </p:par>
                            </p:childTnLst>
                          </p:cTn>
                        </p:par>
                      </p:childTnLst>
                    </p:cTn>
                  </p:par>
                  <p:par>
                    <p:cTn id="231" fill="hold">
                      <p:stCondLst>
                        <p:cond delay="indefinite"/>
                      </p:stCondLst>
                      <p:childTnLst>
                        <p:par>
                          <p:cTn id="232" fill="hold">
                            <p:stCondLst>
                              <p:cond delay="0"/>
                            </p:stCondLst>
                            <p:childTnLst>
                              <p:par>
                                <p:cTn id="233" nodeType="clickEffect" fill="hold" presetClass="entr" presetID="22" presetSubtype="8">
                                  <p:stCondLst>
                                    <p:cond delay="0"/>
                                  </p:stCondLst>
                                  <p:childTnLst>
                                    <p:set>
                                      <p:cBhvr>
                                        <p:cTn id="234" dur="1" fill="hold">
                                          <p:stCondLst>
                                            <p:cond delay="0"/>
                                          </p:stCondLst>
                                        </p:cTn>
                                        <p:tgtEl>
                                          <p:spTgt spid="108"/>
                                        </p:tgtEl>
                                        <p:attrNameLst>
                                          <p:attrName>style.visibility</p:attrName>
                                        </p:attrNameLst>
                                      </p:cBhvr>
                                      <p:to>
                                        <p:strVal val="visible"/>
                                      </p:to>
                                    </p:set>
                                    <p:animEffect filter="wipe(left)" transition="in">
                                      <p:cBhvr additive="repl">
                                        <p:cTn id="235" dur="500"/>
                                        <p:tgtEl>
                                          <p:spTgt spid="10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30" name="TextShape 1"/>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Making Molecules</a:t>
            </a:r>
            <a:br/>
            <a:r>
              <a:rPr b="0" lang="en-US" sz="4400" spc="-1" strike="noStrike">
                <a:solidFill>
                  <a:srgbClr val="9900ff"/>
                </a:solidFill>
                <a:latin typeface="Times New Roman"/>
              </a:rPr>
              <a:t>Mass-to-Mass Conversions</a:t>
            </a:r>
            <a:endParaRPr b="0" lang="en-US" sz="4400" spc="-1" strike="noStrike">
              <a:solidFill>
                <a:srgbClr val="9900ff"/>
              </a:solidFill>
              <a:latin typeface="Times New Roman"/>
            </a:endParaRPr>
          </a:p>
        </p:txBody>
      </p:sp>
      <p:sp>
        <p:nvSpPr>
          <p:cNvPr id="131" name="TextShape 2"/>
          <p:cNvSpPr txBox="1"/>
          <p:nvPr/>
        </p:nvSpPr>
        <p:spPr>
          <a:xfrm>
            <a:off x="457200" y="1752120"/>
            <a:ext cx="8229600" cy="4343400"/>
          </a:xfrm>
          <a:prstGeom prst="rect">
            <a:avLst/>
          </a:prstGeom>
          <a:noFill/>
          <a:ln>
            <a:noFill/>
          </a:ln>
        </p:spPr>
        <p:txBody>
          <a:bodyPr>
            <a:normAutofit/>
          </a:bodyPr>
          <a:p>
            <a:pPr marL="342720" indent="-342720">
              <a:spcBef>
                <a:spcPts val="59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We know there is a relationship between the mass and number of moles of a chemical.</a:t>
            </a:r>
            <a:endParaRPr b="0" lang="en-US" sz="2400" spc="-1" strike="noStrike">
              <a:solidFill>
                <a:srgbClr val="000000"/>
              </a:solidFill>
              <a:latin typeface="Times New Roman"/>
            </a:endParaRPr>
          </a:p>
          <a:p>
            <a:pPr marL="342720" indent="-342720" algn="ctr">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1 mole = Molar Mass in grams.</a:t>
            </a:r>
            <a:endParaRPr b="0" lang="en-US" sz="2400" spc="-1" strike="noStrike">
              <a:solidFill>
                <a:srgbClr val="000000"/>
              </a:solidFill>
              <a:latin typeface="Times New Roman"/>
            </a:endParaRPr>
          </a:p>
          <a:p>
            <a:pPr marL="342720" indent="-342720">
              <a:spcBef>
                <a:spcPts val="59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The molar mass of the chemicals in the reaction and the balanced chemical equation allow us to convert from the amount of any chemical in the reaction to the amount of any other.</a:t>
            </a:r>
            <a:endParaRPr b="0" lang="en-US" sz="2400" spc="-1" strike="noStrike">
              <a:solidFill>
                <a:srgbClr val="000000"/>
              </a:solidFill>
              <a:latin typeface="Times New Roman"/>
            </a:endParaRPr>
          </a:p>
        </p:txBody>
      </p:sp>
      <p:pic>
        <p:nvPicPr>
          <p:cNvPr id="132" name="" descr=""/>
          <p:cNvPicPr/>
          <p:nvPr/>
        </p:nvPicPr>
        <p:blipFill>
          <a:blip r:embed="rId1"/>
          <a:stretch/>
        </p:blipFill>
        <p:spPr>
          <a:xfrm>
            <a:off x="2286000" y="4219560"/>
            <a:ext cx="4952880" cy="2638440"/>
          </a:xfrm>
          <a:prstGeom prst="rect">
            <a:avLst/>
          </a:prstGeom>
          <a:ln>
            <a:noFill/>
          </a:ln>
        </p:spPr>
      </p:pic>
    </p:spTree>
  </p:cSld>
  <p:transition>
    <p:fade thruBlk="true"/>
  </p:transition>
  <p:timing>
    <p:tnLst>
      <p:par>
        <p:cTn id="236" dur="indefinite" restart="never" nodeType="tmRoot">
          <p:childTnLst>
            <p:seq>
              <p:cTn id="237" dur="indefinite" nodeType="mainSeq">
                <p:childTnLst>
                  <p:par>
                    <p:cTn id="238" fill="hold">
                      <p:stCondLst>
                        <p:cond delay="indefinite"/>
                      </p:stCondLst>
                      <p:childTnLst>
                        <p:par>
                          <p:cTn id="239" fill="hold">
                            <p:stCondLst>
                              <p:cond delay="0"/>
                            </p:stCondLst>
                            <p:childTnLst>
                              <p:par>
                                <p:cTn id="240" nodeType="clickEffect" fill="hold" presetClass="entr" presetID="22" presetSubtype="8">
                                  <p:stCondLst>
                                    <p:cond delay="0"/>
                                  </p:stCondLst>
                                  <p:childTnLst>
                                    <p:set>
                                      <p:cBhvr>
                                        <p:cTn id="241" dur="1" fill="hold">
                                          <p:stCondLst>
                                            <p:cond delay="0"/>
                                          </p:stCondLst>
                                        </p:cTn>
                                        <p:tgtEl>
                                          <p:spTgt spid="131">
                                            <p:txEl>
                                              <p:pRg st="0" end="0"/>
                                            </p:txEl>
                                          </p:spTgt>
                                        </p:tgtEl>
                                        <p:attrNameLst>
                                          <p:attrName>style.visibility</p:attrName>
                                        </p:attrNameLst>
                                      </p:cBhvr>
                                      <p:to>
                                        <p:strVal val="visible"/>
                                      </p:to>
                                    </p:set>
                                    <p:animEffect filter="wipe(left)" transition="in">
                                      <p:cBhvr additive="repl">
                                        <p:cTn id="242" dur="500"/>
                                        <p:tgtEl>
                                          <p:spTgt spid="131">
                                            <p:txEl>
                                              <p:pRg st="0" end="0"/>
                                            </p:txEl>
                                          </p:spTgt>
                                        </p:tgtEl>
                                      </p:cBhvr>
                                    </p:animEffect>
                                  </p:childTnLst>
                                </p:cTn>
                              </p:par>
                            </p:childTnLst>
                          </p:cTn>
                        </p:par>
                      </p:childTnLst>
                    </p:cTn>
                  </p:par>
                  <p:par>
                    <p:cTn id="243" fill="hold">
                      <p:stCondLst>
                        <p:cond delay="indefinite"/>
                      </p:stCondLst>
                      <p:childTnLst>
                        <p:par>
                          <p:cTn id="244" fill="hold">
                            <p:stCondLst>
                              <p:cond delay="0"/>
                            </p:stCondLst>
                            <p:childTnLst>
                              <p:par>
                                <p:cTn id="245" nodeType="clickEffect" fill="hold" presetClass="entr" presetID="22" presetSubtype="8">
                                  <p:stCondLst>
                                    <p:cond delay="0"/>
                                  </p:stCondLst>
                                  <p:childTnLst>
                                    <p:set>
                                      <p:cBhvr>
                                        <p:cTn id="246" dur="1" fill="hold">
                                          <p:stCondLst>
                                            <p:cond delay="0"/>
                                          </p:stCondLst>
                                        </p:cTn>
                                        <p:tgtEl>
                                          <p:spTgt spid="131">
                                            <p:txEl>
                                              <p:pRg st="1" end="1"/>
                                            </p:txEl>
                                          </p:spTgt>
                                        </p:tgtEl>
                                        <p:attrNameLst>
                                          <p:attrName>style.visibility</p:attrName>
                                        </p:attrNameLst>
                                      </p:cBhvr>
                                      <p:to>
                                        <p:strVal val="visible"/>
                                      </p:to>
                                    </p:set>
                                    <p:animEffect filter="wipe(left)" transition="in">
                                      <p:cBhvr additive="repl">
                                        <p:cTn id="247" dur="500"/>
                                        <p:tgtEl>
                                          <p:spTgt spid="131">
                                            <p:txEl>
                                              <p:pRg st="1" end="1"/>
                                            </p:txEl>
                                          </p:spTgt>
                                        </p:tgtEl>
                                      </p:cBhvr>
                                    </p:animEffect>
                                  </p:childTnLst>
                                </p:cTn>
                              </p:par>
                            </p:childTnLst>
                          </p:cTn>
                        </p:par>
                      </p:childTnLst>
                    </p:cTn>
                  </p:par>
                  <p:par>
                    <p:cTn id="248" fill="hold">
                      <p:stCondLst>
                        <p:cond delay="indefinite"/>
                      </p:stCondLst>
                      <p:childTnLst>
                        <p:par>
                          <p:cTn id="249" fill="hold">
                            <p:stCondLst>
                              <p:cond delay="0"/>
                            </p:stCondLst>
                            <p:childTnLst>
                              <p:par>
                                <p:cTn id="250" nodeType="clickEffect" fill="hold" presetClass="entr" presetID="22" presetSubtype="8">
                                  <p:stCondLst>
                                    <p:cond delay="0"/>
                                  </p:stCondLst>
                                  <p:childTnLst>
                                    <p:set>
                                      <p:cBhvr>
                                        <p:cTn id="251" dur="1" fill="hold">
                                          <p:stCondLst>
                                            <p:cond delay="0"/>
                                          </p:stCondLst>
                                        </p:cTn>
                                        <p:tgtEl>
                                          <p:spTgt spid="131">
                                            <p:txEl>
                                              <p:pRg st="2" end="2"/>
                                            </p:txEl>
                                          </p:spTgt>
                                        </p:tgtEl>
                                        <p:attrNameLst>
                                          <p:attrName>style.visibility</p:attrName>
                                        </p:attrNameLst>
                                      </p:cBhvr>
                                      <p:to>
                                        <p:strVal val="visible"/>
                                      </p:to>
                                    </p:set>
                                    <p:animEffect filter="wipe(left)" transition="in">
                                      <p:cBhvr additive="repl">
                                        <p:cTn id="252" dur="500"/>
                                        <p:tgtEl>
                                          <p:spTgt spid="131">
                                            <p:txEl>
                                              <p:pRg st="2" end="2"/>
                                            </p:txEl>
                                          </p:spTgt>
                                        </p:tgtEl>
                                      </p:cBhvr>
                                    </p:animEffect>
                                  </p:childTnLst>
                                </p:cTn>
                              </p:par>
                              <p:par>
                                <p:cTn id="253" nodeType="withEffect" fill="hold" presetClass="entr" presetID="2" presetSubtype="4">
                                  <p:stCondLst>
                                    <p:cond delay="0"/>
                                  </p:stCondLst>
                                  <p:childTnLst>
                                    <p:set>
                                      <p:cBhvr>
                                        <p:cTn id="254" dur="1" fill="hold">
                                          <p:stCondLst>
                                            <p:cond delay="0"/>
                                          </p:stCondLst>
                                        </p:cTn>
                                        <p:tgtEl>
                                          <p:spTgt spid="132"/>
                                        </p:tgtEl>
                                        <p:attrNameLst>
                                          <p:attrName>style.visibility</p:attrName>
                                        </p:attrNameLst>
                                      </p:cBhvr>
                                      <p:to>
                                        <p:strVal val="visible"/>
                                      </p:to>
                                    </p:set>
                                    <p:anim calcmode="lin" valueType="num">
                                      <p:cBhvr additive="repl">
                                        <p:cTn id="255" dur="500" fill="hold"/>
                                        <p:tgtEl>
                                          <p:spTgt spid="132"/>
                                        </p:tgtEl>
                                        <p:attrNameLst>
                                          <p:attrName>ppt_x</p:attrName>
                                        </p:attrNameLst>
                                      </p:cBhvr>
                                      <p:tavLst>
                                        <p:tav tm="0">
                                          <p:val>
                                            <p:strVal val="#ppt_x"/>
                                          </p:val>
                                        </p:tav>
                                        <p:tav tm="100000">
                                          <p:val>
                                            <p:strVal val="#ppt_x"/>
                                          </p:val>
                                        </p:tav>
                                      </p:tavLst>
                                    </p:anim>
                                    <p:anim calcmode="lin" valueType="num">
                                      <p:cBhvr additive="repl">
                                        <p:cTn id="256" dur="500" fill="hold"/>
                                        <p:tgtEl>
                                          <p:spTgt spid="1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33" name="TextShape 1"/>
          <p:cNvSpPr txBox="1"/>
          <p:nvPr/>
        </p:nvSpPr>
        <p:spPr>
          <a:xfrm>
            <a:off x="304560" y="380520"/>
            <a:ext cx="84582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9900ff"/>
                </a:solidFill>
                <a:latin typeface="Times New Roman"/>
              </a:rPr>
              <a:t>Example 8.2—How Many Grams of Glucose Can Be Synthesized from 58.5 g of CO</a:t>
            </a:r>
            <a:r>
              <a:rPr b="0" lang="en-US" sz="3200" spc="-1" strike="noStrike" baseline="-25000">
                <a:solidFill>
                  <a:srgbClr val="9900ff"/>
                </a:solidFill>
                <a:latin typeface="Times New Roman"/>
              </a:rPr>
              <a:t>2</a:t>
            </a:r>
            <a:r>
              <a:rPr b="0" lang="en-US" sz="3200" spc="-1" strike="noStrike">
                <a:solidFill>
                  <a:srgbClr val="9900ff"/>
                </a:solidFill>
                <a:latin typeface="Times New Roman"/>
              </a:rPr>
              <a:t> in Photosynthesis? </a:t>
            </a:r>
            <a:endParaRPr b="0" lang="en-US" sz="3200" spc="-1" strike="noStrike">
              <a:solidFill>
                <a:srgbClr val="9900ff"/>
              </a:solidFill>
              <a:latin typeface="Times New Roman"/>
            </a:endParaRPr>
          </a:p>
        </p:txBody>
      </p:sp>
      <p:sp>
        <p:nvSpPr>
          <p:cNvPr id="134" name="TextShape 2"/>
          <p:cNvSpPr txBox="1"/>
          <p:nvPr/>
        </p:nvSpPr>
        <p:spPr>
          <a:xfrm>
            <a:off x="304560" y="1600200"/>
            <a:ext cx="8458200" cy="3581280"/>
          </a:xfrm>
          <a:prstGeom prst="rect">
            <a:avLst/>
          </a:prstGeom>
          <a:noFill/>
          <a:ln>
            <a:noFill/>
          </a:ln>
        </p:spPr>
        <p:txBody>
          <a:bodyPr>
            <a:norm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Photosynthesis:</a:t>
            </a:r>
            <a:endParaRPr b="0" lang="en-US" sz="3200" spc="-1" strike="noStrike">
              <a:solidFill>
                <a:srgbClr val="000000"/>
              </a:solidFill>
              <a:latin typeface="Times New Roman"/>
            </a:endParaRPr>
          </a:p>
          <a:p>
            <a:pPr lvl="1" marL="742680" indent="-285480" algn="ctr">
              <a:spcBef>
                <a:spcPts val="799"/>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6 CO</a:t>
            </a:r>
            <a:r>
              <a:rPr b="0" lang="en-US" sz="3200" spc="-1" strike="noStrike" baseline="-25000">
                <a:solidFill>
                  <a:srgbClr val="000000"/>
                </a:solidFill>
                <a:latin typeface="Times New Roman"/>
              </a:rPr>
              <a:t>2</a:t>
            </a:r>
            <a:r>
              <a:rPr b="0" lang="en-US" sz="3200" spc="-1" strike="noStrike">
                <a:solidFill>
                  <a:srgbClr val="000000"/>
                </a:solidFill>
                <a:latin typeface="Times New Roman"/>
              </a:rPr>
              <a:t>(</a:t>
            </a:r>
            <a:r>
              <a:rPr b="0" i="1" lang="en-US" sz="3200" spc="-1" strike="noStrike">
                <a:solidFill>
                  <a:srgbClr val="000000"/>
                </a:solidFill>
                <a:latin typeface="Times New Roman"/>
              </a:rPr>
              <a:t>g</a:t>
            </a:r>
            <a:r>
              <a:rPr b="0" lang="en-US" sz="3200" spc="-1" strike="noStrike">
                <a:solidFill>
                  <a:srgbClr val="000000"/>
                </a:solidFill>
                <a:latin typeface="Times New Roman"/>
              </a:rPr>
              <a:t>) + 6 H</a:t>
            </a:r>
            <a:r>
              <a:rPr b="0" lang="en-US" sz="3200" spc="-1" strike="noStrike" baseline="-25000">
                <a:solidFill>
                  <a:srgbClr val="000000"/>
                </a:solidFill>
                <a:latin typeface="Times New Roman"/>
              </a:rPr>
              <a:t>2</a:t>
            </a:r>
            <a:r>
              <a:rPr b="0" lang="en-US" sz="3200" spc="-1" strike="noStrike">
                <a:solidFill>
                  <a:srgbClr val="000000"/>
                </a:solidFill>
                <a:latin typeface="Times New Roman"/>
              </a:rPr>
              <a:t>O(</a:t>
            </a:r>
            <a:r>
              <a:rPr b="0" i="1" lang="en-US" sz="3200" spc="-1" strike="noStrike">
                <a:solidFill>
                  <a:srgbClr val="000000"/>
                </a:solidFill>
                <a:latin typeface="Times New Roman"/>
              </a:rPr>
              <a:t>g</a:t>
            </a:r>
            <a:r>
              <a:rPr b="0" lang="en-US" sz="3200" spc="-1" strike="noStrike">
                <a:solidFill>
                  <a:srgbClr val="000000"/>
                </a:solidFill>
                <a:latin typeface="Times New Roman"/>
              </a:rPr>
              <a:t>) </a:t>
            </a:r>
            <a:r>
              <a:rPr b="0" lang="en-US" sz="3200" spc="-1" strike="noStrike">
                <a:solidFill>
                  <a:srgbClr val="000000"/>
                </a:solidFill>
                <a:latin typeface="Symbol"/>
                <a:ea typeface="Symbol"/>
              </a:rPr>
              <a:t></a:t>
            </a:r>
            <a:r>
              <a:rPr b="0" lang="en-US" sz="3200" spc="-1" strike="noStrike">
                <a:solidFill>
                  <a:srgbClr val="000000"/>
                </a:solidFill>
                <a:latin typeface="Times New Roman"/>
              </a:rPr>
              <a:t> C</a:t>
            </a:r>
            <a:r>
              <a:rPr b="0" lang="en-US" sz="3200" spc="-1" strike="noStrike" baseline="-25000">
                <a:solidFill>
                  <a:srgbClr val="000000"/>
                </a:solidFill>
                <a:latin typeface="Times New Roman"/>
              </a:rPr>
              <a:t>6</a:t>
            </a:r>
            <a:r>
              <a:rPr b="0" lang="en-US" sz="3200" spc="-1" strike="noStrike">
                <a:solidFill>
                  <a:srgbClr val="000000"/>
                </a:solidFill>
                <a:latin typeface="Times New Roman"/>
              </a:rPr>
              <a:t>H</a:t>
            </a:r>
            <a:r>
              <a:rPr b="0" lang="en-US" sz="3200" spc="-1" strike="noStrike" baseline="-25000">
                <a:solidFill>
                  <a:srgbClr val="000000"/>
                </a:solidFill>
                <a:latin typeface="Times New Roman"/>
              </a:rPr>
              <a:t>12</a:t>
            </a:r>
            <a:r>
              <a:rPr b="0" lang="en-US" sz="3200" spc="-1" strike="noStrike">
                <a:solidFill>
                  <a:srgbClr val="000000"/>
                </a:solidFill>
                <a:latin typeface="Times New Roman"/>
              </a:rPr>
              <a:t>O</a:t>
            </a:r>
            <a:r>
              <a:rPr b="0" lang="en-US" sz="3200" spc="-1" strike="noStrike" baseline="-25000">
                <a:solidFill>
                  <a:srgbClr val="000000"/>
                </a:solidFill>
                <a:latin typeface="Times New Roman"/>
              </a:rPr>
              <a:t>6</a:t>
            </a:r>
            <a:r>
              <a:rPr b="0" lang="en-US" sz="3200" spc="-1" strike="noStrike">
                <a:solidFill>
                  <a:srgbClr val="000000"/>
                </a:solidFill>
                <a:latin typeface="Times New Roman"/>
              </a:rPr>
              <a:t>(</a:t>
            </a:r>
            <a:r>
              <a:rPr b="0" i="1" lang="en-US" sz="3200" spc="-1" strike="noStrike">
                <a:solidFill>
                  <a:srgbClr val="000000"/>
                </a:solidFill>
                <a:latin typeface="Times New Roman"/>
              </a:rPr>
              <a:t>s</a:t>
            </a:r>
            <a:r>
              <a:rPr b="0" lang="en-US" sz="3200" spc="-1" strike="noStrike">
                <a:solidFill>
                  <a:srgbClr val="000000"/>
                </a:solidFill>
                <a:latin typeface="Times New Roman"/>
              </a:rPr>
              <a:t>) + 6 O</a:t>
            </a:r>
            <a:r>
              <a:rPr b="0" lang="en-US" sz="3200" spc="-1" strike="noStrike" baseline="-25000">
                <a:solidFill>
                  <a:srgbClr val="000000"/>
                </a:solidFill>
                <a:latin typeface="Times New Roman"/>
              </a:rPr>
              <a:t>2</a:t>
            </a:r>
            <a:r>
              <a:rPr b="0" lang="en-US" sz="3200" spc="-1" strike="noStrike">
                <a:solidFill>
                  <a:srgbClr val="000000"/>
                </a:solidFill>
                <a:latin typeface="Times New Roman"/>
              </a:rPr>
              <a:t>(</a:t>
            </a:r>
            <a:r>
              <a:rPr b="0" i="1" lang="en-US" sz="3200" spc="-1" strike="noStrike">
                <a:solidFill>
                  <a:srgbClr val="000000"/>
                </a:solidFill>
                <a:latin typeface="Times New Roman"/>
              </a:rPr>
              <a:t>g</a:t>
            </a:r>
            <a:r>
              <a:rPr b="0" lang="en-US" sz="3200" spc="-1" strike="noStrike">
                <a:solidFill>
                  <a:srgbClr val="000000"/>
                </a:solidFill>
                <a:latin typeface="Times New Roman"/>
              </a:rPr>
              <a:t>)</a:t>
            </a:r>
            <a:r>
              <a:rPr b="0" lang="en-US" sz="3200" spc="-1" strike="noStrike">
                <a:solidFill>
                  <a:srgbClr val="0066ff"/>
                </a:solidFill>
                <a:latin typeface="Times New Roman"/>
              </a:rPr>
              <a:t> </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The equation for the reaction gives the mole relationship between amount of C</a:t>
            </a:r>
            <a:r>
              <a:rPr b="0" lang="en-US" sz="3200" spc="-1" strike="noStrike" baseline="-25000">
                <a:solidFill>
                  <a:srgbClr val="000000"/>
                </a:solidFill>
                <a:latin typeface="Times New Roman"/>
              </a:rPr>
              <a:t>6</a:t>
            </a:r>
            <a:r>
              <a:rPr b="0" lang="en-US" sz="3200" spc="-1" strike="noStrike">
                <a:solidFill>
                  <a:srgbClr val="000000"/>
                </a:solidFill>
                <a:latin typeface="Times New Roman"/>
              </a:rPr>
              <a:t>H</a:t>
            </a:r>
            <a:r>
              <a:rPr b="0" lang="en-US" sz="3200" spc="-1" strike="noStrike" baseline="-25000">
                <a:solidFill>
                  <a:srgbClr val="000000"/>
                </a:solidFill>
                <a:latin typeface="Times New Roman"/>
              </a:rPr>
              <a:t>12</a:t>
            </a:r>
            <a:r>
              <a:rPr b="0" lang="en-US" sz="3200" spc="-1" strike="noStrike">
                <a:solidFill>
                  <a:srgbClr val="000000"/>
                </a:solidFill>
                <a:latin typeface="Times New Roman"/>
              </a:rPr>
              <a:t>O</a:t>
            </a:r>
            <a:r>
              <a:rPr b="0" lang="en-US" sz="3200" spc="-1" strike="noStrike" baseline="-25000">
                <a:solidFill>
                  <a:srgbClr val="000000"/>
                </a:solidFill>
                <a:latin typeface="Times New Roman"/>
              </a:rPr>
              <a:t>6</a:t>
            </a:r>
            <a:r>
              <a:rPr b="0" lang="en-US" sz="3200" spc="-1" strike="noStrike">
                <a:solidFill>
                  <a:srgbClr val="000000"/>
                </a:solidFill>
                <a:latin typeface="Times New Roman"/>
              </a:rPr>
              <a:t> and CO</a:t>
            </a:r>
            <a:r>
              <a:rPr b="0" lang="en-US" sz="3200" spc="-1" strike="noStrike" baseline="-25000">
                <a:solidFill>
                  <a:srgbClr val="000000"/>
                </a:solidFill>
                <a:latin typeface="Times New Roman"/>
              </a:rPr>
              <a:t>2</a:t>
            </a:r>
            <a:r>
              <a:rPr b="0" lang="en-US" sz="3200" spc="-1" strike="noStrike">
                <a:solidFill>
                  <a:srgbClr val="000000"/>
                </a:solidFill>
                <a:latin typeface="Times New Roman"/>
              </a:rPr>
              <a:t>, but we need to know the mass relationship, so the solution map will be:</a:t>
            </a:r>
            <a:endParaRPr b="0" lang="en-US" sz="3200" spc="-1" strike="noStrike">
              <a:solidFill>
                <a:srgbClr val="000000"/>
              </a:solidFill>
              <a:latin typeface="Times New Roman"/>
            </a:endParaRPr>
          </a:p>
        </p:txBody>
      </p:sp>
      <p:grpSp>
        <p:nvGrpSpPr>
          <p:cNvPr id="135" name="Group 3"/>
          <p:cNvGrpSpPr/>
          <p:nvPr/>
        </p:nvGrpSpPr>
        <p:grpSpPr>
          <a:xfrm>
            <a:off x="380880" y="4876920"/>
            <a:ext cx="8381880" cy="1066680"/>
            <a:chOff x="380880" y="4876920"/>
            <a:chExt cx="8381880" cy="1066680"/>
          </a:xfrm>
        </p:grpSpPr>
        <p:sp>
          <p:nvSpPr>
            <p:cNvPr id="136" name="CustomShape 4"/>
            <p:cNvSpPr/>
            <p:nvPr/>
          </p:nvSpPr>
          <p:spPr>
            <a:xfrm>
              <a:off x="7086240" y="4876920"/>
              <a:ext cx="1676520" cy="990360"/>
            </a:xfrm>
            <a:custGeom>
              <a:avLst/>
              <a:gdLst/>
              <a:ahLst/>
              <a:rect l="0" t="0" r="r" b="b"/>
              <a:pathLst>
                <a:path w="4659" h="2753">
                  <a:moveTo>
                    <a:pt x="688" y="0"/>
                  </a:moveTo>
                  <a:lnTo>
                    <a:pt x="688" y="0"/>
                  </a:lnTo>
                  <a:cubicBezTo>
                    <a:pt x="567" y="0"/>
                    <a:pt x="449" y="32"/>
                    <a:pt x="344" y="92"/>
                  </a:cubicBezTo>
                  <a:cubicBezTo>
                    <a:pt x="239" y="153"/>
                    <a:pt x="153" y="239"/>
                    <a:pt x="92" y="344"/>
                  </a:cubicBezTo>
                  <a:cubicBezTo>
                    <a:pt x="32" y="449"/>
                    <a:pt x="0" y="567"/>
                    <a:pt x="0" y="688"/>
                  </a:cubicBezTo>
                  <a:lnTo>
                    <a:pt x="0" y="2064"/>
                  </a:lnTo>
                  <a:lnTo>
                    <a:pt x="0" y="2064"/>
                  </a:lnTo>
                  <a:cubicBezTo>
                    <a:pt x="0" y="2185"/>
                    <a:pt x="32" y="2303"/>
                    <a:pt x="92" y="2408"/>
                  </a:cubicBezTo>
                  <a:cubicBezTo>
                    <a:pt x="153" y="2513"/>
                    <a:pt x="239" y="2599"/>
                    <a:pt x="344" y="2660"/>
                  </a:cubicBezTo>
                  <a:cubicBezTo>
                    <a:pt x="449" y="2720"/>
                    <a:pt x="567" y="2752"/>
                    <a:pt x="688" y="2752"/>
                  </a:cubicBezTo>
                  <a:lnTo>
                    <a:pt x="3969" y="2752"/>
                  </a:lnTo>
                  <a:lnTo>
                    <a:pt x="3970" y="2752"/>
                  </a:lnTo>
                  <a:cubicBezTo>
                    <a:pt x="4091" y="2752"/>
                    <a:pt x="4209" y="2720"/>
                    <a:pt x="4314" y="2660"/>
                  </a:cubicBezTo>
                  <a:cubicBezTo>
                    <a:pt x="4419" y="2599"/>
                    <a:pt x="4505" y="2513"/>
                    <a:pt x="4566" y="2408"/>
                  </a:cubicBezTo>
                  <a:cubicBezTo>
                    <a:pt x="4626" y="2303"/>
                    <a:pt x="4658" y="2185"/>
                    <a:pt x="4658" y="2064"/>
                  </a:cubicBezTo>
                  <a:lnTo>
                    <a:pt x="4658" y="688"/>
                  </a:lnTo>
                  <a:lnTo>
                    <a:pt x="4658" y="688"/>
                  </a:lnTo>
                  <a:lnTo>
                    <a:pt x="4658" y="688"/>
                  </a:lnTo>
                  <a:cubicBezTo>
                    <a:pt x="4658" y="567"/>
                    <a:pt x="4626" y="449"/>
                    <a:pt x="4566" y="344"/>
                  </a:cubicBezTo>
                  <a:cubicBezTo>
                    <a:pt x="4505" y="239"/>
                    <a:pt x="4419" y="153"/>
                    <a:pt x="4314" y="92"/>
                  </a:cubicBezTo>
                  <a:cubicBezTo>
                    <a:pt x="4209" y="32"/>
                    <a:pt x="4091" y="0"/>
                    <a:pt x="3970" y="0"/>
                  </a:cubicBezTo>
                  <a:lnTo>
                    <a:pt x="688"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6600cc"/>
                  </a:solidFill>
                  <a:latin typeface="Times New Roman"/>
                </a:rPr>
                <a:t>g C</a:t>
              </a:r>
              <a:r>
                <a:rPr b="0" lang="en-US" sz="2800" spc="-1" strike="noStrike" baseline="-25000">
                  <a:solidFill>
                    <a:srgbClr val="6600cc"/>
                  </a:solidFill>
                  <a:latin typeface="Times New Roman"/>
                </a:rPr>
                <a:t>6</a:t>
              </a:r>
              <a:r>
                <a:rPr b="0" lang="en-US" sz="2800" spc="-1" strike="noStrike">
                  <a:solidFill>
                    <a:srgbClr val="6600cc"/>
                  </a:solidFill>
                  <a:latin typeface="Times New Roman"/>
                </a:rPr>
                <a:t>H</a:t>
              </a:r>
              <a:r>
                <a:rPr b="0" lang="en-US" sz="2800" spc="-1" strike="noStrike" baseline="-25000">
                  <a:solidFill>
                    <a:srgbClr val="6600cc"/>
                  </a:solidFill>
                  <a:latin typeface="Times New Roman"/>
                </a:rPr>
                <a:t>12</a:t>
              </a:r>
              <a:r>
                <a:rPr b="0" lang="en-US" sz="2800" spc="-1" strike="noStrike">
                  <a:solidFill>
                    <a:srgbClr val="6600cc"/>
                  </a:solidFill>
                  <a:latin typeface="Times New Roman"/>
                </a:rPr>
                <a:t>O</a:t>
              </a:r>
              <a:r>
                <a:rPr b="0" lang="en-US" sz="2800" spc="-1" strike="noStrike" baseline="-25000">
                  <a:solidFill>
                    <a:srgbClr val="6600cc"/>
                  </a:solidFill>
                  <a:latin typeface="Times New Roman"/>
                </a:rPr>
                <a:t>6</a:t>
              </a:r>
              <a:endParaRPr b="0" lang="en-US" sz="2800" spc="-1" strike="noStrike">
                <a:solidFill>
                  <a:srgbClr val="000000"/>
                </a:solidFill>
                <a:latin typeface="Times New Roman"/>
              </a:endParaRPr>
            </a:p>
          </p:txBody>
        </p:sp>
        <p:sp>
          <p:nvSpPr>
            <p:cNvPr id="137" name="CustomShape 5"/>
            <p:cNvSpPr/>
            <p:nvPr/>
          </p:nvSpPr>
          <p:spPr>
            <a:xfrm>
              <a:off x="1599840" y="5255640"/>
              <a:ext cx="563760" cy="297000"/>
            </a:xfrm>
            <a:custGeom>
              <a:avLst/>
              <a:gdLst/>
              <a:ahLst/>
              <a:rect l="0" t="0" r="r" b="b"/>
              <a:pathLst>
                <a:path w="1568" h="827">
                  <a:moveTo>
                    <a:pt x="0" y="620"/>
                  </a:moveTo>
                  <a:lnTo>
                    <a:pt x="1175" y="620"/>
                  </a:lnTo>
                  <a:lnTo>
                    <a:pt x="1175" y="826"/>
                  </a:lnTo>
                  <a:lnTo>
                    <a:pt x="1567" y="413"/>
                  </a:lnTo>
                  <a:lnTo>
                    <a:pt x="1175" y="0"/>
                  </a:lnTo>
                  <a:lnTo>
                    <a:pt x="1175" y="207"/>
                  </a:lnTo>
                  <a:lnTo>
                    <a:pt x="0" y="207"/>
                  </a:lnTo>
                  <a:lnTo>
                    <a:pt x="0" y="620"/>
                  </a:lnTo>
                </a:path>
              </a:pathLst>
            </a:custGeom>
            <a:solidFill>
              <a:srgbClr val="ffcc66"/>
            </a:solidFill>
            <a:ln w="9360">
              <a:solidFill>
                <a:srgbClr val="000000"/>
              </a:solidFill>
              <a:miter/>
            </a:ln>
          </p:spPr>
          <p:style>
            <a:lnRef idx="0"/>
            <a:fillRef idx="0"/>
            <a:effectRef idx="0"/>
            <a:fontRef idx="minor"/>
          </p:style>
        </p:sp>
        <p:sp>
          <p:nvSpPr>
            <p:cNvPr id="138" name="CustomShape 6"/>
            <p:cNvSpPr/>
            <p:nvPr/>
          </p:nvSpPr>
          <p:spPr>
            <a:xfrm>
              <a:off x="2209680" y="4952880"/>
              <a:ext cx="1461960" cy="990720"/>
            </a:xfrm>
            <a:custGeom>
              <a:avLst/>
              <a:gdLst/>
              <a:ahLst/>
              <a:rect l="0" t="0" r="r" b="b"/>
              <a:pathLst>
                <a:path w="4063" h="2754">
                  <a:moveTo>
                    <a:pt x="688" y="0"/>
                  </a:moveTo>
                  <a:lnTo>
                    <a:pt x="688" y="0"/>
                  </a:lnTo>
                  <a:cubicBezTo>
                    <a:pt x="567" y="0"/>
                    <a:pt x="449" y="32"/>
                    <a:pt x="344" y="92"/>
                  </a:cubicBezTo>
                  <a:cubicBezTo>
                    <a:pt x="239" y="153"/>
                    <a:pt x="153" y="239"/>
                    <a:pt x="92" y="344"/>
                  </a:cubicBezTo>
                  <a:cubicBezTo>
                    <a:pt x="32" y="449"/>
                    <a:pt x="0" y="567"/>
                    <a:pt x="0" y="688"/>
                  </a:cubicBezTo>
                  <a:lnTo>
                    <a:pt x="0" y="2064"/>
                  </a:lnTo>
                  <a:lnTo>
                    <a:pt x="0" y="2065"/>
                  </a:lnTo>
                  <a:cubicBezTo>
                    <a:pt x="0" y="2186"/>
                    <a:pt x="32" y="2304"/>
                    <a:pt x="92" y="2409"/>
                  </a:cubicBezTo>
                  <a:cubicBezTo>
                    <a:pt x="153" y="2514"/>
                    <a:pt x="239" y="2600"/>
                    <a:pt x="344" y="2661"/>
                  </a:cubicBezTo>
                  <a:cubicBezTo>
                    <a:pt x="449" y="2721"/>
                    <a:pt x="567" y="2753"/>
                    <a:pt x="688" y="2753"/>
                  </a:cubicBezTo>
                  <a:lnTo>
                    <a:pt x="3373" y="2753"/>
                  </a:lnTo>
                  <a:lnTo>
                    <a:pt x="3374" y="2753"/>
                  </a:lnTo>
                  <a:cubicBezTo>
                    <a:pt x="3495" y="2753"/>
                    <a:pt x="3613" y="2721"/>
                    <a:pt x="3718" y="2661"/>
                  </a:cubicBezTo>
                  <a:cubicBezTo>
                    <a:pt x="3823" y="2600"/>
                    <a:pt x="3909" y="2514"/>
                    <a:pt x="3970" y="2409"/>
                  </a:cubicBezTo>
                  <a:cubicBezTo>
                    <a:pt x="4030" y="2304"/>
                    <a:pt x="4062" y="2186"/>
                    <a:pt x="4062" y="2065"/>
                  </a:cubicBezTo>
                  <a:lnTo>
                    <a:pt x="4062" y="688"/>
                  </a:lnTo>
                  <a:lnTo>
                    <a:pt x="4062" y="688"/>
                  </a:lnTo>
                  <a:lnTo>
                    <a:pt x="4062" y="688"/>
                  </a:lnTo>
                  <a:cubicBezTo>
                    <a:pt x="4062" y="567"/>
                    <a:pt x="4030" y="449"/>
                    <a:pt x="3970" y="344"/>
                  </a:cubicBezTo>
                  <a:cubicBezTo>
                    <a:pt x="3909" y="239"/>
                    <a:pt x="3823" y="153"/>
                    <a:pt x="3718" y="92"/>
                  </a:cubicBezTo>
                  <a:cubicBezTo>
                    <a:pt x="3613" y="32"/>
                    <a:pt x="3495" y="0"/>
                    <a:pt x="3374" y="0"/>
                  </a:cubicBezTo>
                  <a:lnTo>
                    <a:pt x="688"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6600cc"/>
                  </a:solidFill>
                  <a:latin typeface="Times New Roman"/>
                </a:rPr>
                <a:t>mol CO</a:t>
              </a:r>
              <a:r>
                <a:rPr b="0" lang="en-US" sz="2800" spc="-1" strike="noStrike" baseline="-25000">
                  <a:solidFill>
                    <a:srgbClr val="6600cc"/>
                  </a:solidFill>
                  <a:latin typeface="Times New Roman"/>
                </a:rPr>
                <a:t>2</a:t>
              </a:r>
              <a:endParaRPr b="0" lang="en-US" sz="2800" spc="-1" strike="noStrike">
                <a:solidFill>
                  <a:srgbClr val="000000"/>
                </a:solidFill>
                <a:latin typeface="Times New Roman"/>
              </a:endParaRPr>
            </a:p>
          </p:txBody>
        </p:sp>
        <p:sp>
          <p:nvSpPr>
            <p:cNvPr id="139" name="CustomShape 7"/>
            <p:cNvSpPr/>
            <p:nvPr/>
          </p:nvSpPr>
          <p:spPr>
            <a:xfrm>
              <a:off x="380880" y="4952880"/>
              <a:ext cx="1147680" cy="990720"/>
            </a:xfrm>
            <a:custGeom>
              <a:avLst/>
              <a:gdLst/>
              <a:ahLst/>
              <a:rect l="0" t="0" r="r" b="b"/>
              <a:pathLst>
                <a:path w="3190" h="2754">
                  <a:moveTo>
                    <a:pt x="688" y="0"/>
                  </a:moveTo>
                  <a:lnTo>
                    <a:pt x="688" y="0"/>
                  </a:lnTo>
                  <a:cubicBezTo>
                    <a:pt x="567" y="0"/>
                    <a:pt x="449" y="32"/>
                    <a:pt x="344" y="92"/>
                  </a:cubicBezTo>
                  <a:cubicBezTo>
                    <a:pt x="239" y="153"/>
                    <a:pt x="153" y="239"/>
                    <a:pt x="92" y="344"/>
                  </a:cubicBezTo>
                  <a:cubicBezTo>
                    <a:pt x="32" y="449"/>
                    <a:pt x="0" y="567"/>
                    <a:pt x="0" y="688"/>
                  </a:cubicBezTo>
                  <a:lnTo>
                    <a:pt x="0" y="2064"/>
                  </a:lnTo>
                  <a:lnTo>
                    <a:pt x="0" y="2065"/>
                  </a:lnTo>
                  <a:cubicBezTo>
                    <a:pt x="0" y="2186"/>
                    <a:pt x="32" y="2304"/>
                    <a:pt x="92" y="2409"/>
                  </a:cubicBezTo>
                  <a:cubicBezTo>
                    <a:pt x="153" y="2514"/>
                    <a:pt x="239" y="2600"/>
                    <a:pt x="344" y="2661"/>
                  </a:cubicBezTo>
                  <a:cubicBezTo>
                    <a:pt x="449" y="2721"/>
                    <a:pt x="567" y="2753"/>
                    <a:pt x="688" y="2753"/>
                  </a:cubicBezTo>
                  <a:lnTo>
                    <a:pt x="2500" y="2753"/>
                  </a:lnTo>
                  <a:lnTo>
                    <a:pt x="2501" y="2753"/>
                  </a:lnTo>
                  <a:cubicBezTo>
                    <a:pt x="2622" y="2753"/>
                    <a:pt x="2740" y="2721"/>
                    <a:pt x="2845" y="2661"/>
                  </a:cubicBezTo>
                  <a:cubicBezTo>
                    <a:pt x="2950" y="2600"/>
                    <a:pt x="3036" y="2514"/>
                    <a:pt x="3097" y="2409"/>
                  </a:cubicBezTo>
                  <a:cubicBezTo>
                    <a:pt x="3157" y="2304"/>
                    <a:pt x="3189" y="2186"/>
                    <a:pt x="3189" y="2065"/>
                  </a:cubicBezTo>
                  <a:lnTo>
                    <a:pt x="3189" y="688"/>
                  </a:lnTo>
                  <a:lnTo>
                    <a:pt x="3189" y="688"/>
                  </a:lnTo>
                  <a:lnTo>
                    <a:pt x="3189" y="688"/>
                  </a:lnTo>
                  <a:cubicBezTo>
                    <a:pt x="3189" y="567"/>
                    <a:pt x="3157" y="449"/>
                    <a:pt x="3097" y="344"/>
                  </a:cubicBezTo>
                  <a:cubicBezTo>
                    <a:pt x="3036" y="239"/>
                    <a:pt x="2950" y="153"/>
                    <a:pt x="2845" y="92"/>
                  </a:cubicBezTo>
                  <a:cubicBezTo>
                    <a:pt x="2740" y="32"/>
                    <a:pt x="2622" y="0"/>
                    <a:pt x="2501" y="0"/>
                  </a:cubicBezTo>
                  <a:lnTo>
                    <a:pt x="688"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6600cc"/>
                  </a:solidFill>
                  <a:latin typeface="Times New Roman"/>
                </a:rPr>
                <a:t>g CO</a:t>
              </a:r>
              <a:r>
                <a:rPr b="0" lang="en-US" sz="2800" spc="-1" strike="noStrike" baseline="-25000">
                  <a:solidFill>
                    <a:srgbClr val="6600cc"/>
                  </a:solidFill>
                  <a:latin typeface="Times New Roman"/>
                </a:rPr>
                <a:t>2</a:t>
              </a:r>
              <a:endParaRPr b="0" lang="en-US" sz="2800" spc="-1" strike="noStrike">
                <a:solidFill>
                  <a:srgbClr val="000000"/>
                </a:solidFill>
                <a:latin typeface="Times New Roman"/>
              </a:endParaRPr>
            </a:p>
          </p:txBody>
        </p:sp>
        <p:sp>
          <p:nvSpPr>
            <p:cNvPr id="140" name="CustomShape 8"/>
            <p:cNvSpPr/>
            <p:nvPr/>
          </p:nvSpPr>
          <p:spPr>
            <a:xfrm>
              <a:off x="4419360" y="4876920"/>
              <a:ext cx="1976400" cy="990360"/>
            </a:xfrm>
            <a:custGeom>
              <a:avLst/>
              <a:gdLst/>
              <a:ahLst/>
              <a:rect l="0" t="0" r="r" b="b"/>
              <a:pathLst>
                <a:path w="5492" h="2753">
                  <a:moveTo>
                    <a:pt x="688" y="0"/>
                  </a:moveTo>
                  <a:lnTo>
                    <a:pt x="688" y="0"/>
                  </a:lnTo>
                  <a:cubicBezTo>
                    <a:pt x="567" y="0"/>
                    <a:pt x="449" y="32"/>
                    <a:pt x="344" y="92"/>
                  </a:cubicBezTo>
                  <a:cubicBezTo>
                    <a:pt x="239" y="153"/>
                    <a:pt x="153" y="239"/>
                    <a:pt x="92" y="344"/>
                  </a:cubicBezTo>
                  <a:cubicBezTo>
                    <a:pt x="32" y="449"/>
                    <a:pt x="0" y="567"/>
                    <a:pt x="0" y="688"/>
                  </a:cubicBezTo>
                  <a:lnTo>
                    <a:pt x="0" y="2064"/>
                  </a:lnTo>
                  <a:lnTo>
                    <a:pt x="0" y="2064"/>
                  </a:lnTo>
                  <a:cubicBezTo>
                    <a:pt x="0" y="2185"/>
                    <a:pt x="32" y="2303"/>
                    <a:pt x="92" y="2408"/>
                  </a:cubicBezTo>
                  <a:cubicBezTo>
                    <a:pt x="153" y="2513"/>
                    <a:pt x="239" y="2599"/>
                    <a:pt x="344" y="2660"/>
                  </a:cubicBezTo>
                  <a:cubicBezTo>
                    <a:pt x="449" y="2720"/>
                    <a:pt x="567" y="2752"/>
                    <a:pt x="688" y="2752"/>
                  </a:cubicBezTo>
                  <a:lnTo>
                    <a:pt x="4803" y="2752"/>
                  </a:lnTo>
                  <a:lnTo>
                    <a:pt x="4803" y="2752"/>
                  </a:lnTo>
                  <a:cubicBezTo>
                    <a:pt x="4924" y="2752"/>
                    <a:pt x="5042" y="2720"/>
                    <a:pt x="5147" y="2660"/>
                  </a:cubicBezTo>
                  <a:cubicBezTo>
                    <a:pt x="5252" y="2599"/>
                    <a:pt x="5338" y="2513"/>
                    <a:pt x="5399" y="2408"/>
                  </a:cubicBezTo>
                  <a:cubicBezTo>
                    <a:pt x="5459" y="2303"/>
                    <a:pt x="5491" y="2185"/>
                    <a:pt x="5491" y="2064"/>
                  </a:cubicBezTo>
                  <a:lnTo>
                    <a:pt x="5491" y="688"/>
                  </a:lnTo>
                  <a:lnTo>
                    <a:pt x="5491" y="688"/>
                  </a:lnTo>
                  <a:lnTo>
                    <a:pt x="5491" y="688"/>
                  </a:lnTo>
                  <a:cubicBezTo>
                    <a:pt x="5491" y="567"/>
                    <a:pt x="5459" y="449"/>
                    <a:pt x="5399" y="344"/>
                  </a:cubicBezTo>
                  <a:cubicBezTo>
                    <a:pt x="5338" y="239"/>
                    <a:pt x="5252" y="153"/>
                    <a:pt x="5147" y="92"/>
                  </a:cubicBezTo>
                  <a:cubicBezTo>
                    <a:pt x="5042" y="32"/>
                    <a:pt x="4924" y="0"/>
                    <a:pt x="4803" y="0"/>
                  </a:cubicBezTo>
                  <a:lnTo>
                    <a:pt x="688"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6600cc"/>
                  </a:solidFill>
                  <a:latin typeface="Times New Roman"/>
                </a:rPr>
                <a:t>mol C</a:t>
              </a:r>
              <a:r>
                <a:rPr b="0" lang="en-US" sz="2800" spc="-1" strike="noStrike" baseline="-25000">
                  <a:solidFill>
                    <a:srgbClr val="6600cc"/>
                  </a:solidFill>
                  <a:latin typeface="Times New Roman"/>
                </a:rPr>
                <a:t>6</a:t>
              </a:r>
              <a:r>
                <a:rPr b="0" lang="en-US" sz="2800" spc="-1" strike="noStrike">
                  <a:solidFill>
                    <a:srgbClr val="6600cc"/>
                  </a:solidFill>
                  <a:latin typeface="Times New Roman"/>
                </a:rPr>
                <a:t>H</a:t>
              </a:r>
              <a:r>
                <a:rPr b="0" lang="en-US" sz="2800" spc="-1" strike="noStrike" baseline="-25000">
                  <a:solidFill>
                    <a:srgbClr val="6600cc"/>
                  </a:solidFill>
                  <a:latin typeface="Times New Roman"/>
                </a:rPr>
                <a:t>12</a:t>
              </a:r>
              <a:r>
                <a:rPr b="0" lang="en-US" sz="2800" spc="-1" strike="noStrike">
                  <a:solidFill>
                    <a:srgbClr val="6600cc"/>
                  </a:solidFill>
                  <a:latin typeface="Times New Roman"/>
                </a:rPr>
                <a:t>O</a:t>
              </a:r>
              <a:r>
                <a:rPr b="0" lang="en-US" sz="2800" spc="-1" strike="noStrike" baseline="-25000">
                  <a:solidFill>
                    <a:srgbClr val="6600cc"/>
                  </a:solidFill>
                  <a:latin typeface="Times New Roman"/>
                </a:rPr>
                <a:t>6</a:t>
              </a:r>
              <a:endParaRPr b="0" lang="en-US" sz="2800" spc="-1" strike="noStrike">
                <a:solidFill>
                  <a:srgbClr val="000000"/>
                </a:solidFill>
                <a:latin typeface="Times New Roman"/>
              </a:endParaRPr>
            </a:p>
          </p:txBody>
        </p:sp>
        <p:sp>
          <p:nvSpPr>
            <p:cNvPr id="141" name="CustomShape 9"/>
            <p:cNvSpPr/>
            <p:nvPr/>
          </p:nvSpPr>
          <p:spPr>
            <a:xfrm>
              <a:off x="3809880" y="5255640"/>
              <a:ext cx="563400" cy="297000"/>
            </a:xfrm>
            <a:custGeom>
              <a:avLst/>
              <a:gdLst/>
              <a:ahLst/>
              <a:rect l="0" t="0" r="r" b="b"/>
              <a:pathLst>
                <a:path w="1567" h="827">
                  <a:moveTo>
                    <a:pt x="0" y="620"/>
                  </a:moveTo>
                  <a:lnTo>
                    <a:pt x="1174" y="620"/>
                  </a:lnTo>
                  <a:lnTo>
                    <a:pt x="1174" y="826"/>
                  </a:lnTo>
                  <a:lnTo>
                    <a:pt x="1566" y="413"/>
                  </a:lnTo>
                  <a:lnTo>
                    <a:pt x="1174" y="0"/>
                  </a:lnTo>
                  <a:lnTo>
                    <a:pt x="1174" y="207"/>
                  </a:lnTo>
                  <a:lnTo>
                    <a:pt x="0" y="207"/>
                  </a:lnTo>
                  <a:lnTo>
                    <a:pt x="0" y="620"/>
                  </a:lnTo>
                </a:path>
              </a:pathLst>
            </a:custGeom>
            <a:solidFill>
              <a:srgbClr val="ffcc66"/>
            </a:solidFill>
            <a:ln w="9360">
              <a:solidFill>
                <a:srgbClr val="000000"/>
              </a:solidFill>
              <a:miter/>
            </a:ln>
          </p:spPr>
          <p:style>
            <a:lnRef idx="0"/>
            <a:fillRef idx="0"/>
            <a:effectRef idx="0"/>
            <a:fontRef idx="minor"/>
          </p:style>
        </p:sp>
        <p:sp>
          <p:nvSpPr>
            <p:cNvPr id="142" name="CustomShape 10"/>
            <p:cNvSpPr/>
            <p:nvPr/>
          </p:nvSpPr>
          <p:spPr>
            <a:xfrm>
              <a:off x="6476760" y="5255640"/>
              <a:ext cx="565200" cy="297000"/>
            </a:xfrm>
            <a:custGeom>
              <a:avLst/>
              <a:gdLst/>
              <a:ahLst/>
              <a:rect l="0" t="0" r="r" b="b"/>
              <a:pathLst>
                <a:path w="1572" h="827">
                  <a:moveTo>
                    <a:pt x="0" y="620"/>
                  </a:moveTo>
                  <a:lnTo>
                    <a:pt x="1178" y="620"/>
                  </a:lnTo>
                  <a:lnTo>
                    <a:pt x="1178" y="826"/>
                  </a:lnTo>
                  <a:lnTo>
                    <a:pt x="1571" y="413"/>
                  </a:lnTo>
                  <a:lnTo>
                    <a:pt x="1178" y="0"/>
                  </a:lnTo>
                  <a:lnTo>
                    <a:pt x="1178" y="207"/>
                  </a:lnTo>
                  <a:lnTo>
                    <a:pt x="0" y="207"/>
                  </a:lnTo>
                  <a:lnTo>
                    <a:pt x="0" y="620"/>
                  </a:lnTo>
                </a:path>
              </a:pathLst>
            </a:custGeom>
            <a:solidFill>
              <a:srgbClr val="ffcc66"/>
            </a:solidFill>
            <a:ln w="9360">
              <a:solidFill>
                <a:srgbClr val="000000"/>
              </a:solidFill>
              <a:miter/>
            </a:ln>
          </p:spPr>
          <p:style>
            <a:lnRef idx="0"/>
            <a:fillRef idx="0"/>
            <a:effectRef idx="0"/>
            <a:fontRef idx="minor"/>
          </p:style>
        </p:sp>
      </p:grpSp>
    </p:spTree>
  </p:cSld>
  <mc:AlternateContent>
    <mc:Choice Requires="p14">
      <p:transition spd="slow" p14:dur="2000"/>
    </mc:Choice>
    <mc:Fallback>
      <p:transition spd="slow"/>
    </mc:Fallback>
  </mc:AlternateContent>
  <p:timing>
    <p:tnLst>
      <p:par>
        <p:cTn id="257" dur="indefinite" restart="never" nodeType="tmRoot">
          <p:childTnLst>
            <p:seq>
              <p:cTn id="258" dur="indefinite" nodeType="mainSeq">
                <p:childTnLst>
                  <p:par>
                    <p:cTn id="259" fill="hold">
                      <p:stCondLst>
                        <p:cond delay="indefinite"/>
                      </p:stCondLst>
                      <p:childTnLst>
                        <p:par>
                          <p:cTn id="260" fill="hold">
                            <p:stCondLst>
                              <p:cond delay="0"/>
                            </p:stCondLst>
                            <p:childTnLst>
                              <p:par>
                                <p:cTn id="261" nodeType="clickEffect" fill="hold" presetClass="entr" presetID="22" presetSubtype="8">
                                  <p:stCondLst>
                                    <p:cond delay="0"/>
                                  </p:stCondLst>
                                  <p:childTnLst>
                                    <p:set>
                                      <p:cBhvr>
                                        <p:cTn id="262" dur="1" fill="hold">
                                          <p:stCondLst>
                                            <p:cond delay="0"/>
                                          </p:stCondLst>
                                        </p:cTn>
                                        <p:tgtEl>
                                          <p:spTgt spid="134">
                                            <p:txEl>
                                              <p:pRg st="0" end="0"/>
                                            </p:txEl>
                                          </p:spTgt>
                                        </p:tgtEl>
                                        <p:attrNameLst>
                                          <p:attrName>style.visibility</p:attrName>
                                        </p:attrNameLst>
                                      </p:cBhvr>
                                      <p:to>
                                        <p:strVal val="visible"/>
                                      </p:to>
                                    </p:set>
                                    <p:animEffect filter="wipe(left)" transition="in">
                                      <p:cBhvr additive="repl">
                                        <p:cTn id="263" dur="500"/>
                                        <p:tgtEl>
                                          <p:spTgt spid="134">
                                            <p:txEl>
                                              <p:pRg st="0" end="0"/>
                                            </p:txEl>
                                          </p:spTgt>
                                        </p:tgtEl>
                                      </p:cBhvr>
                                    </p:animEffect>
                                  </p:childTnLst>
                                </p:cTn>
                              </p:par>
                            </p:childTnLst>
                          </p:cTn>
                        </p:par>
                      </p:childTnLst>
                    </p:cTn>
                  </p:par>
                  <p:par>
                    <p:cTn id="264" fill="hold">
                      <p:stCondLst>
                        <p:cond delay="indefinite"/>
                      </p:stCondLst>
                      <p:childTnLst>
                        <p:par>
                          <p:cTn id="265" fill="hold">
                            <p:stCondLst>
                              <p:cond delay="0"/>
                            </p:stCondLst>
                            <p:childTnLst>
                              <p:par>
                                <p:cTn id="266" nodeType="clickEffect" fill="hold" presetClass="entr" presetID="22" presetSubtype="8">
                                  <p:stCondLst>
                                    <p:cond delay="0"/>
                                  </p:stCondLst>
                                  <p:childTnLst>
                                    <p:set>
                                      <p:cBhvr>
                                        <p:cTn id="267" dur="1" fill="hold">
                                          <p:stCondLst>
                                            <p:cond delay="0"/>
                                          </p:stCondLst>
                                        </p:cTn>
                                        <p:tgtEl>
                                          <p:spTgt spid="134">
                                            <p:txEl>
                                              <p:pRg st="1" end="1"/>
                                            </p:txEl>
                                          </p:spTgt>
                                        </p:tgtEl>
                                        <p:attrNameLst>
                                          <p:attrName>style.visibility</p:attrName>
                                        </p:attrNameLst>
                                      </p:cBhvr>
                                      <p:to>
                                        <p:strVal val="visible"/>
                                      </p:to>
                                    </p:set>
                                    <p:animEffect filter="wipe(left)" transition="in">
                                      <p:cBhvr additive="repl">
                                        <p:cTn id="268" dur="500"/>
                                        <p:tgtEl>
                                          <p:spTgt spid="134">
                                            <p:txEl>
                                              <p:pRg st="1" end="1"/>
                                            </p:txEl>
                                          </p:spTgt>
                                        </p:tgtEl>
                                      </p:cBhvr>
                                    </p:animEffect>
                                  </p:childTnLst>
                                </p:cTn>
                              </p:par>
                            </p:childTnLst>
                          </p:cTn>
                        </p:par>
                      </p:childTnLst>
                    </p:cTn>
                  </p:par>
                  <p:par>
                    <p:cTn id="269" fill="hold">
                      <p:stCondLst>
                        <p:cond delay="indefinite"/>
                      </p:stCondLst>
                      <p:childTnLst>
                        <p:par>
                          <p:cTn id="270" fill="hold">
                            <p:stCondLst>
                              <p:cond delay="0"/>
                            </p:stCondLst>
                            <p:childTnLst>
                              <p:par>
                                <p:cTn id="271" nodeType="clickEffect" fill="hold" presetClass="entr" presetID="22" presetSubtype="8">
                                  <p:stCondLst>
                                    <p:cond delay="0"/>
                                  </p:stCondLst>
                                  <p:childTnLst>
                                    <p:set>
                                      <p:cBhvr>
                                        <p:cTn id="272" dur="1" fill="hold">
                                          <p:stCondLst>
                                            <p:cond delay="0"/>
                                          </p:stCondLst>
                                        </p:cTn>
                                        <p:tgtEl>
                                          <p:spTgt spid="134">
                                            <p:txEl>
                                              <p:pRg st="2" end="2"/>
                                            </p:txEl>
                                          </p:spTgt>
                                        </p:tgtEl>
                                        <p:attrNameLst>
                                          <p:attrName>style.visibility</p:attrName>
                                        </p:attrNameLst>
                                      </p:cBhvr>
                                      <p:to>
                                        <p:strVal val="visible"/>
                                      </p:to>
                                    </p:set>
                                    <p:animEffect filter="wipe(left)" transition="in">
                                      <p:cBhvr additive="repl">
                                        <p:cTn id="273" dur="500"/>
                                        <p:tgtEl>
                                          <p:spTgt spid="134">
                                            <p:txEl>
                                              <p:pRg st="2" end="2"/>
                                            </p:txEl>
                                          </p:spTgt>
                                        </p:tgtEl>
                                      </p:cBhvr>
                                    </p:animEffect>
                                  </p:childTnLst>
                                </p:cTn>
                              </p:par>
                              <p:par>
                                <p:cTn id="274" nodeType="withEffect" fill="hold" presetClass="entr" presetID="2" presetSubtype="4">
                                  <p:stCondLst>
                                    <p:cond delay="0"/>
                                  </p:stCondLst>
                                  <p:childTnLst>
                                    <p:set>
                                      <p:cBhvr>
                                        <p:cTn id="275" dur="1" fill="hold">
                                          <p:stCondLst>
                                            <p:cond delay="0"/>
                                          </p:stCondLst>
                                        </p:cTn>
                                        <p:tgtEl>
                                          <p:spTgt spid="135"/>
                                        </p:tgtEl>
                                        <p:attrNameLst>
                                          <p:attrName>style.visibility</p:attrName>
                                        </p:attrNameLst>
                                      </p:cBhvr>
                                      <p:to>
                                        <p:strVal val="visible"/>
                                      </p:to>
                                    </p:set>
                                    <p:anim calcmode="lin" valueType="num">
                                      <p:cBhvr additive="repl">
                                        <p:cTn id="276" dur="500" fill="hold"/>
                                        <p:tgtEl>
                                          <p:spTgt spid="135"/>
                                        </p:tgtEl>
                                        <p:attrNameLst>
                                          <p:attrName>ppt_x</p:attrName>
                                        </p:attrNameLst>
                                      </p:cBhvr>
                                      <p:tavLst>
                                        <p:tav tm="0">
                                          <p:val>
                                            <p:strVal val="#ppt_x"/>
                                          </p:val>
                                        </p:tav>
                                        <p:tav tm="100000">
                                          <p:val>
                                            <p:strVal val="#ppt_x"/>
                                          </p:val>
                                        </p:tav>
                                      </p:tavLst>
                                    </p:anim>
                                    <p:anim calcmode="lin" valueType="num">
                                      <p:cBhvr additive="repl">
                                        <p:cTn id="277" dur="500" fill="hold"/>
                                        <p:tgtEl>
                                          <p:spTgt spid="1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43" name="TextShape 1"/>
          <p:cNvSpPr txBox="1"/>
          <p:nvPr/>
        </p:nvSpPr>
        <p:spPr>
          <a:xfrm>
            <a:off x="0" y="-360"/>
            <a:ext cx="967752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000" spc="-1" strike="noStrike">
                <a:solidFill>
                  <a:srgbClr val="9900ff"/>
                </a:solidFill>
                <a:latin typeface="Times New Roman"/>
              </a:rPr>
              <a:t>Example 8.2—How Many Grams of Glucose Can Be Synthesized from 58.5 g of CO</a:t>
            </a:r>
            <a:r>
              <a:rPr b="0" lang="en-US" sz="3000" spc="-1" strike="noStrike" baseline="-25000">
                <a:solidFill>
                  <a:srgbClr val="9900ff"/>
                </a:solidFill>
                <a:latin typeface="Times New Roman"/>
              </a:rPr>
              <a:t>2</a:t>
            </a:r>
            <a:r>
              <a:rPr b="0" lang="en-US" sz="3000" spc="-1" strike="noStrike">
                <a:solidFill>
                  <a:srgbClr val="9900ff"/>
                </a:solidFill>
                <a:latin typeface="Times New Roman"/>
              </a:rPr>
              <a:t> in Photosynthesis?</a:t>
            </a:r>
            <a:endParaRPr b="0" lang="en-US" sz="3000" spc="-1" strike="noStrike">
              <a:solidFill>
                <a:srgbClr val="9900ff"/>
              </a:solidFill>
              <a:latin typeface="Times New Roman"/>
            </a:endParaRPr>
          </a:p>
        </p:txBody>
      </p:sp>
      <p:sp>
        <p:nvSpPr>
          <p:cNvPr id="144" name="CustomShape 2"/>
          <p:cNvSpPr/>
          <p:nvPr/>
        </p:nvSpPr>
        <p:spPr>
          <a:xfrm>
            <a:off x="2286000" y="5486400"/>
            <a:ext cx="6705720" cy="838080"/>
          </a:xfrm>
          <a:prstGeom prst="rect">
            <a:avLst/>
          </a:prstGeom>
          <a:noFill/>
          <a:ln>
            <a:noFill/>
          </a:ln>
        </p:spPr>
        <p:style>
          <a:lnRef idx="0"/>
          <a:fillRef idx="0"/>
          <a:effectRef idx="0"/>
          <a:fontRef idx="minor"/>
        </p:style>
        <p:txBody>
          <a:bodyPr lIns="45720" rIns="4572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000000"/>
                </a:solidFill>
                <a:latin typeface="Times New Roman"/>
              </a:rPr>
              <a:t>Since 6x moles of CO</a:t>
            </a:r>
            <a:r>
              <a:rPr b="0" lang="en-US" sz="2000" spc="-1" strike="noStrike" baseline="-25000">
                <a:solidFill>
                  <a:srgbClr val="000000"/>
                </a:solidFill>
                <a:latin typeface="Times New Roman"/>
              </a:rPr>
              <a:t>2</a:t>
            </a:r>
            <a:r>
              <a:rPr b="0" lang="en-US" sz="2000" spc="-1" strike="noStrike">
                <a:solidFill>
                  <a:srgbClr val="000000"/>
                </a:solidFill>
                <a:latin typeface="Times New Roman"/>
              </a:rPr>
              <a:t> as C</a:t>
            </a:r>
            <a:r>
              <a:rPr b="0" lang="en-US" sz="2000" spc="-1" strike="noStrike" baseline="-25000">
                <a:solidFill>
                  <a:srgbClr val="000000"/>
                </a:solidFill>
                <a:latin typeface="Times New Roman"/>
              </a:rPr>
              <a:t>6</a:t>
            </a:r>
            <a:r>
              <a:rPr b="0" lang="en-US" sz="2000" spc="-1" strike="noStrike">
                <a:solidFill>
                  <a:srgbClr val="000000"/>
                </a:solidFill>
                <a:latin typeface="Times New Roman"/>
              </a:rPr>
              <a:t>H</a:t>
            </a:r>
            <a:r>
              <a:rPr b="0" lang="en-US" sz="2000" spc="-1" strike="noStrike" baseline="-25000">
                <a:solidFill>
                  <a:srgbClr val="000000"/>
                </a:solidFill>
                <a:latin typeface="Times New Roman"/>
              </a:rPr>
              <a:t>12</a:t>
            </a:r>
            <a:r>
              <a:rPr b="0" lang="en-US" sz="2000" spc="-1" strike="noStrike">
                <a:solidFill>
                  <a:srgbClr val="000000"/>
                </a:solidFill>
                <a:latin typeface="Times New Roman"/>
              </a:rPr>
              <a:t>O</a:t>
            </a:r>
            <a:r>
              <a:rPr b="0" lang="en-US" sz="2000" spc="-1" strike="noStrike" baseline="-25000">
                <a:solidFill>
                  <a:srgbClr val="000000"/>
                </a:solidFill>
                <a:latin typeface="Times New Roman"/>
              </a:rPr>
              <a:t>6</a:t>
            </a:r>
            <a:r>
              <a:rPr b="0" lang="en-US" sz="2000" spc="-1" strike="noStrike">
                <a:solidFill>
                  <a:srgbClr val="000000"/>
                </a:solidFill>
                <a:latin typeface="Times New Roman"/>
              </a:rPr>
              <a:t>, but the molar mass of C</a:t>
            </a:r>
            <a:r>
              <a:rPr b="0" lang="en-US" sz="2000" spc="-1" strike="noStrike" baseline="-25000">
                <a:solidFill>
                  <a:srgbClr val="000000"/>
                </a:solidFill>
                <a:latin typeface="Times New Roman"/>
              </a:rPr>
              <a:t>6</a:t>
            </a:r>
            <a:r>
              <a:rPr b="0" lang="en-US" sz="2000" spc="-1" strike="noStrike">
                <a:solidFill>
                  <a:srgbClr val="000000"/>
                </a:solidFill>
                <a:latin typeface="Times New Roman"/>
              </a:rPr>
              <a:t>H</a:t>
            </a:r>
            <a:r>
              <a:rPr b="0" lang="en-US" sz="2000" spc="-1" strike="noStrike" baseline="-25000">
                <a:solidFill>
                  <a:srgbClr val="000000"/>
                </a:solidFill>
                <a:latin typeface="Times New Roman"/>
              </a:rPr>
              <a:t>12</a:t>
            </a:r>
            <a:r>
              <a:rPr b="0" lang="en-US" sz="2000" spc="-1" strike="noStrike">
                <a:solidFill>
                  <a:srgbClr val="000000"/>
                </a:solidFill>
                <a:latin typeface="Times New Roman"/>
              </a:rPr>
              <a:t>O</a:t>
            </a:r>
            <a:r>
              <a:rPr b="0" lang="en-US" sz="2000" spc="-1" strike="noStrike" baseline="-25000">
                <a:solidFill>
                  <a:srgbClr val="000000"/>
                </a:solidFill>
                <a:latin typeface="Times New Roman"/>
              </a:rPr>
              <a:t>6</a:t>
            </a:r>
            <a:r>
              <a:rPr b="0" lang="en-US" sz="2000" spc="-1" strike="noStrike">
                <a:solidFill>
                  <a:srgbClr val="000000"/>
                </a:solidFill>
                <a:latin typeface="Times New Roman"/>
              </a:rPr>
              <a:t> is 4x CO</a:t>
            </a:r>
            <a:r>
              <a:rPr b="0" lang="en-US" sz="2000" spc="-1" strike="noStrike" baseline="-25000">
                <a:solidFill>
                  <a:srgbClr val="000000"/>
                </a:solidFill>
                <a:latin typeface="Times New Roman"/>
              </a:rPr>
              <a:t>2</a:t>
            </a:r>
            <a:r>
              <a:rPr b="0" lang="en-US" sz="2000" spc="-1" strike="noStrike">
                <a:solidFill>
                  <a:srgbClr val="000000"/>
                </a:solidFill>
                <a:latin typeface="Times New Roman"/>
              </a:rPr>
              <a:t>, the number makes sense.</a:t>
            </a:r>
            <a:endParaRPr b="0" lang="en-US" sz="2000" spc="-1" strike="noStrike">
              <a:solidFill>
                <a:srgbClr val="000000"/>
              </a:solidFill>
              <a:latin typeface="Times New Roman"/>
            </a:endParaRPr>
          </a:p>
        </p:txBody>
      </p:sp>
      <p:sp>
        <p:nvSpPr>
          <p:cNvPr id="145" name="CustomShape 3"/>
          <p:cNvSpPr/>
          <p:nvPr/>
        </p:nvSpPr>
        <p:spPr>
          <a:xfrm>
            <a:off x="4724280" y="3809880"/>
            <a:ext cx="4267440" cy="1589040"/>
          </a:xfrm>
          <a:prstGeom prst="rect">
            <a:avLst/>
          </a:prstGeom>
          <a:noFill/>
          <a:ln>
            <a:noFill/>
          </a:ln>
        </p:spPr>
        <p:style>
          <a:lnRef idx="0"/>
          <a:fillRef idx="0"/>
          <a:effectRef idx="0"/>
          <a:fontRef idx="minor"/>
        </p:style>
      </p:sp>
      <p:sp>
        <p:nvSpPr>
          <p:cNvPr id="146" name="CustomShape 4"/>
          <p:cNvSpPr/>
          <p:nvPr/>
        </p:nvSpPr>
        <p:spPr>
          <a:xfrm>
            <a:off x="2209680" y="2133720"/>
            <a:ext cx="6782040" cy="1676160"/>
          </a:xfrm>
          <a:prstGeom prst="rect">
            <a:avLst/>
          </a:prstGeom>
          <a:noFill/>
          <a:ln>
            <a:noFill/>
          </a:ln>
        </p:spPr>
        <p:style>
          <a:lnRef idx="0"/>
          <a:fillRef idx="0"/>
          <a:effectRef idx="0"/>
          <a:fontRef idx="minor"/>
        </p:style>
        <p:txBody>
          <a:bodyPr lIns="0" rIns="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spcBef>
                <a:spcPts val="1123"/>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600" spc="-1" strike="noStrike">
                <a:solidFill>
                  <a:srgbClr val="000000"/>
                </a:solidFill>
                <a:latin typeface="Times New Roman"/>
              </a:rPr>
              <a:t>1 mol C</a:t>
            </a:r>
            <a:r>
              <a:rPr b="0" lang="en-US" sz="1600" spc="-1" strike="noStrike" baseline="-25000">
                <a:solidFill>
                  <a:srgbClr val="000000"/>
                </a:solidFill>
                <a:latin typeface="Times New Roman"/>
              </a:rPr>
              <a:t>6</a:t>
            </a:r>
            <a:r>
              <a:rPr b="0" lang="en-US" sz="1600" spc="-1" strike="noStrike">
                <a:solidFill>
                  <a:srgbClr val="000000"/>
                </a:solidFill>
                <a:latin typeface="Times New Roman"/>
              </a:rPr>
              <a:t>H</a:t>
            </a:r>
            <a:r>
              <a:rPr b="0" lang="en-US" sz="1600" spc="-1" strike="noStrike" baseline="-25000">
                <a:solidFill>
                  <a:srgbClr val="000000"/>
                </a:solidFill>
                <a:latin typeface="Times New Roman"/>
              </a:rPr>
              <a:t>12</a:t>
            </a:r>
            <a:r>
              <a:rPr b="0" lang="en-US" sz="1600" spc="-1" strike="noStrike">
                <a:solidFill>
                  <a:srgbClr val="000000"/>
                </a:solidFill>
                <a:latin typeface="Times New Roman"/>
              </a:rPr>
              <a:t>O</a:t>
            </a:r>
            <a:r>
              <a:rPr b="0" lang="en-US" sz="1600" spc="-1" strike="noStrike" baseline="-25000">
                <a:solidFill>
                  <a:srgbClr val="000000"/>
                </a:solidFill>
                <a:latin typeface="Times New Roman"/>
              </a:rPr>
              <a:t>6</a:t>
            </a:r>
            <a:r>
              <a:rPr b="0" lang="en-US" sz="1600" spc="-1" strike="noStrike">
                <a:solidFill>
                  <a:srgbClr val="000000"/>
                </a:solidFill>
                <a:latin typeface="Times New Roman"/>
              </a:rPr>
              <a:t> = 180.2g, 1 mol CO</a:t>
            </a:r>
            <a:r>
              <a:rPr b="0" lang="en-US" sz="1600" spc="-1" strike="noStrike" baseline="-25000">
                <a:solidFill>
                  <a:srgbClr val="000000"/>
                </a:solidFill>
                <a:latin typeface="Times New Roman"/>
              </a:rPr>
              <a:t>2</a:t>
            </a:r>
            <a:r>
              <a:rPr b="0" lang="en-US" sz="1600" spc="-1" strike="noStrike">
                <a:solidFill>
                  <a:srgbClr val="000000"/>
                </a:solidFill>
                <a:latin typeface="Times New Roman"/>
              </a:rPr>
              <a:t> = 44.01g, 1 mol C</a:t>
            </a:r>
            <a:r>
              <a:rPr b="0" lang="en-US" sz="1600" spc="-1" strike="noStrike" baseline="-25000">
                <a:solidFill>
                  <a:srgbClr val="000000"/>
                </a:solidFill>
                <a:latin typeface="Times New Roman"/>
              </a:rPr>
              <a:t>6</a:t>
            </a:r>
            <a:r>
              <a:rPr b="0" lang="en-US" sz="1600" spc="-1" strike="noStrike">
                <a:solidFill>
                  <a:srgbClr val="000000"/>
                </a:solidFill>
                <a:latin typeface="Times New Roman"/>
              </a:rPr>
              <a:t>H</a:t>
            </a:r>
            <a:r>
              <a:rPr b="0" lang="en-US" sz="1600" spc="-1" strike="noStrike" baseline="-25000">
                <a:solidFill>
                  <a:srgbClr val="000000"/>
                </a:solidFill>
                <a:latin typeface="Times New Roman"/>
              </a:rPr>
              <a:t>12</a:t>
            </a:r>
            <a:r>
              <a:rPr b="0" lang="en-US" sz="1600" spc="-1" strike="noStrike">
                <a:solidFill>
                  <a:srgbClr val="000000"/>
                </a:solidFill>
                <a:latin typeface="Times New Roman"/>
              </a:rPr>
              <a:t>O</a:t>
            </a:r>
            <a:r>
              <a:rPr b="0" lang="en-US" sz="1600" spc="-1" strike="noStrike" baseline="-25000">
                <a:solidFill>
                  <a:srgbClr val="000000"/>
                </a:solidFill>
                <a:latin typeface="Times New Roman"/>
              </a:rPr>
              <a:t>6</a:t>
            </a:r>
            <a:r>
              <a:rPr b="0" lang="en-US" sz="1600" spc="-1" strike="noStrike">
                <a:solidFill>
                  <a:srgbClr val="000000"/>
                </a:solidFill>
                <a:latin typeface="Times New Roman"/>
              </a:rPr>
              <a:t> </a:t>
            </a:r>
            <a:r>
              <a:rPr b="0" lang="en-US" sz="1600" spc="-1" strike="noStrike">
                <a:solidFill>
                  <a:srgbClr val="000000"/>
                </a:solidFill>
                <a:latin typeface="Symbol"/>
                <a:ea typeface="Symbol"/>
              </a:rPr>
              <a:t></a:t>
            </a:r>
            <a:r>
              <a:rPr b="0" lang="en-US" sz="1600" spc="-1" strike="noStrike">
                <a:solidFill>
                  <a:srgbClr val="000000"/>
                </a:solidFill>
                <a:latin typeface="Times New Roman"/>
              </a:rPr>
              <a:t> 6 mol CO</a:t>
            </a:r>
            <a:r>
              <a:rPr b="0" lang="en-US" sz="1600" spc="-1" strike="noStrike" baseline="-25000">
                <a:solidFill>
                  <a:srgbClr val="000000"/>
                </a:solidFill>
                <a:latin typeface="Times New Roman"/>
              </a:rPr>
              <a:t>2</a:t>
            </a:r>
            <a:endParaRPr b="0" lang="en-US" sz="1600" spc="-1" strike="noStrike">
              <a:solidFill>
                <a:srgbClr val="000000"/>
              </a:solidFill>
              <a:latin typeface="Times New Roman"/>
            </a:endParaRPr>
          </a:p>
        </p:txBody>
      </p:sp>
      <p:sp>
        <p:nvSpPr>
          <p:cNvPr id="147" name="CustomShape 5"/>
          <p:cNvSpPr/>
          <p:nvPr/>
        </p:nvSpPr>
        <p:spPr>
          <a:xfrm>
            <a:off x="2438280" y="1147320"/>
            <a:ext cx="6553440" cy="914400"/>
          </a:xfrm>
          <a:prstGeom prst="rect">
            <a:avLst/>
          </a:prstGeom>
          <a:noFill/>
          <a:ln>
            <a:noFill/>
          </a:ln>
        </p:spPr>
        <p:style>
          <a:lnRef idx="0"/>
          <a:fillRef idx="0"/>
          <a:effectRef idx="0"/>
          <a:fontRef idx="minor"/>
        </p:style>
        <p:txBody>
          <a:bodyPr lIns="90000" rIns="90000" tIns="46800" bIns="46800">
            <a:noAutofit/>
          </a:bodyPr>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ea typeface="Noto Sans CJK SC"/>
              </a:rPr>
              <a:t>58.5 g CO</a:t>
            </a:r>
            <a:r>
              <a:rPr b="0" lang="en-US" sz="2400" spc="-1" strike="noStrike" baseline="-25000">
                <a:solidFill>
                  <a:srgbClr val="000000"/>
                </a:solidFill>
                <a:latin typeface="Times New Roman"/>
                <a:ea typeface="Noto Sans CJK SC"/>
              </a:rPr>
              <a:t>2</a:t>
            </a:r>
            <a:endParaRPr b="0" lang="en-US" sz="2400" spc="-1" strike="noStrike">
              <a:solidFill>
                <a:srgbClr val="000000"/>
              </a:solidFill>
              <a:latin typeface="Times New Roman"/>
            </a:endParaRPr>
          </a:p>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ea typeface="Noto Sans CJK SC"/>
              </a:rPr>
              <a:t>g C</a:t>
            </a:r>
            <a:r>
              <a:rPr b="0" lang="en-US" sz="2400" spc="-1" strike="noStrike" baseline="-25000">
                <a:solidFill>
                  <a:srgbClr val="000000"/>
                </a:solidFill>
                <a:latin typeface="Times New Roman"/>
                <a:ea typeface="Noto Sans CJK SC"/>
              </a:rPr>
              <a:t>6</a:t>
            </a:r>
            <a:r>
              <a:rPr b="0" lang="en-US" sz="2400" spc="-1" strike="noStrike">
                <a:solidFill>
                  <a:srgbClr val="000000"/>
                </a:solidFill>
                <a:latin typeface="Times New Roman"/>
                <a:ea typeface="Noto Sans CJK SC"/>
              </a:rPr>
              <a:t>H</a:t>
            </a:r>
            <a:r>
              <a:rPr b="0" lang="en-US" sz="2400" spc="-1" strike="noStrike" baseline="-25000">
                <a:solidFill>
                  <a:srgbClr val="000000"/>
                </a:solidFill>
                <a:latin typeface="Times New Roman"/>
                <a:ea typeface="Noto Sans CJK SC"/>
              </a:rPr>
              <a:t>12</a:t>
            </a:r>
            <a:r>
              <a:rPr b="0" lang="en-US" sz="2400" spc="-1" strike="noStrike">
                <a:solidFill>
                  <a:srgbClr val="000000"/>
                </a:solidFill>
                <a:latin typeface="Times New Roman"/>
                <a:ea typeface="Noto Sans CJK SC"/>
              </a:rPr>
              <a:t>O</a:t>
            </a:r>
            <a:r>
              <a:rPr b="0" lang="en-US" sz="2400" spc="-1" strike="noStrike" baseline="-25000">
                <a:solidFill>
                  <a:srgbClr val="000000"/>
                </a:solidFill>
                <a:latin typeface="Times New Roman"/>
                <a:ea typeface="Noto Sans CJK SC"/>
              </a:rPr>
              <a:t>6</a:t>
            </a:r>
            <a:endParaRPr b="0" lang="en-US" sz="2400" spc="-1" strike="noStrike">
              <a:solidFill>
                <a:srgbClr val="000000"/>
              </a:solidFill>
              <a:latin typeface="Times New Roman"/>
            </a:endParaRPr>
          </a:p>
        </p:txBody>
      </p:sp>
      <p:sp>
        <p:nvSpPr>
          <p:cNvPr id="148" name="Line 6"/>
          <p:cNvSpPr/>
          <p:nvPr/>
        </p:nvSpPr>
        <p:spPr>
          <a:xfrm>
            <a:off x="202680" y="1158840"/>
            <a:ext cx="8763120" cy="0"/>
          </a:xfrm>
          <a:prstGeom prst="line">
            <a:avLst/>
          </a:prstGeom>
          <a:ln cap="sq" w="28440">
            <a:solidFill>
              <a:srgbClr val="000000"/>
            </a:solidFill>
            <a:miter/>
          </a:ln>
        </p:spPr>
        <p:style>
          <a:lnRef idx="0"/>
          <a:fillRef idx="0"/>
          <a:effectRef idx="0"/>
          <a:fontRef idx="minor"/>
        </p:style>
      </p:sp>
      <p:sp>
        <p:nvSpPr>
          <p:cNvPr id="149" name="Line 7"/>
          <p:cNvSpPr/>
          <p:nvPr/>
        </p:nvSpPr>
        <p:spPr>
          <a:xfrm>
            <a:off x="204840" y="2041560"/>
            <a:ext cx="8763120" cy="0"/>
          </a:xfrm>
          <a:prstGeom prst="line">
            <a:avLst/>
          </a:prstGeom>
          <a:ln w="12600">
            <a:solidFill>
              <a:srgbClr val="000000"/>
            </a:solidFill>
            <a:miter/>
          </a:ln>
        </p:spPr>
        <p:style>
          <a:lnRef idx="0"/>
          <a:fillRef idx="0"/>
          <a:effectRef idx="0"/>
          <a:fontRef idx="minor"/>
        </p:style>
      </p:sp>
      <p:sp>
        <p:nvSpPr>
          <p:cNvPr id="150" name="Line 8"/>
          <p:cNvSpPr/>
          <p:nvPr/>
        </p:nvSpPr>
        <p:spPr>
          <a:xfrm>
            <a:off x="228600" y="6400800"/>
            <a:ext cx="8763120" cy="0"/>
          </a:xfrm>
          <a:prstGeom prst="line">
            <a:avLst/>
          </a:prstGeom>
          <a:ln cap="sq" w="28440">
            <a:solidFill>
              <a:srgbClr val="000000"/>
            </a:solidFill>
            <a:miter/>
          </a:ln>
        </p:spPr>
        <p:style>
          <a:lnRef idx="0"/>
          <a:fillRef idx="0"/>
          <a:effectRef idx="0"/>
          <a:fontRef idx="minor"/>
        </p:style>
      </p:sp>
      <p:sp>
        <p:nvSpPr>
          <p:cNvPr id="151" name="CustomShape 9"/>
          <p:cNvSpPr/>
          <p:nvPr/>
        </p:nvSpPr>
        <p:spPr>
          <a:xfrm>
            <a:off x="228600" y="5410080"/>
            <a:ext cx="2057400" cy="820800"/>
          </a:xfrm>
          <a:prstGeom prst="rect">
            <a:avLst/>
          </a:pr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Check:</a:t>
            </a:r>
            <a:endParaRPr b="0" lang="en-US" sz="2400" spc="-1" strike="noStrike">
              <a:solidFill>
                <a:srgbClr val="000000"/>
              </a:solidFill>
              <a:latin typeface="Times New Roman"/>
            </a:endParaRPr>
          </a:p>
        </p:txBody>
      </p:sp>
      <p:sp>
        <p:nvSpPr>
          <p:cNvPr id="152" name="CustomShape 10"/>
          <p:cNvSpPr/>
          <p:nvPr/>
        </p:nvSpPr>
        <p:spPr>
          <a:xfrm>
            <a:off x="228600" y="3809880"/>
            <a:ext cx="2057400" cy="1589040"/>
          </a:xfrm>
          <a:prstGeom prst="rect">
            <a:avLst/>
          </a:pr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Solution:</a:t>
            </a:r>
            <a:endParaRPr b="0" lang="en-US" sz="2400" spc="-1" strike="noStrike">
              <a:solidFill>
                <a:srgbClr val="000000"/>
              </a:solidFill>
              <a:latin typeface="Times New Roman"/>
            </a:endParaRPr>
          </a:p>
        </p:txBody>
      </p:sp>
      <p:sp>
        <p:nvSpPr>
          <p:cNvPr id="153" name="CustomShape 11"/>
          <p:cNvSpPr/>
          <p:nvPr/>
        </p:nvSpPr>
        <p:spPr>
          <a:xfrm>
            <a:off x="228600" y="2133720"/>
            <a:ext cx="2057400" cy="1676160"/>
          </a:xfrm>
          <a:prstGeom prst="rect">
            <a:avLst/>
          </a:pr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Solution Map:</a:t>
            </a: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Relationships:</a:t>
            </a:r>
            <a:endParaRPr b="0" lang="en-US" sz="2400" spc="-1" strike="noStrike">
              <a:solidFill>
                <a:srgbClr val="000000"/>
              </a:solidFill>
              <a:latin typeface="Times New Roman"/>
            </a:endParaRPr>
          </a:p>
        </p:txBody>
      </p:sp>
      <p:sp>
        <p:nvSpPr>
          <p:cNvPr id="154" name="CustomShape 12"/>
          <p:cNvSpPr/>
          <p:nvPr/>
        </p:nvSpPr>
        <p:spPr>
          <a:xfrm>
            <a:off x="228600" y="1219320"/>
            <a:ext cx="2057400" cy="914400"/>
          </a:xfrm>
          <a:prstGeom prst="rect">
            <a:avLst/>
          </a:pr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Given:</a:t>
            </a: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Find:</a:t>
            </a:r>
            <a:endParaRPr b="0" lang="en-US" sz="2400" spc="-1" strike="noStrike">
              <a:solidFill>
                <a:srgbClr val="000000"/>
              </a:solidFill>
              <a:latin typeface="Times New Roman"/>
            </a:endParaRPr>
          </a:p>
        </p:txBody>
      </p:sp>
      <p:sp>
        <p:nvSpPr>
          <p:cNvPr id="155" name="Line 13"/>
          <p:cNvSpPr/>
          <p:nvPr/>
        </p:nvSpPr>
        <p:spPr>
          <a:xfrm>
            <a:off x="228600" y="1219320"/>
            <a:ext cx="0" cy="5189400"/>
          </a:xfrm>
          <a:prstGeom prst="line">
            <a:avLst/>
          </a:prstGeom>
          <a:ln cap="sq" w="28440">
            <a:solidFill>
              <a:srgbClr val="000000"/>
            </a:solidFill>
            <a:miter/>
          </a:ln>
        </p:spPr>
        <p:style>
          <a:lnRef idx="0"/>
          <a:fillRef idx="0"/>
          <a:effectRef idx="0"/>
          <a:fontRef idx="minor"/>
        </p:style>
      </p:sp>
      <p:sp>
        <p:nvSpPr>
          <p:cNvPr id="156" name="Line 14"/>
          <p:cNvSpPr/>
          <p:nvPr/>
        </p:nvSpPr>
        <p:spPr>
          <a:xfrm>
            <a:off x="2209680" y="1219320"/>
            <a:ext cx="0" cy="2590560"/>
          </a:xfrm>
          <a:prstGeom prst="line">
            <a:avLst/>
          </a:prstGeom>
          <a:ln w="12600">
            <a:solidFill>
              <a:srgbClr val="000000"/>
            </a:solidFill>
            <a:miter/>
          </a:ln>
        </p:spPr>
        <p:style>
          <a:lnRef idx="0"/>
          <a:fillRef idx="0"/>
          <a:effectRef idx="0"/>
          <a:fontRef idx="minor"/>
        </p:style>
      </p:sp>
      <p:sp>
        <p:nvSpPr>
          <p:cNvPr id="157" name="Line 15"/>
          <p:cNvSpPr/>
          <p:nvPr/>
        </p:nvSpPr>
        <p:spPr>
          <a:xfrm>
            <a:off x="8991720" y="1219320"/>
            <a:ext cx="0" cy="5160960"/>
          </a:xfrm>
          <a:prstGeom prst="line">
            <a:avLst/>
          </a:prstGeom>
          <a:ln cap="sq" w="28440">
            <a:solidFill>
              <a:srgbClr val="000000"/>
            </a:solidFill>
            <a:miter/>
          </a:ln>
        </p:spPr>
        <p:style>
          <a:lnRef idx="0"/>
          <a:fillRef idx="0"/>
          <a:effectRef idx="0"/>
          <a:fontRef idx="minor"/>
        </p:style>
      </p:sp>
      <p:sp>
        <p:nvSpPr>
          <p:cNvPr id="158" name="Line 16"/>
          <p:cNvSpPr/>
          <p:nvPr/>
        </p:nvSpPr>
        <p:spPr>
          <a:xfrm>
            <a:off x="228600" y="3809880"/>
            <a:ext cx="8763120" cy="0"/>
          </a:xfrm>
          <a:prstGeom prst="line">
            <a:avLst/>
          </a:prstGeom>
          <a:ln w="12600">
            <a:solidFill>
              <a:srgbClr val="000000"/>
            </a:solidFill>
            <a:miter/>
          </a:ln>
        </p:spPr>
        <p:style>
          <a:lnRef idx="0"/>
          <a:fillRef idx="0"/>
          <a:effectRef idx="0"/>
          <a:fontRef idx="minor"/>
        </p:style>
      </p:sp>
      <p:sp>
        <p:nvSpPr>
          <p:cNvPr id="159" name="Line 17"/>
          <p:cNvSpPr/>
          <p:nvPr/>
        </p:nvSpPr>
        <p:spPr>
          <a:xfrm>
            <a:off x="228600" y="5398920"/>
            <a:ext cx="8763120" cy="0"/>
          </a:xfrm>
          <a:prstGeom prst="line">
            <a:avLst/>
          </a:prstGeom>
          <a:ln w="12600">
            <a:solidFill>
              <a:srgbClr val="000000"/>
            </a:solidFill>
            <a:miter/>
          </a:ln>
        </p:spPr>
        <p:style>
          <a:lnRef idx="0"/>
          <a:fillRef idx="0"/>
          <a:effectRef idx="0"/>
          <a:fontRef idx="minor"/>
        </p:style>
      </p:sp>
      <mc:AlternateContent>
        <mc:Choice xmlns:a14="http://schemas.microsoft.com/office/drawing/2010/main" Requires="a14">
          <p:sp>
            <p:nvSpPr>
              <p:cNvPr id="160" name="Formula 18"/>
              <p:cNvSpPr txBox="1"/>
              <p:nvPr/>
            </p:nvSpPr>
            <p:spPr>
              <a:xfrm>
                <a:off x="2959200" y="2626920"/>
                <a:ext cx="749160" cy="617400"/>
              </a:xfrm>
              <a:prstGeom prst="rect">
                <a:avLst/>
              </a:prstGeom>
            </p:spPr>
            <p:txBody>
              <a:bodyPr/>
              <a:p>
                <a14:m>
                  <m:oMath xmlns:m="http://schemas.openxmlformats.org/officeDocument/2006/math">
                    <m:f>
                      <m:num>
                        <m:r>
                          <m:rPr>
                            <m:lit/>
                            <m:nor/>
                          </m:rPr>
                          <m:t xml:space="preserve">1 mol</m:t>
                        </m:r>
                      </m:num>
                      <m:den>
                        <m:r>
                          <m:rPr>
                            <m:lit/>
                            <m:nor/>
                          </m:rPr>
                          <m:t xml:space="preserve">44</m:t>
                        </m:r>
                        <m:r>
                          <m:rPr>
                            <m:lit/>
                            <m:nor/>
                          </m:rPr>
                          <m:t xml:space="preserve">.</m:t>
                        </m:r>
                        <m:r>
                          <m:rPr>
                            <m:lit/>
                            <m:nor/>
                          </m:rPr>
                          <m:t xml:space="preserve">01 g</m:t>
                        </m:r>
                      </m:den>
                    </m:f>
                  </m:oMath>
                </a14:m>
              </a:p>
            </p:txBody>
          </p:sp>
        </mc:Choice>
        <mc:Fallback/>
      </mc:AlternateContent>
      <mc:AlternateContent>
        <mc:Choice xmlns:a14="http://schemas.microsoft.com/office/drawing/2010/main" Requires="a14">
          <p:sp>
            <p:nvSpPr>
              <p:cNvPr id="161" name="Formula 19"/>
              <p:cNvSpPr txBox="1"/>
              <p:nvPr/>
            </p:nvSpPr>
            <p:spPr>
              <a:xfrm>
                <a:off x="990720" y="4027320"/>
                <a:ext cx="7766280" cy="1315800"/>
              </a:xfrm>
              <a:prstGeom prst="rect">
                <a:avLst/>
              </a:prstGeom>
            </p:spPr>
            <p:txBody>
              <a:bodyPr/>
              <a:p>
                <a14:m>
                  <m:oMath xmlns:m="http://schemas.openxmlformats.org/officeDocument/2006/math">
                    <m:eqArr>
                      <m:e>
                        <m:r>
                          <m:t xml:space="preserve">58</m:t>
                        </m:r>
                        <m:r>
                          <m:rPr>
                            <m:lit/>
                            <m:nor/>
                          </m:rPr>
                          <m:t xml:space="preserve">.</m:t>
                        </m:r>
                        <m:sSub>
                          <m:e>
                            <m:r>
                              <m:rPr>
                                <m:lit/>
                                <m:nor/>
                              </m:rPr>
                              <m:t xml:space="preserve">5 g CO</m:t>
                            </m:r>
                          </m:e>
                          <m:sub>
                            <m:r>
                              <m:t xml:space="preserve">2</m:t>
                            </m:r>
                          </m:sub>
                        </m:sSub>
                        <m:r>
                          <m:t xml:space="preserve">×</m:t>
                        </m:r>
                        <m:f>
                          <m:num>
                            <m:sSub>
                              <m:e>
                                <m:r>
                                  <m:rPr>
                                    <m:lit/>
                                    <m:nor/>
                                  </m:rPr>
                                  <m:t xml:space="preserve">1 mol CO</m:t>
                                </m:r>
                              </m:e>
                              <m:sub>
                                <m:r>
                                  <m:t xml:space="preserve">2</m:t>
                                </m:r>
                              </m:sub>
                            </m:sSub>
                          </m:num>
                          <m:den>
                            <m:r>
                              <m:rPr>
                                <m:lit/>
                                <m:nor/>
                              </m:rPr>
                              <m:t xml:space="preserve">44</m:t>
                            </m:r>
                            <m:r>
                              <m:rPr>
                                <m:lit/>
                                <m:nor/>
                              </m:rPr>
                              <m:t xml:space="preserve">.</m:t>
                            </m:r>
                            <m:sSub>
                              <m:e>
                                <m:r>
                                  <m:rPr>
                                    <m:lit/>
                                    <m:nor/>
                                  </m:rPr>
                                  <m:t xml:space="preserve">01 g CO</m:t>
                                </m:r>
                              </m:e>
                              <m:sub>
                                <m:r>
                                  <m:t xml:space="preserve">2</m:t>
                                </m:r>
                              </m:sub>
                            </m:sSub>
                          </m:den>
                        </m:f>
                        <m:r>
                          <m:t xml:space="preserve">×</m:t>
                        </m:r>
                        <m:f>
                          <m:num>
                            <m:r>
                              <m:t xml:space="preserve">1</m:t>
                            </m:r>
                            <m:sSub>
                              <m:e>
                                <m:r>
                                  <m:rPr>
                                    <m:lit/>
                                    <m:nor/>
                                  </m:rPr>
                                  <m:t xml:space="preserve"> mol C</m:t>
                                </m:r>
                              </m:e>
                              <m:sub>
                                <m:r>
                                  <m:t xml:space="preserve">6</m:t>
                                </m:r>
                              </m:sub>
                            </m:sSub>
                            <m:sSub>
                              <m:e>
                                <m:r>
                                  <m:t xml:space="preserve">H</m:t>
                                </m:r>
                              </m:e>
                              <m:sub>
                                <m:r>
                                  <m:rPr>
                                    <m:lit/>
                                    <m:nor/>
                                  </m:rPr>
                                  <m:t xml:space="preserve">12</m:t>
                                </m:r>
                              </m:sub>
                            </m:sSub>
                            <m:sSub>
                              <m:e>
                                <m:r>
                                  <m:t xml:space="preserve">O</m:t>
                                </m:r>
                              </m:e>
                              <m:sub>
                                <m:r>
                                  <m:t xml:space="preserve">6</m:t>
                                </m:r>
                              </m:sub>
                            </m:sSub>
                          </m:num>
                          <m:den>
                            <m:sSub>
                              <m:e>
                                <m:r>
                                  <m:rPr>
                                    <m:lit/>
                                    <m:nor/>
                                  </m:rPr>
                                  <m:t xml:space="preserve">6 mol CO</m:t>
                                </m:r>
                              </m:e>
                              <m:sub>
                                <m:r>
                                  <m:t xml:space="preserve">2</m:t>
                                </m:r>
                              </m:sub>
                            </m:sSub>
                          </m:den>
                        </m:f>
                        <m:r>
                          <m:t xml:space="preserve">×</m:t>
                        </m:r>
                        <m:f>
                          <m:num>
                            <m:r>
                              <m:rPr>
                                <m:lit/>
                                <m:nor/>
                              </m:rPr>
                              <m:t xml:space="preserve">180</m:t>
                            </m:r>
                            <m:r>
                              <m:rPr>
                                <m:lit/>
                                <m:nor/>
                              </m:rPr>
                              <m:t xml:space="preserve">.</m:t>
                            </m:r>
                            <m:sSub>
                              <m:e>
                                <m:r>
                                  <m:rPr>
                                    <m:lit/>
                                    <m:nor/>
                                  </m:rPr>
                                  <m:t xml:space="preserve">2 g C</m:t>
                                </m:r>
                              </m:e>
                              <m:sub>
                                <m:r>
                                  <m:t xml:space="preserve">6</m:t>
                                </m:r>
                              </m:sub>
                            </m:sSub>
                            <m:sSub>
                              <m:e>
                                <m:r>
                                  <m:t xml:space="preserve">H</m:t>
                                </m:r>
                              </m:e>
                              <m:sub>
                                <m:r>
                                  <m:rPr>
                                    <m:lit/>
                                    <m:nor/>
                                  </m:rPr>
                                  <m:t xml:space="preserve">12</m:t>
                                </m:r>
                              </m:sub>
                            </m:sSub>
                            <m:sSub>
                              <m:e>
                                <m:r>
                                  <m:t xml:space="preserve">O</m:t>
                                </m:r>
                              </m:e>
                              <m:sub>
                                <m:r>
                                  <m:t xml:space="preserve">6</m:t>
                                </m:r>
                              </m:sub>
                            </m:sSub>
                          </m:num>
                          <m:den>
                            <m:r>
                              <m:t xml:space="preserve">1</m:t>
                            </m:r>
                            <m:sSub>
                              <m:e>
                                <m:r>
                                  <m:rPr>
                                    <m:lit/>
                                    <m:nor/>
                                  </m:rPr>
                                  <m:t xml:space="preserve"> mol C</m:t>
                                </m:r>
                              </m:e>
                              <m:sub>
                                <m:r>
                                  <m:t xml:space="preserve">6</m:t>
                                </m:r>
                              </m:sub>
                            </m:sSub>
                            <m:sSub>
                              <m:e>
                                <m:r>
                                  <m:t xml:space="preserve">H</m:t>
                                </m:r>
                              </m:e>
                              <m:sub>
                                <m:r>
                                  <m:rPr>
                                    <m:lit/>
                                    <m:nor/>
                                  </m:rPr>
                                  <m:t xml:space="preserve">12</m:t>
                                </m:r>
                              </m:sub>
                            </m:sSub>
                            <m:sSub>
                              <m:e>
                                <m:r>
                                  <m:t xml:space="preserve">O</m:t>
                                </m:r>
                              </m:e>
                              <m:sub>
                                <m:r>
                                  <m:t xml:space="preserve">6</m:t>
                                </m:r>
                              </m:sub>
                            </m:sSub>
                          </m:den>
                        </m:f>
                      </m:e>
                      <m:e>
                        <m:r>
                          <m:rPr>
                            <m:lit/>
                            <m:nor/>
                          </m:rPr>
                          <m:t xml:space="preserve">= </m:t>
                        </m:r>
                        <m:r>
                          <m:t xml:space="preserve">39</m:t>
                        </m:r>
                        <m:r>
                          <m:rPr>
                            <m:lit/>
                            <m:nor/>
                          </m:rPr>
                          <m:t xml:space="preserve">.</m:t>
                        </m:r>
                        <m:sSub>
                          <m:e>
                            <m:r>
                              <m:rPr>
                                <m:lit/>
                                <m:nor/>
                              </m:rPr>
                              <m:t xml:space="preserve">9 g C</m:t>
                            </m:r>
                          </m:e>
                          <m:sub>
                            <m:r>
                              <m:t xml:space="preserve">6</m:t>
                            </m:r>
                          </m:sub>
                        </m:sSub>
                        <m:sSub>
                          <m:e>
                            <m:r>
                              <m:t xml:space="preserve">H</m:t>
                            </m:r>
                          </m:e>
                          <m:sub>
                            <m:r>
                              <m:rPr>
                                <m:lit/>
                                <m:nor/>
                              </m:rPr>
                              <m:t xml:space="preserve">12</m:t>
                            </m:r>
                          </m:sub>
                        </m:sSub>
                        <m:sSub>
                          <m:e>
                            <m:r>
                              <m:t xml:space="preserve">O</m:t>
                            </m:r>
                          </m:e>
                          <m:sub>
                            <m:r>
                              <m:t xml:space="preserve">6</m:t>
                            </m:r>
                          </m:sub>
                        </m:sSub>
                      </m:e>
                    </m:eqArr>
                  </m:oMath>
                </a14:m>
              </a:p>
            </p:txBody>
          </p:sp>
        </mc:Choice>
        <mc:Fallback/>
      </mc:AlternateContent>
      <mc:AlternateContent>
        <mc:Choice xmlns:a14="http://schemas.microsoft.com/office/drawing/2010/main" Requires="a14">
          <p:sp>
            <p:nvSpPr>
              <p:cNvPr id="162" name="Formula 20"/>
              <p:cNvSpPr txBox="1"/>
              <p:nvPr/>
            </p:nvSpPr>
            <p:spPr>
              <a:xfrm>
                <a:off x="4308480" y="2666880"/>
                <a:ext cx="1441440" cy="630360"/>
              </a:xfrm>
              <a:prstGeom prst="rect">
                <a:avLst/>
              </a:prstGeom>
            </p:spPr>
            <p:txBody>
              <a:bodyPr/>
              <a:p>
                <a14:m>
                  <m:oMath xmlns:m="http://schemas.openxmlformats.org/officeDocument/2006/math">
                    <m:f>
                      <m:num>
                        <m:r>
                          <m:t xml:space="preserve">1</m:t>
                        </m:r>
                        <m:sSub>
                          <m:e>
                            <m:r>
                              <m:rPr>
                                <m:lit/>
                                <m:nor/>
                              </m:rPr>
                              <m:t xml:space="preserve"> mol C</m:t>
                            </m:r>
                          </m:e>
                          <m:sub>
                            <m:r>
                              <m:t xml:space="preserve">6</m:t>
                            </m:r>
                          </m:sub>
                        </m:sSub>
                        <m:sSub>
                          <m:e>
                            <m:r>
                              <m:t xml:space="preserve">H</m:t>
                            </m:r>
                          </m:e>
                          <m:sub>
                            <m:r>
                              <m:rPr>
                                <m:lit/>
                                <m:nor/>
                              </m:rPr>
                              <m:t xml:space="preserve">12</m:t>
                            </m:r>
                          </m:sub>
                        </m:sSub>
                        <m:sSub>
                          <m:e>
                            <m:r>
                              <m:t xml:space="preserve">O</m:t>
                            </m:r>
                          </m:e>
                          <m:sub>
                            <m:r>
                              <m:t xml:space="preserve">6</m:t>
                            </m:r>
                          </m:sub>
                        </m:sSub>
                      </m:num>
                      <m:den>
                        <m:sSub>
                          <m:e>
                            <m:r>
                              <m:rPr>
                                <m:lit/>
                                <m:nor/>
                              </m:rPr>
                              <m:t xml:space="preserve">6 mol CO</m:t>
                            </m:r>
                          </m:e>
                          <m:sub>
                            <m:r>
                              <m:t xml:space="preserve">2</m:t>
                            </m:r>
                          </m:sub>
                        </m:sSub>
                      </m:den>
                    </m:f>
                  </m:oMath>
                </a14:m>
              </a:p>
            </p:txBody>
          </p:sp>
        </mc:Choice>
        <mc:Fallback/>
      </mc:AlternateContent>
      <p:sp>
        <p:nvSpPr>
          <p:cNvPr id="163" name="Line 21"/>
          <p:cNvSpPr/>
          <p:nvPr/>
        </p:nvSpPr>
        <p:spPr>
          <a:xfrm>
            <a:off x="2286000" y="5410080"/>
            <a:ext cx="7920" cy="955800"/>
          </a:xfrm>
          <a:prstGeom prst="line">
            <a:avLst/>
          </a:prstGeom>
          <a:ln w="12600">
            <a:solidFill>
              <a:srgbClr val="000000"/>
            </a:solidFill>
            <a:miter/>
          </a:ln>
        </p:spPr>
        <p:style>
          <a:lnRef idx="0"/>
          <a:fillRef idx="0"/>
          <a:effectRef idx="0"/>
          <a:fontRef idx="minor"/>
        </p:style>
      </p:sp>
      <p:grpSp>
        <p:nvGrpSpPr>
          <p:cNvPr id="164" name="Group 22"/>
          <p:cNvGrpSpPr/>
          <p:nvPr/>
        </p:nvGrpSpPr>
        <p:grpSpPr>
          <a:xfrm>
            <a:off x="2286000" y="2133720"/>
            <a:ext cx="6629400" cy="533160"/>
            <a:chOff x="2286000" y="2133720"/>
            <a:chExt cx="6629400" cy="533160"/>
          </a:xfrm>
        </p:grpSpPr>
        <p:sp>
          <p:nvSpPr>
            <p:cNvPr id="165" name="CustomShape 23"/>
            <p:cNvSpPr/>
            <p:nvPr/>
          </p:nvSpPr>
          <p:spPr>
            <a:xfrm>
              <a:off x="7467480" y="2133720"/>
              <a:ext cx="1447920" cy="533160"/>
            </a:xfrm>
            <a:custGeom>
              <a:avLst/>
              <a:gdLst/>
              <a:ahLst/>
              <a:rect l="0" t="0" r="r" b="b"/>
              <a:pathLst>
                <a:path w="4024" h="1483">
                  <a:moveTo>
                    <a:pt x="370" y="0"/>
                  </a:moveTo>
                  <a:lnTo>
                    <a:pt x="371" y="0"/>
                  </a:lnTo>
                  <a:cubicBezTo>
                    <a:pt x="305" y="0"/>
                    <a:pt x="242" y="17"/>
                    <a:pt x="185" y="50"/>
                  </a:cubicBezTo>
                  <a:cubicBezTo>
                    <a:pt x="129" y="82"/>
                    <a:pt x="82" y="129"/>
                    <a:pt x="50" y="185"/>
                  </a:cubicBezTo>
                  <a:cubicBezTo>
                    <a:pt x="17" y="242"/>
                    <a:pt x="0" y="305"/>
                    <a:pt x="0" y="371"/>
                  </a:cubicBezTo>
                  <a:lnTo>
                    <a:pt x="0" y="1111"/>
                  </a:lnTo>
                  <a:lnTo>
                    <a:pt x="0" y="1112"/>
                  </a:lnTo>
                  <a:cubicBezTo>
                    <a:pt x="0" y="1177"/>
                    <a:pt x="17" y="1240"/>
                    <a:pt x="50" y="1297"/>
                  </a:cubicBezTo>
                  <a:cubicBezTo>
                    <a:pt x="82" y="1353"/>
                    <a:pt x="129" y="1400"/>
                    <a:pt x="185" y="1432"/>
                  </a:cubicBezTo>
                  <a:cubicBezTo>
                    <a:pt x="242" y="1465"/>
                    <a:pt x="305" y="1482"/>
                    <a:pt x="371" y="1482"/>
                  </a:cubicBezTo>
                  <a:lnTo>
                    <a:pt x="3652" y="1482"/>
                  </a:lnTo>
                  <a:lnTo>
                    <a:pt x="3653" y="1482"/>
                  </a:lnTo>
                  <a:cubicBezTo>
                    <a:pt x="3718" y="1482"/>
                    <a:pt x="3781" y="1465"/>
                    <a:pt x="3838" y="1432"/>
                  </a:cubicBezTo>
                  <a:cubicBezTo>
                    <a:pt x="3894" y="1400"/>
                    <a:pt x="3941" y="1353"/>
                    <a:pt x="3973" y="1297"/>
                  </a:cubicBezTo>
                  <a:cubicBezTo>
                    <a:pt x="4006" y="1240"/>
                    <a:pt x="4023" y="1177"/>
                    <a:pt x="4023" y="1112"/>
                  </a:cubicBezTo>
                  <a:lnTo>
                    <a:pt x="4022" y="370"/>
                  </a:lnTo>
                  <a:lnTo>
                    <a:pt x="4023" y="371"/>
                  </a:lnTo>
                  <a:lnTo>
                    <a:pt x="4023" y="371"/>
                  </a:lnTo>
                  <a:cubicBezTo>
                    <a:pt x="4023" y="305"/>
                    <a:pt x="4006" y="242"/>
                    <a:pt x="3973" y="185"/>
                  </a:cubicBezTo>
                  <a:cubicBezTo>
                    <a:pt x="3941" y="129"/>
                    <a:pt x="3894" y="82"/>
                    <a:pt x="3838" y="50"/>
                  </a:cubicBezTo>
                  <a:cubicBezTo>
                    <a:pt x="3781" y="17"/>
                    <a:pt x="3718" y="0"/>
                    <a:pt x="3653"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6600cc"/>
                  </a:solidFill>
                  <a:latin typeface="Times New Roman"/>
                </a:rPr>
                <a:t>g C</a:t>
              </a:r>
              <a:r>
                <a:rPr b="0" lang="en-US" sz="2200" spc="-1" strike="noStrike" baseline="-25000">
                  <a:solidFill>
                    <a:srgbClr val="6600cc"/>
                  </a:solidFill>
                  <a:latin typeface="Times New Roman"/>
                </a:rPr>
                <a:t>6</a:t>
              </a:r>
              <a:r>
                <a:rPr b="0" lang="en-US" sz="2200" spc="-1" strike="noStrike">
                  <a:solidFill>
                    <a:srgbClr val="6600cc"/>
                  </a:solidFill>
                  <a:latin typeface="Times New Roman"/>
                </a:rPr>
                <a:t>H</a:t>
              </a:r>
              <a:r>
                <a:rPr b="0" lang="en-US" sz="2200" spc="-1" strike="noStrike" baseline="-25000">
                  <a:solidFill>
                    <a:srgbClr val="6600cc"/>
                  </a:solidFill>
                  <a:latin typeface="Times New Roman"/>
                </a:rPr>
                <a:t>12</a:t>
              </a:r>
              <a:r>
                <a:rPr b="0" lang="en-US" sz="2200" spc="-1" strike="noStrike">
                  <a:solidFill>
                    <a:srgbClr val="6600cc"/>
                  </a:solidFill>
                  <a:latin typeface="Times New Roman"/>
                </a:rPr>
                <a:t>O</a:t>
              </a:r>
              <a:r>
                <a:rPr b="0" lang="en-US" sz="2200" spc="-1" strike="noStrike" baseline="-25000">
                  <a:solidFill>
                    <a:srgbClr val="6600cc"/>
                  </a:solidFill>
                  <a:latin typeface="Times New Roman"/>
                </a:rPr>
                <a:t>6</a:t>
              </a:r>
              <a:endParaRPr b="0" lang="en-US" sz="2200" spc="-1" strike="noStrike">
                <a:solidFill>
                  <a:srgbClr val="000000"/>
                </a:solidFill>
                <a:latin typeface="Times New Roman"/>
              </a:endParaRPr>
            </a:p>
          </p:txBody>
        </p:sp>
        <p:sp>
          <p:nvSpPr>
            <p:cNvPr id="166" name="CustomShape 24"/>
            <p:cNvSpPr/>
            <p:nvPr/>
          </p:nvSpPr>
          <p:spPr>
            <a:xfrm>
              <a:off x="3124080" y="2360160"/>
              <a:ext cx="459000" cy="160200"/>
            </a:xfrm>
            <a:custGeom>
              <a:avLst/>
              <a:gdLst/>
              <a:ahLst/>
              <a:rect l="0" t="0" r="r" b="b"/>
              <a:pathLst>
                <a:path w="1277" h="447">
                  <a:moveTo>
                    <a:pt x="0" y="335"/>
                  </a:moveTo>
                  <a:lnTo>
                    <a:pt x="957" y="335"/>
                  </a:lnTo>
                  <a:lnTo>
                    <a:pt x="957" y="446"/>
                  </a:lnTo>
                  <a:lnTo>
                    <a:pt x="1276" y="223"/>
                  </a:lnTo>
                  <a:lnTo>
                    <a:pt x="957" y="0"/>
                  </a:lnTo>
                  <a:lnTo>
                    <a:pt x="957" y="112"/>
                  </a:lnTo>
                  <a:lnTo>
                    <a:pt x="0" y="112"/>
                  </a:lnTo>
                  <a:lnTo>
                    <a:pt x="0" y="335"/>
                  </a:lnTo>
                </a:path>
              </a:pathLst>
            </a:custGeom>
            <a:solidFill>
              <a:srgbClr val="ffcc66"/>
            </a:solidFill>
            <a:ln w="9360">
              <a:solidFill>
                <a:srgbClr val="000000"/>
              </a:solidFill>
              <a:miter/>
            </a:ln>
          </p:spPr>
          <p:style>
            <a:lnRef idx="0"/>
            <a:fillRef idx="0"/>
            <a:effectRef idx="0"/>
            <a:fontRef idx="minor"/>
          </p:style>
        </p:sp>
        <p:sp>
          <p:nvSpPr>
            <p:cNvPr id="167" name="CustomShape 25"/>
            <p:cNvSpPr/>
            <p:nvPr/>
          </p:nvSpPr>
          <p:spPr>
            <a:xfrm>
              <a:off x="3581280" y="2133720"/>
              <a:ext cx="1143000" cy="533160"/>
            </a:xfrm>
            <a:custGeom>
              <a:avLst/>
              <a:gdLst/>
              <a:ahLst/>
              <a:rect l="0" t="0" r="r" b="b"/>
              <a:pathLst>
                <a:path w="3177" h="1483">
                  <a:moveTo>
                    <a:pt x="370" y="0"/>
                  </a:moveTo>
                  <a:lnTo>
                    <a:pt x="371" y="0"/>
                  </a:lnTo>
                  <a:cubicBezTo>
                    <a:pt x="305" y="0"/>
                    <a:pt x="242" y="17"/>
                    <a:pt x="185" y="50"/>
                  </a:cubicBezTo>
                  <a:cubicBezTo>
                    <a:pt x="129" y="82"/>
                    <a:pt x="82" y="129"/>
                    <a:pt x="50" y="185"/>
                  </a:cubicBezTo>
                  <a:cubicBezTo>
                    <a:pt x="17" y="242"/>
                    <a:pt x="0" y="305"/>
                    <a:pt x="0" y="371"/>
                  </a:cubicBezTo>
                  <a:lnTo>
                    <a:pt x="0" y="1111"/>
                  </a:lnTo>
                  <a:lnTo>
                    <a:pt x="0" y="1112"/>
                  </a:lnTo>
                  <a:cubicBezTo>
                    <a:pt x="0" y="1177"/>
                    <a:pt x="17" y="1240"/>
                    <a:pt x="50" y="1297"/>
                  </a:cubicBezTo>
                  <a:cubicBezTo>
                    <a:pt x="82" y="1353"/>
                    <a:pt x="129" y="1400"/>
                    <a:pt x="185" y="1432"/>
                  </a:cubicBezTo>
                  <a:cubicBezTo>
                    <a:pt x="242" y="1465"/>
                    <a:pt x="305" y="1482"/>
                    <a:pt x="371" y="1482"/>
                  </a:cubicBezTo>
                  <a:lnTo>
                    <a:pt x="2805" y="1482"/>
                  </a:lnTo>
                  <a:lnTo>
                    <a:pt x="2806" y="1482"/>
                  </a:lnTo>
                  <a:cubicBezTo>
                    <a:pt x="2871" y="1482"/>
                    <a:pt x="2934" y="1465"/>
                    <a:pt x="2991" y="1432"/>
                  </a:cubicBezTo>
                  <a:cubicBezTo>
                    <a:pt x="3047" y="1400"/>
                    <a:pt x="3094" y="1353"/>
                    <a:pt x="3126" y="1297"/>
                  </a:cubicBezTo>
                  <a:cubicBezTo>
                    <a:pt x="3159" y="1240"/>
                    <a:pt x="3176" y="1177"/>
                    <a:pt x="3176" y="1112"/>
                  </a:cubicBezTo>
                  <a:lnTo>
                    <a:pt x="3176" y="370"/>
                  </a:lnTo>
                  <a:lnTo>
                    <a:pt x="3176" y="371"/>
                  </a:lnTo>
                  <a:lnTo>
                    <a:pt x="3176" y="371"/>
                  </a:lnTo>
                  <a:cubicBezTo>
                    <a:pt x="3176" y="305"/>
                    <a:pt x="3159" y="242"/>
                    <a:pt x="3126" y="185"/>
                  </a:cubicBezTo>
                  <a:cubicBezTo>
                    <a:pt x="3094" y="129"/>
                    <a:pt x="3047" y="82"/>
                    <a:pt x="2991" y="50"/>
                  </a:cubicBezTo>
                  <a:cubicBezTo>
                    <a:pt x="2934" y="17"/>
                    <a:pt x="2871" y="0"/>
                    <a:pt x="2806"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6600cc"/>
                  </a:solidFill>
                  <a:latin typeface="Times New Roman"/>
                </a:rPr>
                <a:t>mol CO</a:t>
              </a:r>
              <a:r>
                <a:rPr b="0" lang="en-US" sz="2200" spc="-1" strike="noStrike" baseline="-25000">
                  <a:solidFill>
                    <a:srgbClr val="6600cc"/>
                  </a:solidFill>
                  <a:latin typeface="Times New Roman"/>
                </a:rPr>
                <a:t>2</a:t>
              </a:r>
              <a:endParaRPr b="0" lang="en-US" sz="2200" spc="-1" strike="noStrike">
                <a:solidFill>
                  <a:srgbClr val="000000"/>
                </a:solidFill>
                <a:latin typeface="Times New Roman"/>
              </a:endParaRPr>
            </a:p>
          </p:txBody>
        </p:sp>
        <p:sp>
          <p:nvSpPr>
            <p:cNvPr id="168" name="CustomShape 26"/>
            <p:cNvSpPr/>
            <p:nvPr/>
          </p:nvSpPr>
          <p:spPr>
            <a:xfrm>
              <a:off x="2286000" y="2133720"/>
              <a:ext cx="838080" cy="533160"/>
            </a:xfrm>
            <a:custGeom>
              <a:avLst/>
              <a:gdLst/>
              <a:ahLst/>
              <a:rect l="0" t="0" r="r" b="b"/>
              <a:pathLst>
                <a:path w="2330" h="1483">
                  <a:moveTo>
                    <a:pt x="370" y="0"/>
                  </a:moveTo>
                  <a:lnTo>
                    <a:pt x="371" y="0"/>
                  </a:lnTo>
                  <a:cubicBezTo>
                    <a:pt x="305" y="0"/>
                    <a:pt x="242" y="17"/>
                    <a:pt x="185" y="50"/>
                  </a:cubicBezTo>
                  <a:cubicBezTo>
                    <a:pt x="129" y="82"/>
                    <a:pt x="82" y="129"/>
                    <a:pt x="50" y="185"/>
                  </a:cubicBezTo>
                  <a:cubicBezTo>
                    <a:pt x="17" y="242"/>
                    <a:pt x="0" y="305"/>
                    <a:pt x="0" y="371"/>
                  </a:cubicBezTo>
                  <a:lnTo>
                    <a:pt x="0" y="1111"/>
                  </a:lnTo>
                  <a:lnTo>
                    <a:pt x="0" y="1112"/>
                  </a:lnTo>
                  <a:cubicBezTo>
                    <a:pt x="0" y="1177"/>
                    <a:pt x="17" y="1240"/>
                    <a:pt x="50" y="1297"/>
                  </a:cubicBezTo>
                  <a:cubicBezTo>
                    <a:pt x="82" y="1353"/>
                    <a:pt x="129" y="1400"/>
                    <a:pt x="185" y="1432"/>
                  </a:cubicBezTo>
                  <a:cubicBezTo>
                    <a:pt x="242" y="1465"/>
                    <a:pt x="305" y="1482"/>
                    <a:pt x="371" y="1482"/>
                  </a:cubicBezTo>
                  <a:lnTo>
                    <a:pt x="1958" y="1482"/>
                  </a:lnTo>
                  <a:lnTo>
                    <a:pt x="1959" y="1482"/>
                  </a:lnTo>
                  <a:cubicBezTo>
                    <a:pt x="2024" y="1482"/>
                    <a:pt x="2087" y="1465"/>
                    <a:pt x="2144" y="1432"/>
                  </a:cubicBezTo>
                  <a:cubicBezTo>
                    <a:pt x="2200" y="1400"/>
                    <a:pt x="2247" y="1353"/>
                    <a:pt x="2279" y="1297"/>
                  </a:cubicBezTo>
                  <a:cubicBezTo>
                    <a:pt x="2312" y="1240"/>
                    <a:pt x="2329" y="1177"/>
                    <a:pt x="2329" y="1112"/>
                  </a:cubicBezTo>
                  <a:lnTo>
                    <a:pt x="2329" y="370"/>
                  </a:lnTo>
                  <a:lnTo>
                    <a:pt x="2329" y="371"/>
                  </a:lnTo>
                  <a:lnTo>
                    <a:pt x="2329" y="371"/>
                  </a:lnTo>
                  <a:cubicBezTo>
                    <a:pt x="2329" y="305"/>
                    <a:pt x="2312" y="242"/>
                    <a:pt x="2279" y="185"/>
                  </a:cubicBezTo>
                  <a:cubicBezTo>
                    <a:pt x="2247" y="129"/>
                    <a:pt x="2200" y="82"/>
                    <a:pt x="2144" y="50"/>
                  </a:cubicBezTo>
                  <a:cubicBezTo>
                    <a:pt x="2087" y="17"/>
                    <a:pt x="2024" y="0"/>
                    <a:pt x="1959"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6600cc"/>
                  </a:solidFill>
                  <a:latin typeface="Times New Roman"/>
                </a:rPr>
                <a:t>g CO</a:t>
              </a:r>
              <a:r>
                <a:rPr b="0" lang="en-US" sz="2200" spc="-1" strike="noStrike" baseline="-25000">
                  <a:solidFill>
                    <a:srgbClr val="6600cc"/>
                  </a:solidFill>
                  <a:latin typeface="Times New Roman"/>
                </a:rPr>
                <a:t>2</a:t>
              </a:r>
              <a:endParaRPr b="0" lang="en-US" sz="2200" spc="-1" strike="noStrike">
                <a:solidFill>
                  <a:srgbClr val="000000"/>
                </a:solidFill>
                <a:latin typeface="Times New Roman"/>
              </a:endParaRPr>
            </a:p>
          </p:txBody>
        </p:sp>
        <p:sp>
          <p:nvSpPr>
            <p:cNvPr id="169" name="CustomShape 27"/>
            <p:cNvSpPr/>
            <p:nvPr/>
          </p:nvSpPr>
          <p:spPr>
            <a:xfrm>
              <a:off x="5257800" y="2133720"/>
              <a:ext cx="1600200" cy="533160"/>
            </a:xfrm>
            <a:custGeom>
              <a:avLst/>
              <a:gdLst/>
              <a:ahLst/>
              <a:rect l="0" t="0" r="r" b="b"/>
              <a:pathLst>
                <a:path w="4447" h="1483">
                  <a:moveTo>
                    <a:pt x="370" y="0"/>
                  </a:moveTo>
                  <a:lnTo>
                    <a:pt x="371" y="0"/>
                  </a:lnTo>
                  <a:cubicBezTo>
                    <a:pt x="305" y="0"/>
                    <a:pt x="242" y="17"/>
                    <a:pt x="185" y="50"/>
                  </a:cubicBezTo>
                  <a:cubicBezTo>
                    <a:pt x="129" y="82"/>
                    <a:pt x="82" y="129"/>
                    <a:pt x="50" y="185"/>
                  </a:cubicBezTo>
                  <a:cubicBezTo>
                    <a:pt x="17" y="242"/>
                    <a:pt x="0" y="305"/>
                    <a:pt x="0" y="371"/>
                  </a:cubicBezTo>
                  <a:lnTo>
                    <a:pt x="0" y="1111"/>
                  </a:lnTo>
                  <a:lnTo>
                    <a:pt x="0" y="1112"/>
                  </a:lnTo>
                  <a:cubicBezTo>
                    <a:pt x="0" y="1177"/>
                    <a:pt x="17" y="1240"/>
                    <a:pt x="50" y="1297"/>
                  </a:cubicBezTo>
                  <a:cubicBezTo>
                    <a:pt x="82" y="1353"/>
                    <a:pt x="129" y="1400"/>
                    <a:pt x="185" y="1432"/>
                  </a:cubicBezTo>
                  <a:cubicBezTo>
                    <a:pt x="242" y="1465"/>
                    <a:pt x="305" y="1482"/>
                    <a:pt x="371" y="1482"/>
                  </a:cubicBezTo>
                  <a:lnTo>
                    <a:pt x="4075" y="1482"/>
                  </a:lnTo>
                  <a:lnTo>
                    <a:pt x="4076" y="1482"/>
                  </a:lnTo>
                  <a:cubicBezTo>
                    <a:pt x="4141" y="1482"/>
                    <a:pt x="4204" y="1465"/>
                    <a:pt x="4261" y="1432"/>
                  </a:cubicBezTo>
                  <a:cubicBezTo>
                    <a:pt x="4317" y="1400"/>
                    <a:pt x="4364" y="1353"/>
                    <a:pt x="4396" y="1297"/>
                  </a:cubicBezTo>
                  <a:cubicBezTo>
                    <a:pt x="4429" y="1240"/>
                    <a:pt x="4446" y="1177"/>
                    <a:pt x="4446" y="1112"/>
                  </a:cubicBezTo>
                  <a:lnTo>
                    <a:pt x="4446" y="370"/>
                  </a:lnTo>
                  <a:lnTo>
                    <a:pt x="4446" y="371"/>
                  </a:lnTo>
                  <a:lnTo>
                    <a:pt x="4446" y="371"/>
                  </a:lnTo>
                  <a:cubicBezTo>
                    <a:pt x="4446" y="305"/>
                    <a:pt x="4429" y="242"/>
                    <a:pt x="4396" y="185"/>
                  </a:cubicBezTo>
                  <a:cubicBezTo>
                    <a:pt x="4364" y="129"/>
                    <a:pt x="4317" y="82"/>
                    <a:pt x="4261" y="50"/>
                  </a:cubicBezTo>
                  <a:cubicBezTo>
                    <a:pt x="4204" y="17"/>
                    <a:pt x="4141" y="0"/>
                    <a:pt x="4076"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6600cc"/>
                  </a:solidFill>
                  <a:latin typeface="Times New Roman"/>
                </a:rPr>
                <a:t>mol C</a:t>
              </a:r>
              <a:r>
                <a:rPr b="0" lang="en-US" sz="2200" spc="-1" strike="noStrike" baseline="-25000">
                  <a:solidFill>
                    <a:srgbClr val="6600cc"/>
                  </a:solidFill>
                  <a:latin typeface="Times New Roman"/>
                </a:rPr>
                <a:t>6</a:t>
              </a:r>
              <a:r>
                <a:rPr b="0" lang="en-US" sz="2200" spc="-1" strike="noStrike">
                  <a:solidFill>
                    <a:srgbClr val="6600cc"/>
                  </a:solidFill>
                  <a:latin typeface="Times New Roman"/>
                </a:rPr>
                <a:t>H</a:t>
              </a:r>
              <a:r>
                <a:rPr b="0" lang="en-US" sz="2200" spc="-1" strike="noStrike" baseline="-25000">
                  <a:solidFill>
                    <a:srgbClr val="6600cc"/>
                  </a:solidFill>
                  <a:latin typeface="Times New Roman"/>
                </a:rPr>
                <a:t>12</a:t>
              </a:r>
              <a:r>
                <a:rPr b="0" lang="en-US" sz="2200" spc="-1" strike="noStrike">
                  <a:solidFill>
                    <a:srgbClr val="6600cc"/>
                  </a:solidFill>
                  <a:latin typeface="Times New Roman"/>
                </a:rPr>
                <a:t>O</a:t>
              </a:r>
              <a:r>
                <a:rPr b="0" lang="en-US" sz="2200" spc="-1" strike="noStrike" baseline="-25000">
                  <a:solidFill>
                    <a:srgbClr val="6600cc"/>
                  </a:solidFill>
                  <a:latin typeface="Times New Roman"/>
                </a:rPr>
                <a:t>6</a:t>
              </a:r>
              <a:endParaRPr b="0" lang="en-US" sz="2200" spc="-1" strike="noStrike">
                <a:solidFill>
                  <a:srgbClr val="000000"/>
                </a:solidFill>
                <a:latin typeface="Times New Roman"/>
              </a:endParaRPr>
            </a:p>
          </p:txBody>
        </p:sp>
        <p:sp>
          <p:nvSpPr>
            <p:cNvPr id="170" name="CustomShape 28"/>
            <p:cNvSpPr/>
            <p:nvPr/>
          </p:nvSpPr>
          <p:spPr>
            <a:xfrm>
              <a:off x="4800600" y="2360160"/>
              <a:ext cx="458640" cy="160200"/>
            </a:xfrm>
            <a:custGeom>
              <a:avLst/>
              <a:gdLst/>
              <a:ahLst/>
              <a:rect l="0" t="0" r="r" b="b"/>
              <a:pathLst>
                <a:path w="1276" h="447">
                  <a:moveTo>
                    <a:pt x="0" y="335"/>
                  </a:moveTo>
                  <a:lnTo>
                    <a:pt x="956" y="335"/>
                  </a:lnTo>
                  <a:lnTo>
                    <a:pt x="956" y="446"/>
                  </a:lnTo>
                  <a:lnTo>
                    <a:pt x="1275" y="223"/>
                  </a:lnTo>
                  <a:lnTo>
                    <a:pt x="956" y="0"/>
                  </a:lnTo>
                  <a:lnTo>
                    <a:pt x="956" y="112"/>
                  </a:lnTo>
                  <a:lnTo>
                    <a:pt x="0" y="112"/>
                  </a:lnTo>
                  <a:lnTo>
                    <a:pt x="0" y="335"/>
                  </a:lnTo>
                </a:path>
              </a:pathLst>
            </a:custGeom>
            <a:solidFill>
              <a:srgbClr val="ffcc66"/>
            </a:solidFill>
            <a:ln w="9360">
              <a:solidFill>
                <a:srgbClr val="000000"/>
              </a:solidFill>
              <a:miter/>
            </a:ln>
          </p:spPr>
          <p:style>
            <a:lnRef idx="0"/>
            <a:fillRef idx="0"/>
            <a:effectRef idx="0"/>
            <a:fontRef idx="minor"/>
          </p:style>
        </p:sp>
        <p:sp>
          <p:nvSpPr>
            <p:cNvPr id="171" name="CustomShape 29"/>
            <p:cNvSpPr/>
            <p:nvPr/>
          </p:nvSpPr>
          <p:spPr>
            <a:xfrm>
              <a:off x="6934320" y="2360160"/>
              <a:ext cx="458640" cy="160200"/>
            </a:xfrm>
            <a:custGeom>
              <a:avLst/>
              <a:gdLst/>
              <a:ahLst/>
              <a:rect l="0" t="0" r="r" b="b"/>
              <a:pathLst>
                <a:path w="1276" h="447">
                  <a:moveTo>
                    <a:pt x="0" y="335"/>
                  </a:moveTo>
                  <a:lnTo>
                    <a:pt x="956" y="335"/>
                  </a:lnTo>
                  <a:lnTo>
                    <a:pt x="956" y="446"/>
                  </a:lnTo>
                  <a:lnTo>
                    <a:pt x="1275" y="223"/>
                  </a:lnTo>
                  <a:lnTo>
                    <a:pt x="956" y="0"/>
                  </a:lnTo>
                  <a:lnTo>
                    <a:pt x="956" y="112"/>
                  </a:lnTo>
                  <a:lnTo>
                    <a:pt x="0" y="112"/>
                  </a:lnTo>
                  <a:lnTo>
                    <a:pt x="0" y="335"/>
                  </a:lnTo>
                </a:path>
              </a:pathLst>
            </a:custGeom>
            <a:solidFill>
              <a:srgbClr val="ffcc66"/>
            </a:solidFill>
            <a:ln w="9360">
              <a:solidFill>
                <a:srgbClr val="000000"/>
              </a:solidFill>
              <a:miter/>
            </a:ln>
          </p:spPr>
          <p:style>
            <a:lnRef idx="0"/>
            <a:fillRef idx="0"/>
            <a:effectRef idx="0"/>
            <a:fontRef idx="minor"/>
          </p:style>
        </p:sp>
      </p:grpSp>
      <mc:AlternateContent>
        <mc:Choice xmlns:a14="http://schemas.microsoft.com/office/drawing/2010/main" Requires="a14">
          <p:sp>
            <p:nvSpPr>
              <p:cNvPr id="172" name="Formula 30"/>
              <p:cNvSpPr txBox="1"/>
              <p:nvPr/>
            </p:nvSpPr>
            <p:spPr>
              <a:xfrm>
                <a:off x="6781680" y="2626920"/>
                <a:ext cx="762120" cy="588960"/>
              </a:xfrm>
              <a:prstGeom prst="rect">
                <a:avLst/>
              </a:prstGeom>
            </p:spPr>
            <p:txBody>
              <a:bodyPr/>
              <a:p>
                <a14:m>
                  <m:oMath xmlns:m="http://schemas.openxmlformats.org/officeDocument/2006/math">
                    <m:f>
                      <m:num>
                        <m:r>
                          <m:rPr>
                            <m:lit/>
                            <m:nor/>
                          </m:rPr>
                          <m:t xml:space="preserve">180</m:t>
                        </m:r>
                        <m:r>
                          <m:rPr>
                            <m:lit/>
                            <m:nor/>
                          </m:rPr>
                          <m:t xml:space="preserve">.</m:t>
                        </m:r>
                        <m:r>
                          <m:rPr>
                            <m:lit/>
                            <m:nor/>
                          </m:rPr>
                          <m:t xml:space="preserve">2 g</m:t>
                        </m:r>
                      </m:num>
                      <m:den>
                        <m:r>
                          <m:rPr>
                            <m:lit/>
                            <m:nor/>
                          </m:rPr>
                          <m:t xml:space="preserve">1 mol</m:t>
                        </m:r>
                      </m:den>
                    </m:f>
                  </m:oMath>
                </a14:m>
              </a:p>
            </p:txBody>
          </p:sp>
        </mc:Choice>
        <mc:Fallback/>
      </mc:AlternateContent>
      <p:sp>
        <p:nvSpPr>
          <p:cNvPr id="173" name="Freeform 31"/>
          <p:cNvSpPr/>
          <p:nvPr/>
        </p:nvSpPr>
        <p:spPr>
          <a:xfrm>
            <a:off x="1523880" y="4343040"/>
            <a:ext cx="838800" cy="152640"/>
          </a:xfrm>
          <a:custGeom>
            <a:avLst/>
            <a:gdLst/>
            <a:ahLst/>
            <a:rect l="0" t="0" r="r" b="b"/>
            <a:pathLst>
              <a:path w="2330" h="424">
                <a:moveTo>
                  <a:pt x="0" y="423"/>
                </a:moveTo>
                <a:lnTo>
                  <a:pt x="2329" y="0"/>
                </a:lnTo>
              </a:path>
            </a:pathLst>
          </a:custGeom>
          <a:ln w="38160">
            <a:solidFill>
              <a:srgbClr val="ff0000"/>
            </a:solidFill>
            <a:miter/>
          </a:ln>
        </p:spPr>
      </p:sp>
      <p:sp>
        <p:nvSpPr>
          <p:cNvPr id="174" name="Freeform 32"/>
          <p:cNvSpPr/>
          <p:nvPr/>
        </p:nvSpPr>
        <p:spPr>
          <a:xfrm>
            <a:off x="3352680" y="4571640"/>
            <a:ext cx="838800" cy="152640"/>
          </a:xfrm>
          <a:custGeom>
            <a:avLst/>
            <a:gdLst/>
            <a:ahLst/>
            <a:rect l="0" t="0" r="r" b="b"/>
            <a:pathLst>
              <a:path w="2330" h="424">
                <a:moveTo>
                  <a:pt x="0" y="423"/>
                </a:moveTo>
                <a:lnTo>
                  <a:pt x="2329" y="0"/>
                </a:lnTo>
              </a:path>
            </a:pathLst>
          </a:custGeom>
          <a:ln w="38160">
            <a:solidFill>
              <a:srgbClr val="ff0000"/>
            </a:solidFill>
            <a:miter/>
          </a:ln>
        </p:spPr>
      </p:sp>
      <p:sp>
        <p:nvSpPr>
          <p:cNvPr id="175" name="Freeform 33"/>
          <p:cNvSpPr/>
          <p:nvPr/>
        </p:nvSpPr>
        <p:spPr>
          <a:xfrm>
            <a:off x="3048120" y="4114440"/>
            <a:ext cx="838440" cy="152640"/>
          </a:xfrm>
          <a:custGeom>
            <a:avLst/>
            <a:gdLst/>
            <a:ahLst/>
            <a:rect l="0" t="0" r="r" b="b"/>
            <a:pathLst>
              <a:path w="2329" h="424">
                <a:moveTo>
                  <a:pt x="2328" y="423"/>
                </a:moveTo>
                <a:lnTo>
                  <a:pt x="0" y="0"/>
                </a:lnTo>
              </a:path>
            </a:pathLst>
          </a:custGeom>
          <a:ln w="38160">
            <a:solidFill>
              <a:srgbClr val="0066ff"/>
            </a:solidFill>
            <a:miter/>
          </a:ln>
        </p:spPr>
      </p:sp>
      <p:sp>
        <p:nvSpPr>
          <p:cNvPr id="176" name="Freeform 34"/>
          <p:cNvSpPr/>
          <p:nvPr/>
        </p:nvSpPr>
        <p:spPr>
          <a:xfrm>
            <a:off x="4952520" y="4571640"/>
            <a:ext cx="838800" cy="152640"/>
          </a:xfrm>
          <a:custGeom>
            <a:avLst/>
            <a:gdLst/>
            <a:ahLst/>
            <a:rect l="0" t="0" r="r" b="b"/>
            <a:pathLst>
              <a:path w="2330" h="424">
                <a:moveTo>
                  <a:pt x="2329" y="423"/>
                </a:moveTo>
                <a:lnTo>
                  <a:pt x="0" y="0"/>
                </a:lnTo>
              </a:path>
            </a:pathLst>
          </a:custGeom>
          <a:ln w="38160">
            <a:solidFill>
              <a:srgbClr val="0066ff"/>
            </a:solidFill>
            <a:miter/>
          </a:ln>
        </p:spPr>
      </p:sp>
      <p:sp>
        <p:nvSpPr>
          <p:cNvPr id="177" name="Freeform 35"/>
          <p:cNvSpPr/>
          <p:nvPr/>
        </p:nvSpPr>
        <p:spPr>
          <a:xfrm>
            <a:off x="4800600" y="4267080"/>
            <a:ext cx="838440" cy="360"/>
          </a:xfrm>
          <a:custGeom>
            <a:avLst/>
            <a:gdLst/>
            <a:ahLst/>
            <a:rect l="0" t="0" r="r" b="b"/>
            <a:pathLst>
              <a:path w="2329" h="1">
                <a:moveTo>
                  <a:pt x="2328" y="0"/>
                </a:moveTo>
                <a:lnTo>
                  <a:pt x="0" y="0"/>
                </a:lnTo>
              </a:path>
            </a:pathLst>
          </a:custGeom>
          <a:ln w="38160">
            <a:solidFill>
              <a:srgbClr val="009900"/>
            </a:solidFill>
            <a:miter/>
          </a:ln>
        </p:spPr>
      </p:sp>
      <p:sp>
        <p:nvSpPr>
          <p:cNvPr id="178" name="Freeform 36"/>
          <p:cNvSpPr/>
          <p:nvPr/>
        </p:nvSpPr>
        <p:spPr>
          <a:xfrm>
            <a:off x="7009920" y="4648320"/>
            <a:ext cx="838800" cy="360"/>
          </a:xfrm>
          <a:custGeom>
            <a:avLst/>
            <a:gdLst/>
            <a:ahLst/>
            <a:rect l="0" t="0" r="r" b="b"/>
            <a:pathLst>
              <a:path w="2330" h="1">
                <a:moveTo>
                  <a:pt x="2329" y="0"/>
                </a:moveTo>
                <a:lnTo>
                  <a:pt x="0" y="0"/>
                </a:lnTo>
              </a:path>
            </a:pathLst>
          </a:custGeom>
          <a:ln w="38160">
            <a:solidFill>
              <a:srgbClr val="009900"/>
            </a:solidFill>
            <a:miter/>
          </a:ln>
        </p:spPr>
      </p:sp>
    </p:spTree>
  </p:cSld>
  <p:transition>
    <p:fade thruBlk="true"/>
  </p:transition>
  <p:timing>
    <p:tnLst>
      <p:par>
        <p:cTn id="278" dur="indefinite" restart="never" nodeType="tmRoot">
          <p:childTnLst>
            <p:seq>
              <p:cTn id="279" dur="indefinite" nodeType="mainSeq">
                <p:childTnLst>
                  <p:par>
                    <p:cTn id="280" fill="hold">
                      <p:stCondLst>
                        <p:cond delay="indefinite"/>
                      </p:stCondLst>
                      <p:childTnLst>
                        <p:par>
                          <p:cTn id="281" fill="hold">
                            <p:stCondLst>
                              <p:cond delay="0"/>
                            </p:stCondLst>
                            <p:childTnLst>
                              <p:par>
                                <p:cTn id="282" nodeType="clickEffect" fill="hold" presetClass="entr" presetID="22" presetSubtype="1">
                                  <p:stCondLst>
                                    <p:cond delay="0"/>
                                  </p:stCondLst>
                                  <p:childTnLst>
                                    <p:set>
                                      <p:cBhvr>
                                        <p:cTn id="283" dur="1" fill="hold">
                                          <p:stCondLst>
                                            <p:cond delay="0"/>
                                          </p:stCondLst>
                                        </p:cTn>
                                        <p:tgtEl>
                                          <p:spTgt spid="147">
                                            <p:txEl>
                                              <p:pRg st="0" end="0"/>
                                            </p:txEl>
                                          </p:spTgt>
                                        </p:tgtEl>
                                        <p:attrNameLst>
                                          <p:attrName>style.visibility</p:attrName>
                                        </p:attrNameLst>
                                      </p:cBhvr>
                                      <p:to>
                                        <p:strVal val="visible"/>
                                      </p:to>
                                    </p:set>
                                    <p:animEffect filter="wipe(up)" transition="in">
                                      <p:cBhvr additive="repl">
                                        <p:cTn id="284" dur="500"/>
                                        <p:tgtEl>
                                          <p:spTgt spid="147">
                                            <p:txEl>
                                              <p:pRg st="0" end="0"/>
                                            </p:txEl>
                                          </p:spTgt>
                                        </p:tgtEl>
                                      </p:cBhvr>
                                    </p:animEffect>
                                  </p:childTnLst>
                                </p:cTn>
                              </p:par>
                            </p:childTnLst>
                          </p:cTn>
                        </p:par>
                      </p:childTnLst>
                    </p:cTn>
                  </p:par>
                  <p:par>
                    <p:cTn id="285" fill="hold">
                      <p:stCondLst>
                        <p:cond delay="indefinite"/>
                      </p:stCondLst>
                      <p:childTnLst>
                        <p:par>
                          <p:cTn id="286" fill="hold">
                            <p:stCondLst>
                              <p:cond delay="0"/>
                            </p:stCondLst>
                            <p:childTnLst>
                              <p:par>
                                <p:cTn id="287" nodeType="clickEffect" fill="hold" presetClass="entr" presetID="22" presetSubtype="1">
                                  <p:stCondLst>
                                    <p:cond delay="0"/>
                                  </p:stCondLst>
                                  <p:childTnLst>
                                    <p:set>
                                      <p:cBhvr>
                                        <p:cTn id="288" dur="1" fill="hold">
                                          <p:stCondLst>
                                            <p:cond delay="0"/>
                                          </p:stCondLst>
                                        </p:cTn>
                                        <p:tgtEl>
                                          <p:spTgt spid="147">
                                            <p:txEl>
                                              <p:pRg st="1" end="1"/>
                                            </p:txEl>
                                          </p:spTgt>
                                        </p:tgtEl>
                                        <p:attrNameLst>
                                          <p:attrName>style.visibility</p:attrName>
                                        </p:attrNameLst>
                                      </p:cBhvr>
                                      <p:to>
                                        <p:strVal val="visible"/>
                                      </p:to>
                                    </p:set>
                                    <p:animEffect filter="wipe(up)" transition="in">
                                      <p:cBhvr additive="repl">
                                        <p:cTn id="289" dur="500"/>
                                        <p:tgtEl>
                                          <p:spTgt spid="147">
                                            <p:txEl>
                                              <p:pRg st="1" end="1"/>
                                            </p:txEl>
                                          </p:spTgt>
                                        </p:tgtEl>
                                      </p:cBhvr>
                                    </p:animEffect>
                                  </p:childTnLst>
                                </p:cTn>
                              </p:par>
                            </p:childTnLst>
                          </p:cTn>
                        </p:par>
                      </p:childTnLst>
                    </p:cTn>
                  </p:par>
                  <p:par>
                    <p:cTn id="290" fill="hold">
                      <p:stCondLst>
                        <p:cond delay="indefinite"/>
                      </p:stCondLst>
                      <p:childTnLst>
                        <p:par>
                          <p:cTn id="291" fill="hold">
                            <p:stCondLst>
                              <p:cond delay="0"/>
                            </p:stCondLst>
                            <p:childTnLst>
                              <p:par>
                                <p:cTn id="292" nodeType="clickEffect" fill="hold" presetClass="entr" presetID="22" presetSubtype="8">
                                  <p:stCondLst>
                                    <p:cond delay="0"/>
                                  </p:stCondLst>
                                  <p:childTnLst>
                                    <p:set>
                                      <p:cBhvr>
                                        <p:cTn id="293" dur="1" fill="hold">
                                          <p:stCondLst>
                                            <p:cond delay="0"/>
                                          </p:stCondLst>
                                        </p:cTn>
                                        <p:tgtEl>
                                          <p:spTgt spid="164"/>
                                        </p:tgtEl>
                                        <p:attrNameLst>
                                          <p:attrName>style.visibility</p:attrName>
                                        </p:attrNameLst>
                                      </p:cBhvr>
                                      <p:to>
                                        <p:strVal val="visible"/>
                                      </p:to>
                                    </p:set>
                                    <p:animEffect filter="wipe(left)" transition="in">
                                      <p:cBhvr additive="repl">
                                        <p:cTn id="294" dur="500"/>
                                        <p:tgtEl>
                                          <p:spTgt spid="164"/>
                                        </p:tgtEl>
                                      </p:cBhvr>
                                    </p:animEffect>
                                  </p:childTnLst>
                                </p:cTn>
                              </p:par>
                            </p:childTnLst>
                          </p:cTn>
                        </p:par>
                      </p:childTnLst>
                    </p:cTn>
                  </p:par>
                  <p:par>
                    <p:cTn id="295" fill="hold">
                      <p:stCondLst>
                        <p:cond delay="indefinite"/>
                      </p:stCondLst>
                      <p:childTnLst>
                        <p:par>
                          <p:cTn id="296" fill="hold">
                            <p:stCondLst>
                              <p:cond delay="0"/>
                            </p:stCondLst>
                            <p:childTnLst>
                              <p:par>
                                <p:cTn id="297" nodeType="clickEffect" fill="hold" presetClass="entr" presetID="22" presetSubtype="8">
                                  <p:stCondLst>
                                    <p:cond delay="0"/>
                                  </p:stCondLst>
                                  <p:childTnLst>
                                    <p:set>
                                      <p:cBhvr>
                                        <p:cTn id="298" dur="1" fill="hold">
                                          <p:stCondLst>
                                            <p:cond delay="0"/>
                                          </p:stCondLst>
                                        </p:cTn>
                                        <p:tgtEl>
                                          <p:spTgt spid="146"/>
                                        </p:tgtEl>
                                        <p:attrNameLst>
                                          <p:attrName>style.visibility</p:attrName>
                                        </p:attrNameLst>
                                      </p:cBhvr>
                                      <p:to>
                                        <p:strVal val="visible"/>
                                      </p:to>
                                    </p:set>
                                    <p:animEffect filter="wipe(left)" transition="in">
                                      <p:cBhvr additive="repl">
                                        <p:cTn id="299" dur="500"/>
                                        <p:tgtEl>
                                          <p:spTgt spid="146"/>
                                        </p:tgtEl>
                                      </p:cBhvr>
                                    </p:animEffect>
                                  </p:childTnLst>
                                </p:cTn>
                              </p:par>
                            </p:childTnLst>
                          </p:cTn>
                        </p:par>
                      </p:childTnLst>
                    </p:cTn>
                  </p:par>
                  <p:par>
                    <p:cTn id="300" fill="hold">
                      <p:stCondLst>
                        <p:cond delay="indefinite"/>
                      </p:stCondLst>
                      <p:childTnLst>
                        <p:par>
                          <p:cTn id="301" fill="hold">
                            <p:stCondLst>
                              <p:cond delay="0"/>
                            </p:stCondLst>
                            <p:childTnLst>
                              <p:par>
                                <p:cTn id="302" nodeType="clickEffect" fill="hold" presetClass="entr" presetID="1">
                                  <p:stCondLst>
                                    <p:cond delay="0"/>
                                  </p:stCondLst>
                                  <p:childTnLst>
                                    <p:set>
                                      <p:cBhvr>
                                        <p:cTn id="303" dur="1" fill="hold">
                                          <p:stCondLst>
                                            <p:cond delay="0"/>
                                          </p:stCondLst>
                                        </p:cTn>
                                        <p:tgtEl>
                                          <p:spTgt spid="160"/>
                                        </p:tgtEl>
                                        <p:attrNameLst>
                                          <p:attrName>style.visibility</p:attrName>
                                        </p:attrNameLst>
                                      </p:cBhvr>
                                      <p:to>
                                        <p:strVal val="visible"/>
                                      </p:to>
                                    </p:set>
                                  </p:childTnLst>
                                </p:cTn>
                              </p:par>
                            </p:childTnLst>
                          </p:cTn>
                        </p:par>
                      </p:childTnLst>
                    </p:cTn>
                  </p:par>
                  <p:par>
                    <p:cTn id="304" fill="hold">
                      <p:stCondLst>
                        <p:cond delay="indefinite"/>
                      </p:stCondLst>
                      <p:childTnLst>
                        <p:par>
                          <p:cTn id="305" fill="hold">
                            <p:stCondLst>
                              <p:cond delay="0"/>
                            </p:stCondLst>
                            <p:childTnLst>
                              <p:par>
                                <p:cTn id="306" nodeType="clickEffect" fill="hold" presetClass="entr" presetID="1">
                                  <p:stCondLst>
                                    <p:cond delay="0"/>
                                  </p:stCondLst>
                                  <p:childTnLst>
                                    <p:set>
                                      <p:cBhvr>
                                        <p:cTn id="307" dur="1" fill="hold">
                                          <p:stCondLst>
                                            <p:cond delay="0"/>
                                          </p:stCondLst>
                                        </p:cTn>
                                        <p:tgtEl>
                                          <p:spTgt spid="162"/>
                                        </p:tgtEl>
                                        <p:attrNameLst>
                                          <p:attrName>style.visibility</p:attrName>
                                        </p:attrNameLst>
                                      </p:cBhvr>
                                      <p:to>
                                        <p:strVal val="visible"/>
                                      </p:to>
                                    </p:set>
                                  </p:childTnLst>
                                </p:cTn>
                              </p:par>
                            </p:childTnLst>
                          </p:cTn>
                        </p:par>
                      </p:childTnLst>
                    </p:cTn>
                  </p:par>
                  <p:par>
                    <p:cTn id="308" fill="hold">
                      <p:stCondLst>
                        <p:cond delay="indefinite"/>
                      </p:stCondLst>
                      <p:childTnLst>
                        <p:par>
                          <p:cTn id="309" fill="hold">
                            <p:stCondLst>
                              <p:cond delay="0"/>
                            </p:stCondLst>
                            <p:childTnLst>
                              <p:par>
                                <p:cTn id="310" nodeType="clickEffect" fill="hold" presetClass="entr" presetID="1">
                                  <p:stCondLst>
                                    <p:cond delay="0"/>
                                  </p:stCondLst>
                                  <p:childTnLst>
                                    <p:set>
                                      <p:cBhvr>
                                        <p:cTn id="311" dur="1" fill="hold">
                                          <p:stCondLst>
                                            <p:cond delay="0"/>
                                          </p:stCondLst>
                                        </p:cTn>
                                        <p:tgtEl>
                                          <p:spTgt spid="172"/>
                                        </p:tgtEl>
                                        <p:attrNameLst>
                                          <p:attrName>style.visibility</p:attrName>
                                        </p:attrNameLst>
                                      </p:cBhvr>
                                      <p:to>
                                        <p:strVal val="visible"/>
                                      </p:to>
                                    </p:set>
                                  </p:childTnLst>
                                </p:cTn>
                              </p:par>
                            </p:childTnLst>
                          </p:cTn>
                        </p:par>
                      </p:childTnLst>
                    </p:cTn>
                  </p:par>
                  <p:par>
                    <p:cTn id="312" fill="hold">
                      <p:stCondLst>
                        <p:cond delay="indefinite"/>
                      </p:stCondLst>
                      <p:childTnLst>
                        <p:par>
                          <p:cTn id="313" fill="hold">
                            <p:stCondLst>
                              <p:cond delay="0"/>
                            </p:stCondLst>
                            <p:childTnLst>
                              <p:par>
                                <p:cTn id="314" nodeType="clickEffect" fill="hold" presetClass="entr" presetID="1">
                                  <p:stCondLst>
                                    <p:cond delay="0"/>
                                  </p:stCondLst>
                                  <p:childTnLst>
                                    <p:set>
                                      <p:cBhvr>
                                        <p:cTn id="315" dur="1" fill="hold">
                                          <p:stCondLst>
                                            <p:cond delay="0"/>
                                          </p:stCondLst>
                                        </p:cTn>
                                        <p:tgtEl>
                                          <p:spTgt spid="161"/>
                                        </p:tgtEl>
                                        <p:attrNameLst>
                                          <p:attrName>style.visibility</p:attrName>
                                        </p:attrNameLst>
                                      </p:cBhvr>
                                      <p:to>
                                        <p:strVal val="visible"/>
                                      </p:to>
                                    </p:set>
                                  </p:childTnLst>
                                </p:cTn>
                              </p:par>
                            </p:childTnLst>
                          </p:cTn>
                        </p:par>
                      </p:childTnLst>
                    </p:cTn>
                  </p:par>
                  <p:par>
                    <p:cTn id="316" fill="hold">
                      <p:stCondLst>
                        <p:cond delay="indefinite"/>
                      </p:stCondLst>
                      <p:childTnLst>
                        <p:par>
                          <p:cTn id="317" fill="hold">
                            <p:stCondLst>
                              <p:cond delay="0"/>
                            </p:stCondLst>
                            <p:childTnLst>
                              <p:par>
                                <p:cTn id="318" nodeType="clickEffect" fill="hold" presetClass="entr" presetID="22" presetSubtype="4">
                                  <p:stCondLst>
                                    <p:cond delay="0"/>
                                  </p:stCondLst>
                                  <p:childTnLst>
                                    <p:set>
                                      <p:cBhvr>
                                        <p:cTn id="319" dur="1" fill="hold">
                                          <p:stCondLst>
                                            <p:cond delay="0"/>
                                          </p:stCondLst>
                                        </p:cTn>
                                        <p:tgtEl>
                                          <p:spTgt spid="173"/>
                                        </p:tgtEl>
                                        <p:attrNameLst>
                                          <p:attrName>style.visibility</p:attrName>
                                        </p:attrNameLst>
                                      </p:cBhvr>
                                      <p:to>
                                        <p:strVal val="visible"/>
                                      </p:to>
                                    </p:set>
                                    <p:animEffect filter="wipe(down)" transition="in">
                                      <p:cBhvr additive="repl">
                                        <p:cTn id="320" dur="500"/>
                                        <p:tgtEl>
                                          <p:spTgt spid="173"/>
                                        </p:tgtEl>
                                      </p:cBhvr>
                                    </p:animEffect>
                                  </p:childTnLst>
                                </p:cTn>
                              </p:par>
                            </p:childTnLst>
                          </p:cTn>
                        </p:par>
                        <p:par>
                          <p:cTn id="321" fill="hold">
                            <p:stCondLst>
                              <p:cond delay="500"/>
                            </p:stCondLst>
                            <p:childTnLst>
                              <p:par>
                                <p:cTn id="322" nodeType="afterEffect" fill="hold" presetClass="entr" presetID="22" presetSubtype="4">
                                  <p:stCondLst>
                                    <p:cond delay="0"/>
                                  </p:stCondLst>
                                  <p:childTnLst>
                                    <p:set>
                                      <p:cBhvr>
                                        <p:cTn id="323" dur="1" fill="hold">
                                          <p:stCondLst>
                                            <p:cond delay="0"/>
                                          </p:stCondLst>
                                        </p:cTn>
                                        <p:tgtEl>
                                          <p:spTgt spid="174"/>
                                        </p:tgtEl>
                                        <p:attrNameLst>
                                          <p:attrName>style.visibility</p:attrName>
                                        </p:attrNameLst>
                                      </p:cBhvr>
                                      <p:to>
                                        <p:strVal val="visible"/>
                                      </p:to>
                                    </p:set>
                                    <p:animEffect filter="wipe(down)" transition="in">
                                      <p:cBhvr additive="repl">
                                        <p:cTn id="324" dur="500"/>
                                        <p:tgtEl>
                                          <p:spTgt spid="174"/>
                                        </p:tgtEl>
                                      </p:cBhvr>
                                    </p:animEffect>
                                  </p:childTnLst>
                                </p:cTn>
                              </p:par>
                            </p:childTnLst>
                          </p:cTn>
                        </p:par>
                        <p:par>
                          <p:cTn id="325" fill="hold">
                            <p:stCondLst>
                              <p:cond delay="1000"/>
                            </p:stCondLst>
                            <p:childTnLst>
                              <p:par>
                                <p:cTn id="326" nodeType="afterEffect" fill="hold" presetClass="entr" presetID="22" presetSubtype="4">
                                  <p:stCondLst>
                                    <p:cond delay="0"/>
                                  </p:stCondLst>
                                  <p:childTnLst>
                                    <p:set>
                                      <p:cBhvr>
                                        <p:cTn id="327" dur="1" fill="hold">
                                          <p:stCondLst>
                                            <p:cond delay="0"/>
                                          </p:stCondLst>
                                        </p:cTn>
                                        <p:tgtEl>
                                          <p:spTgt spid="175"/>
                                        </p:tgtEl>
                                        <p:attrNameLst>
                                          <p:attrName>style.visibility</p:attrName>
                                        </p:attrNameLst>
                                      </p:cBhvr>
                                      <p:to>
                                        <p:strVal val="visible"/>
                                      </p:to>
                                    </p:set>
                                    <p:animEffect filter="wipe(down)" transition="in">
                                      <p:cBhvr additive="repl">
                                        <p:cTn id="328" dur="500"/>
                                        <p:tgtEl>
                                          <p:spTgt spid="175"/>
                                        </p:tgtEl>
                                      </p:cBhvr>
                                    </p:animEffect>
                                  </p:childTnLst>
                                </p:cTn>
                              </p:par>
                            </p:childTnLst>
                          </p:cTn>
                        </p:par>
                        <p:par>
                          <p:cTn id="329" fill="hold">
                            <p:stCondLst>
                              <p:cond delay="1500"/>
                            </p:stCondLst>
                            <p:childTnLst>
                              <p:par>
                                <p:cTn id="330" nodeType="afterEffect" fill="hold" presetClass="entr" presetID="22" presetSubtype="4">
                                  <p:stCondLst>
                                    <p:cond delay="0"/>
                                  </p:stCondLst>
                                  <p:childTnLst>
                                    <p:set>
                                      <p:cBhvr>
                                        <p:cTn id="331" dur="1" fill="hold">
                                          <p:stCondLst>
                                            <p:cond delay="0"/>
                                          </p:stCondLst>
                                        </p:cTn>
                                        <p:tgtEl>
                                          <p:spTgt spid="176"/>
                                        </p:tgtEl>
                                        <p:attrNameLst>
                                          <p:attrName>style.visibility</p:attrName>
                                        </p:attrNameLst>
                                      </p:cBhvr>
                                      <p:to>
                                        <p:strVal val="visible"/>
                                      </p:to>
                                    </p:set>
                                    <p:animEffect filter="wipe(down)" transition="in">
                                      <p:cBhvr additive="repl">
                                        <p:cTn id="332" dur="500"/>
                                        <p:tgtEl>
                                          <p:spTgt spid="176"/>
                                        </p:tgtEl>
                                      </p:cBhvr>
                                    </p:animEffect>
                                  </p:childTnLst>
                                </p:cTn>
                              </p:par>
                            </p:childTnLst>
                          </p:cTn>
                        </p:par>
                        <p:par>
                          <p:cTn id="333" fill="hold">
                            <p:stCondLst>
                              <p:cond delay="2000"/>
                            </p:stCondLst>
                            <p:childTnLst>
                              <p:par>
                                <p:cTn id="334" nodeType="afterEffect" fill="hold" presetClass="entr" presetID="22" presetSubtype="4">
                                  <p:stCondLst>
                                    <p:cond delay="0"/>
                                  </p:stCondLst>
                                  <p:childTnLst>
                                    <p:set>
                                      <p:cBhvr>
                                        <p:cTn id="335" dur="1" fill="hold">
                                          <p:stCondLst>
                                            <p:cond delay="0"/>
                                          </p:stCondLst>
                                        </p:cTn>
                                        <p:tgtEl>
                                          <p:spTgt spid="177"/>
                                        </p:tgtEl>
                                        <p:attrNameLst>
                                          <p:attrName>style.visibility</p:attrName>
                                        </p:attrNameLst>
                                      </p:cBhvr>
                                      <p:to>
                                        <p:strVal val="visible"/>
                                      </p:to>
                                    </p:set>
                                    <p:animEffect filter="wipe(down)" transition="in">
                                      <p:cBhvr additive="repl">
                                        <p:cTn id="336" dur="500"/>
                                        <p:tgtEl>
                                          <p:spTgt spid="177"/>
                                        </p:tgtEl>
                                      </p:cBhvr>
                                    </p:animEffect>
                                  </p:childTnLst>
                                </p:cTn>
                              </p:par>
                            </p:childTnLst>
                          </p:cTn>
                        </p:par>
                        <p:par>
                          <p:cTn id="337" fill="hold">
                            <p:stCondLst>
                              <p:cond delay="2500"/>
                            </p:stCondLst>
                            <p:childTnLst>
                              <p:par>
                                <p:cTn id="338" nodeType="afterEffect" fill="hold" presetClass="entr" presetID="22" presetSubtype="4">
                                  <p:stCondLst>
                                    <p:cond delay="0"/>
                                  </p:stCondLst>
                                  <p:childTnLst>
                                    <p:set>
                                      <p:cBhvr>
                                        <p:cTn id="339" dur="1" fill="hold">
                                          <p:stCondLst>
                                            <p:cond delay="0"/>
                                          </p:stCondLst>
                                        </p:cTn>
                                        <p:tgtEl>
                                          <p:spTgt spid="178"/>
                                        </p:tgtEl>
                                        <p:attrNameLst>
                                          <p:attrName>style.visibility</p:attrName>
                                        </p:attrNameLst>
                                      </p:cBhvr>
                                      <p:to>
                                        <p:strVal val="visible"/>
                                      </p:to>
                                    </p:set>
                                    <p:animEffect filter="wipe(down)" transition="in">
                                      <p:cBhvr additive="repl">
                                        <p:cTn id="340" dur="500"/>
                                        <p:tgtEl>
                                          <p:spTgt spid="178"/>
                                        </p:tgtEl>
                                      </p:cBhvr>
                                    </p:animEffect>
                                  </p:childTnLst>
                                </p:cTn>
                              </p:par>
                            </p:childTnLst>
                          </p:cTn>
                        </p:par>
                      </p:childTnLst>
                    </p:cTn>
                  </p:par>
                  <p:par>
                    <p:cTn id="341" fill="hold">
                      <p:stCondLst>
                        <p:cond delay="indefinite"/>
                      </p:stCondLst>
                      <p:childTnLst>
                        <p:par>
                          <p:cTn id="342" fill="hold">
                            <p:stCondLst>
                              <p:cond delay="0"/>
                            </p:stCondLst>
                            <p:childTnLst>
                              <p:par>
                                <p:cTn id="343" nodeType="clickEffect" fill="hold" presetClass="entr" presetID="22" presetSubtype="8">
                                  <p:stCondLst>
                                    <p:cond delay="0"/>
                                  </p:stCondLst>
                                  <p:childTnLst>
                                    <p:set>
                                      <p:cBhvr>
                                        <p:cTn id="344" dur="1" fill="hold">
                                          <p:stCondLst>
                                            <p:cond delay="0"/>
                                          </p:stCondLst>
                                        </p:cTn>
                                        <p:tgtEl>
                                          <p:spTgt spid="144"/>
                                        </p:tgtEl>
                                        <p:attrNameLst>
                                          <p:attrName>style.visibility</p:attrName>
                                        </p:attrNameLst>
                                      </p:cBhvr>
                                      <p:to>
                                        <p:strVal val="visible"/>
                                      </p:to>
                                    </p:set>
                                    <p:animEffect filter="wipe(left)" transition="in">
                                      <p:cBhvr additive="repl">
                                        <p:cTn id="345" dur="500"/>
                                        <p:tgtEl>
                                          <p:spTgt spid="14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79" name="TextShape 1"/>
          <p:cNvSpPr txBox="1"/>
          <p:nvPr/>
        </p:nvSpPr>
        <p:spPr>
          <a:xfrm>
            <a:off x="0" y="304560"/>
            <a:ext cx="9144000" cy="53316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600" spc="-1" strike="noStrike">
                <a:solidFill>
                  <a:srgbClr val="9900ff"/>
                </a:solidFill>
                <a:latin typeface="Times New Roman"/>
              </a:rPr>
              <a:t>Practice—How Many Grams of O</a:t>
            </a:r>
            <a:r>
              <a:rPr b="0" lang="en-US" sz="2600" spc="-1" strike="noStrike" baseline="-25000">
                <a:solidFill>
                  <a:srgbClr val="9900ff"/>
                </a:solidFill>
                <a:latin typeface="Times New Roman"/>
              </a:rPr>
              <a:t>2</a:t>
            </a:r>
            <a:r>
              <a:rPr b="0" lang="en-US" sz="2600" spc="-1" strike="noStrike">
                <a:solidFill>
                  <a:srgbClr val="9900ff"/>
                </a:solidFill>
                <a:latin typeface="Times New Roman"/>
              </a:rPr>
              <a:t> Can Be Made from the Decomposition of 100.0 g of PbO</a:t>
            </a:r>
            <a:r>
              <a:rPr b="0" lang="en-US" sz="2600" spc="-1" strike="noStrike" baseline="-25000">
                <a:solidFill>
                  <a:srgbClr val="9900ff"/>
                </a:solidFill>
                <a:latin typeface="Times New Roman"/>
              </a:rPr>
              <a:t>2</a:t>
            </a:r>
            <a:r>
              <a:rPr b="0" lang="en-US" sz="2600" spc="-1" strike="noStrike">
                <a:solidFill>
                  <a:srgbClr val="9900ff"/>
                </a:solidFill>
                <a:latin typeface="Times New Roman"/>
              </a:rPr>
              <a:t>?</a:t>
            </a:r>
            <a:br/>
            <a:r>
              <a:rPr b="0" lang="en-US" sz="2600" spc="-1" strike="noStrike">
                <a:solidFill>
                  <a:srgbClr val="9900ff"/>
                </a:solidFill>
                <a:latin typeface="Times New Roman"/>
              </a:rPr>
              <a:t>2 PbO</a:t>
            </a:r>
            <a:r>
              <a:rPr b="0" lang="en-US" sz="2600" spc="-1" strike="noStrike" baseline="-25000">
                <a:solidFill>
                  <a:srgbClr val="9900ff"/>
                </a:solidFill>
                <a:latin typeface="Times New Roman"/>
              </a:rPr>
              <a:t>2</a:t>
            </a:r>
            <a:r>
              <a:rPr b="0" lang="en-US" sz="2600" spc="-1" strike="noStrike">
                <a:solidFill>
                  <a:srgbClr val="9900ff"/>
                </a:solidFill>
                <a:latin typeface="Times New Roman"/>
              </a:rPr>
              <a:t>(</a:t>
            </a:r>
            <a:r>
              <a:rPr b="0" i="1" lang="en-US" sz="2600" spc="-1" strike="noStrike">
                <a:solidFill>
                  <a:srgbClr val="9900ff"/>
                </a:solidFill>
                <a:latin typeface="Times New Roman"/>
              </a:rPr>
              <a:t>s</a:t>
            </a:r>
            <a:r>
              <a:rPr b="0" lang="en-US" sz="2600" spc="-1" strike="noStrike">
                <a:solidFill>
                  <a:srgbClr val="9900ff"/>
                </a:solidFill>
                <a:latin typeface="Times New Roman"/>
              </a:rPr>
              <a:t>)</a:t>
            </a:r>
            <a:r>
              <a:rPr b="0" lang="en-US" sz="2600" spc="-1" strike="noStrike" baseline="-25000">
                <a:solidFill>
                  <a:srgbClr val="9900ff"/>
                </a:solidFill>
                <a:latin typeface="Times New Roman"/>
              </a:rPr>
              <a:t> </a:t>
            </a:r>
            <a:r>
              <a:rPr b="0" lang="en-US" sz="2600" spc="-1" strike="noStrike">
                <a:solidFill>
                  <a:srgbClr val="9900ff"/>
                </a:solidFill>
                <a:latin typeface="Times New Roman"/>
              </a:rPr>
              <a:t>→</a:t>
            </a:r>
            <a:r>
              <a:rPr b="0" lang="en-US" sz="2600" spc="-1" strike="noStrike" baseline="-25000">
                <a:solidFill>
                  <a:srgbClr val="9900ff"/>
                </a:solidFill>
                <a:latin typeface="Times New Roman"/>
              </a:rPr>
              <a:t> </a:t>
            </a:r>
            <a:r>
              <a:rPr b="0" lang="en-US" sz="2600" spc="-1" strike="noStrike">
                <a:solidFill>
                  <a:srgbClr val="9900ff"/>
                </a:solidFill>
                <a:latin typeface="Times New Roman"/>
              </a:rPr>
              <a:t>2 PbO(</a:t>
            </a:r>
            <a:r>
              <a:rPr b="0" i="1" lang="en-US" sz="2600" spc="-1" strike="noStrike">
                <a:solidFill>
                  <a:srgbClr val="9900ff"/>
                </a:solidFill>
                <a:latin typeface="Times New Roman"/>
              </a:rPr>
              <a:t>s</a:t>
            </a:r>
            <a:r>
              <a:rPr b="0" lang="en-US" sz="2600" spc="-1" strike="noStrike">
                <a:solidFill>
                  <a:srgbClr val="9900ff"/>
                </a:solidFill>
                <a:latin typeface="Times New Roman"/>
              </a:rPr>
              <a:t>) + O</a:t>
            </a:r>
            <a:r>
              <a:rPr b="0" lang="en-US" sz="2600" spc="-1" strike="noStrike" baseline="-25000">
                <a:solidFill>
                  <a:srgbClr val="9900ff"/>
                </a:solidFill>
                <a:latin typeface="Times New Roman"/>
              </a:rPr>
              <a:t>2</a:t>
            </a:r>
            <a:r>
              <a:rPr b="0" lang="en-US" sz="2600" spc="-1" strike="noStrike">
                <a:solidFill>
                  <a:srgbClr val="9900ff"/>
                </a:solidFill>
                <a:latin typeface="Times New Roman"/>
              </a:rPr>
              <a:t>(</a:t>
            </a:r>
            <a:r>
              <a:rPr b="0" i="1" lang="en-US" sz="2600" spc="-1" strike="noStrike">
                <a:solidFill>
                  <a:srgbClr val="9900ff"/>
                </a:solidFill>
                <a:latin typeface="Times New Roman"/>
              </a:rPr>
              <a:t>g</a:t>
            </a:r>
            <a:r>
              <a:rPr b="0" lang="en-US" sz="2600" spc="-1" strike="noStrike">
                <a:solidFill>
                  <a:srgbClr val="9900ff"/>
                </a:solidFill>
                <a:latin typeface="Times New Roman"/>
              </a:rPr>
              <a:t>) </a:t>
            </a:r>
            <a:endParaRPr b="0" lang="en-US" sz="2600" spc="-1" strike="noStrike">
              <a:solidFill>
                <a:srgbClr val="9900ff"/>
              </a:solidFill>
              <a:latin typeface="Times New Roman"/>
            </a:endParaRPr>
          </a:p>
        </p:txBody>
      </p:sp>
      <p:sp>
        <p:nvSpPr>
          <p:cNvPr id="180" name="CustomShape 2"/>
          <p:cNvSpPr/>
          <p:nvPr/>
        </p:nvSpPr>
        <p:spPr>
          <a:xfrm>
            <a:off x="2286000" y="5486400"/>
            <a:ext cx="6705720" cy="838080"/>
          </a:xfrm>
          <a:prstGeom prst="rect">
            <a:avLst/>
          </a:prstGeom>
          <a:noFill/>
          <a:ln>
            <a:noFill/>
          </a:ln>
        </p:spPr>
        <p:style>
          <a:lnRef idx="0"/>
          <a:fillRef idx="0"/>
          <a:effectRef idx="0"/>
          <a:fontRef idx="minor"/>
        </p:style>
        <p:txBody>
          <a:bodyPr lIns="45720" rIns="4572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000000"/>
                </a:solidFill>
                <a:latin typeface="Times New Roman"/>
              </a:rPr>
              <a:t>Since ½ moles of O</a:t>
            </a:r>
            <a:r>
              <a:rPr b="0" lang="en-US" sz="2000" spc="-1" strike="noStrike" baseline="-25000">
                <a:solidFill>
                  <a:srgbClr val="000000"/>
                </a:solidFill>
                <a:latin typeface="Times New Roman"/>
              </a:rPr>
              <a:t>2</a:t>
            </a:r>
            <a:r>
              <a:rPr b="0" lang="en-US" sz="2000" spc="-1" strike="noStrike">
                <a:solidFill>
                  <a:srgbClr val="000000"/>
                </a:solidFill>
                <a:latin typeface="Times New Roman"/>
              </a:rPr>
              <a:t> as PbO</a:t>
            </a:r>
            <a:r>
              <a:rPr b="0" lang="en-US" sz="2000" spc="-1" strike="noStrike" baseline="-25000">
                <a:solidFill>
                  <a:srgbClr val="000000"/>
                </a:solidFill>
                <a:latin typeface="Times New Roman"/>
              </a:rPr>
              <a:t>2</a:t>
            </a:r>
            <a:r>
              <a:rPr b="0" lang="en-US" sz="2000" spc="-1" strike="noStrike">
                <a:solidFill>
                  <a:srgbClr val="000000"/>
                </a:solidFill>
                <a:latin typeface="Times New Roman"/>
              </a:rPr>
              <a:t>, and the molar mass of PbO</a:t>
            </a:r>
            <a:r>
              <a:rPr b="0" lang="en-US" sz="2000" spc="-1" strike="noStrike" baseline="-25000">
                <a:solidFill>
                  <a:srgbClr val="000000"/>
                </a:solidFill>
                <a:latin typeface="Times New Roman"/>
              </a:rPr>
              <a:t>2</a:t>
            </a:r>
            <a:r>
              <a:rPr b="0" lang="en-US" sz="2000" spc="-1" strike="noStrike">
                <a:solidFill>
                  <a:srgbClr val="000000"/>
                </a:solidFill>
                <a:latin typeface="Times New Roman"/>
              </a:rPr>
              <a:t> is 7x O</a:t>
            </a:r>
            <a:r>
              <a:rPr b="0" lang="en-US" sz="2000" spc="-1" strike="noStrike" baseline="-25000">
                <a:solidFill>
                  <a:srgbClr val="000000"/>
                </a:solidFill>
                <a:latin typeface="Times New Roman"/>
              </a:rPr>
              <a:t>2</a:t>
            </a:r>
            <a:r>
              <a:rPr b="0" lang="en-US" sz="2000" spc="-1" strike="noStrike">
                <a:solidFill>
                  <a:srgbClr val="000000"/>
                </a:solidFill>
                <a:latin typeface="Times New Roman"/>
              </a:rPr>
              <a:t>, the number makes sense.</a:t>
            </a:r>
            <a:endParaRPr b="0" lang="en-US" sz="2000" spc="-1" strike="noStrike">
              <a:solidFill>
                <a:srgbClr val="000000"/>
              </a:solidFill>
              <a:latin typeface="Times New Roman"/>
            </a:endParaRPr>
          </a:p>
        </p:txBody>
      </p:sp>
      <p:sp>
        <p:nvSpPr>
          <p:cNvPr id="181" name="CustomShape 3"/>
          <p:cNvSpPr/>
          <p:nvPr/>
        </p:nvSpPr>
        <p:spPr>
          <a:xfrm>
            <a:off x="4724280" y="3809880"/>
            <a:ext cx="4267440" cy="1589040"/>
          </a:xfrm>
          <a:prstGeom prst="rect">
            <a:avLst/>
          </a:prstGeom>
          <a:noFill/>
          <a:ln>
            <a:noFill/>
          </a:ln>
        </p:spPr>
        <p:style>
          <a:lnRef idx="0"/>
          <a:fillRef idx="0"/>
          <a:effectRef idx="0"/>
          <a:fontRef idx="minor"/>
        </p:style>
      </p:sp>
      <p:sp>
        <p:nvSpPr>
          <p:cNvPr id="182" name="CustomShape 4"/>
          <p:cNvSpPr/>
          <p:nvPr/>
        </p:nvSpPr>
        <p:spPr>
          <a:xfrm>
            <a:off x="2209680" y="2133720"/>
            <a:ext cx="6782040" cy="1676160"/>
          </a:xfrm>
          <a:prstGeom prst="rect">
            <a:avLst/>
          </a:prstGeom>
          <a:noFill/>
          <a:ln>
            <a:noFill/>
          </a:ln>
        </p:spPr>
        <p:style>
          <a:lnRef idx="0"/>
          <a:fillRef idx="0"/>
          <a:effectRef idx="0"/>
          <a:fontRef idx="minor"/>
        </p:style>
        <p:txBody>
          <a:bodyPr lIns="0" rIns="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spcBef>
                <a:spcPts val="1123"/>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800" spc="-1" strike="noStrike">
                <a:solidFill>
                  <a:srgbClr val="000000"/>
                </a:solidFill>
                <a:latin typeface="Times New Roman"/>
              </a:rPr>
              <a:t>1 mol O</a:t>
            </a:r>
            <a:r>
              <a:rPr b="0" lang="en-US" sz="1800" spc="-1" strike="noStrike" baseline="-25000">
                <a:solidFill>
                  <a:srgbClr val="000000"/>
                </a:solidFill>
                <a:latin typeface="Times New Roman"/>
              </a:rPr>
              <a:t>2</a:t>
            </a:r>
            <a:r>
              <a:rPr b="0" lang="en-US" sz="1800" spc="-1" strike="noStrike">
                <a:solidFill>
                  <a:srgbClr val="000000"/>
                </a:solidFill>
                <a:latin typeface="Times New Roman"/>
              </a:rPr>
              <a:t> = 32.00g, 1 mol PbO</a:t>
            </a:r>
            <a:r>
              <a:rPr b="0" lang="en-US" sz="1800" spc="-1" strike="noStrike" baseline="-25000">
                <a:solidFill>
                  <a:srgbClr val="000000"/>
                </a:solidFill>
                <a:latin typeface="Times New Roman"/>
              </a:rPr>
              <a:t>2</a:t>
            </a:r>
            <a:r>
              <a:rPr b="0" lang="en-US" sz="1800" spc="-1" strike="noStrike">
                <a:solidFill>
                  <a:srgbClr val="000000"/>
                </a:solidFill>
                <a:latin typeface="Times New Roman"/>
              </a:rPr>
              <a:t> = 239.2g, 1 mol O</a:t>
            </a:r>
            <a:r>
              <a:rPr b="0" lang="en-US" sz="1800" spc="-1" strike="noStrike" baseline="-25000">
                <a:solidFill>
                  <a:srgbClr val="000000"/>
                </a:solidFill>
                <a:latin typeface="Times New Roman"/>
              </a:rPr>
              <a:t>2</a:t>
            </a:r>
            <a:r>
              <a:rPr b="0" lang="en-US" sz="1800" spc="-1" strike="noStrike">
                <a:solidFill>
                  <a:srgbClr val="000000"/>
                </a:solidFill>
                <a:latin typeface="Times New Roman"/>
              </a:rPr>
              <a:t> ≡ 2 mol PbO</a:t>
            </a:r>
            <a:r>
              <a:rPr b="0" lang="en-US" sz="1800" spc="-1" strike="noStrike" baseline="-25000">
                <a:solidFill>
                  <a:srgbClr val="000000"/>
                </a:solidFill>
                <a:latin typeface="Times New Roman"/>
              </a:rPr>
              <a:t>2</a:t>
            </a:r>
            <a:endParaRPr b="0" lang="en-US" sz="1800" spc="-1" strike="noStrike">
              <a:solidFill>
                <a:srgbClr val="000000"/>
              </a:solidFill>
              <a:latin typeface="Times New Roman"/>
            </a:endParaRPr>
          </a:p>
        </p:txBody>
      </p:sp>
      <p:sp>
        <p:nvSpPr>
          <p:cNvPr id="183" name="CustomShape 5"/>
          <p:cNvSpPr/>
          <p:nvPr/>
        </p:nvSpPr>
        <p:spPr>
          <a:xfrm>
            <a:off x="2438280" y="1147320"/>
            <a:ext cx="6553440" cy="914400"/>
          </a:xfrm>
          <a:prstGeom prst="rect">
            <a:avLst/>
          </a:prstGeom>
          <a:noFill/>
          <a:ln>
            <a:noFill/>
          </a:ln>
        </p:spPr>
        <p:style>
          <a:lnRef idx="0"/>
          <a:fillRef idx="0"/>
          <a:effectRef idx="0"/>
          <a:fontRef idx="minor"/>
        </p:style>
        <p:txBody>
          <a:bodyPr lIns="90000" rIns="90000" tIns="46800" bIns="46800">
            <a:noAutofit/>
          </a:bodyPr>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ea typeface="Noto Sans CJK SC"/>
              </a:rPr>
              <a:t>100.0 g PbO</a:t>
            </a:r>
            <a:r>
              <a:rPr b="0" lang="en-US" sz="2400" spc="-1" strike="noStrike" baseline="-25000">
                <a:solidFill>
                  <a:srgbClr val="000000"/>
                </a:solidFill>
                <a:latin typeface="Times New Roman"/>
                <a:ea typeface="Noto Sans CJK SC"/>
              </a:rPr>
              <a:t>2</a:t>
            </a:r>
            <a:r>
              <a:rPr b="0" lang="en-US" sz="2400" spc="-1" strike="noStrike">
                <a:solidFill>
                  <a:srgbClr val="000000"/>
                </a:solidFill>
                <a:latin typeface="Times New Roman"/>
                <a:ea typeface="Noto Sans CJK SC"/>
              </a:rPr>
              <a:t>, 2 PbO</a:t>
            </a:r>
            <a:r>
              <a:rPr b="0" lang="en-US" sz="2400" spc="-1" strike="noStrike" baseline="-25000">
                <a:solidFill>
                  <a:srgbClr val="000000"/>
                </a:solidFill>
                <a:latin typeface="Times New Roman"/>
                <a:ea typeface="Noto Sans CJK SC"/>
              </a:rPr>
              <a:t>2</a:t>
            </a:r>
            <a:r>
              <a:rPr b="0" lang="en-US" sz="2400" spc="-1" strike="noStrike">
                <a:solidFill>
                  <a:srgbClr val="000000"/>
                </a:solidFill>
                <a:latin typeface="Times New Roman"/>
                <a:ea typeface="Noto Sans CJK SC"/>
              </a:rPr>
              <a:t> → 2 PbO + O</a:t>
            </a:r>
            <a:r>
              <a:rPr b="0" lang="en-US" sz="2400" spc="-1" strike="noStrike" baseline="-25000">
                <a:solidFill>
                  <a:srgbClr val="000000"/>
                </a:solidFill>
                <a:latin typeface="Times New Roman"/>
                <a:ea typeface="Noto Sans CJK SC"/>
              </a:rPr>
              <a:t>2</a:t>
            </a:r>
            <a:endParaRPr b="0" lang="en-US" sz="2400" spc="-1" strike="noStrike">
              <a:solidFill>
                <a:srgbClr val="000000"/>
              </a:solidFill>
              <a:latin typeface="Times New Roman"/>
            </a:endParaRPr>
          </a:p>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ea typeface="Noto Sans CJK SC"/>
              </a:rPr>
              <a:t>g O</a:t>
            </a:r>
            <a:r>
              <a:rPr b="0" lang="en-US" sz="2400" spc="-1" strike="noStrike" baseline="-25000">
                <a:solidFill>
                  <a:srgbClr val="000000"/>
                </a:solidFill>
                <a:latin typeface="Times New Roman"/>
                <a:ea typeface="Noto Sans CJK SC"/>
              </a:rPr>
              <a:t>2</a:t>
            </a:r>
            <a:endParaRPr b="0" lang="en-US" sz="2400" spc="-1" strike="noStrike">
              <a:solidFill>
                <a:srgbClr val="000000"/>
              </a:solidFill>
              <a:latin typeface="Times New Roman"/>
            </a:endParaRPr>
          </a:p>
        </p:txBody>
      </p:sp>
      <p:sp>
        <p:nvSpPr>
          <p:cNvPr id="184" name="Line 6"/>
          <p:cNvSpPr/>
          <p:nvPr/>
        </p:nvSpPr>
        <p:spPr>
          <a:xfrm>
            <a:off x="228600" y="1147320"/>
            <a:ext cx="8763120" cy="0"/>
          </a:xfrm>
          <a:prstGeom prst="line">
            <a:avLst/>
          </a:prstGeom>
          <a:ln cap="sq" w="28440">
            <a:solidFill>
              <a:srgbClr val="000000"/>
            </a:solidFill>
            <a:miter/>
          </a:ln>
        </p:spPr>
        <p:style>
          <a:lnRef idx="0"/>
          <a:fillRef idx="0"/>
          <a:effectRef idx="0"/>
          <a:fontRef idx="minor"/>
        </p:style>
      </p:sp>
      <p:sp>
        <p:nvSpPr>
          <p:cNvPr id="185" name="Line 7"/>
          <p:cNvSpPr/>
          <p:nvPr/>
        </p:nvSpPr>
        <p:spPr>
          <a:xfrm>
            <a:off x="204840" y="2041560"/>
            <a:ext cx="8763120" cy="0"/>
          </a:xfrm>
          <a:prstGeom prst="line">
            <a:avLst/>
          </a:prstGeom>
          <a:ln w="12600">
            <a:solidFill>
              <a:srgbClr val="000000"/>
            </a:solidFill>
            <a:miter/>
          </a:ln>
        </p:spPr>
        <p:style>
          <a:lnRef idx="0"/>
          <a:fillRef idx="0"/>
          <a:effectRef idx="0"/>
          <a:fontRef idx="minor"/>
        </p:style>
      </p:sp>
      <p:sp>
        <p:nvSpPr>
          <p:cNvPr id="186" name="Line 8"/>
          <p:cNvSpPr/>
          <p:nvPr/>
        </p:nvSpPr>
        <p:spPr>
          <a:xfrm>
            <a:off x="228600" y="6400800"/>
            <a:ext cx="8763120" cy="0"/>
          </a:xfrm>
          <a:prstGeom prst="line">
            <a:avLst/>
          </a:prstGeom>
          <a:ln cap="sq" w="28440">
            <a:solidFill>
              <a:srgbClr val="000000"/>
            </a:solidFill>
            <a:miter/>
          </a:ln>
        </p:spPr>
        <p:style>
          <a:lnRef idx="0"/>
          <a:fillRef idx="0"/>
          <a:effectRef idx="0"/>
          <a:fontRef idx="minor"/>
        </p:style>
      </p:sp>
      <p:sp>
        <p:nvSpPr>
          <p:cNvPr id="187" name="CustomShape 9"/>
          <p:cNvSpPr/>
          <p:nvPr/>
        </p:nvSpPr>
        <p:spPr>
          <a:xfrm>
            <a:off x="228600" y="5410080"/>
            <a:ext cx="2057400" cy="820800"/>
          </a:xfrm>
          <a:prstGeom prst="rect">
            <a:avLst/>
          </a:pr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Check:</a:t>
            </a:r>
            <a:endParaRPr b="0" lang="en-US" sz="2400" spc="-1" strike="noStrike">
              <a:solidFill>
                <a:srgbClr val="000000"/>
              </a:solidFill>
              <a:latin typeface="Times New Roman"/>
            </a:endParaRPr>
          </a:p>
        </p:txBody>
      </p:sp>
      <p:sp>
        <p:nvSpPr>
          <p:cNvPr id="188" name="CustomShape 10"/>
          <p:cNvSpPr/>
          <p:nvPr/>
        </p:nvSpPr>
        <p:spPr>
          <a:xfrm>
            <a:off x="228600" y="3809880"/>
            <a:ext cx="2057400" cy="1589040"/>
          </a:xfrm>
          <a:prstGeom prst="rect">
            <a:avLst/>
          </a:pr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Solution:</a:t>
            </a:r>
            <a:endParaRPr b="0" lang="en-US" sz="2400" spc="-1" strike="noStrike">
              <a:solidFill>
                <a:srgbClr val="000000"/>
              </a:solidFill>
              <a:latin typeface="Times New Roman"/>
            </a:endParaRPr>
          </a:p>
        </p:txBody>
      </p:sp>
      <p:sp>
        <p:nvSpPr>
          <p:cNvPr id="189" name="CustomShape 11"/>
          <p:cNvSpPr/>
          <p:nvPr/>
        </p:nvSpPr>
        <p:spPr>
          <a:xfrm>
            <a:off x="228600" y="2133720"/>
            <a:ext cx="2057400" cy="1676160"/>
          </a:xfrm>
          <a:prstGeom prst="rect">
            <a:avLst/>
          </a:pr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Solution Map:</a:t>
            </a: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Relationships:</a:t>
            </a:r>
            <a:endParaRPr b="0" lang="en-US" sz="2400" spc="-1" strike="noStrike">
              <a:solidFill>
                <a:srgbClr val="000000"/>
              </a:solidFill>
              <a:latin typeface="Times New Roman"/>
            </a:endParaRPr>
          </a:p>
        </p:txBody>
      </p:sp>
      <p:sp>
        <p:nvSpPr>
          <p:cNvPr id="190" name="CustomShape 12"/>
          <p:cNvSpPr/>
          <p:nvPr/>
        </p:nvSpPr>
        <p:spPr>
          <a:xfrm>
            <a:off x="228600" y="1219320"/>
            <a:ext cx="2057400" cy="914400"/>
          </a:xfrm>
          <a:prstGeom prst="rect">
            <a:avLst/>
          </a:pr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Given:</a:t>
            </a: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Find:</a:t>
            </a:r>
            <a:endParaRPr b="0" lang="en-US" sz="2400" spc="-1" strike="noStrike">
              <a:solidFill>
                <a:srgbClr val="000000"/>
              </a:solidFill>
              <a:latin typeface="Times New Roman"/>
            </a:endParaRPr>
          </a:p>
        </p:txBody>
      </p:sp>
      <p:sp>
        <p:nvSpPr>
          <p:cNvPr id="191" name="Line 13"/>
          <p:cNvSpPr/>
          <p:nvPr/>
        </p:nvSpPr>
        <p:spPr>
          <a:xfrm>
            <a:off x="228600" y="1219320"/>
            <a:ext cx="0" cy="5189400"/>
          </a:xfrm>
          <a:prstGeom prst="line">
            <a:avLst/>
          </a:prstGeom>
          <a:ln cap="sq" w="28440">
            <a:solidFill>
              <a:srgbClr val="000000"/>
            </a:solidFill>
            <a:miter/>
          </a:ln>
        </p:spPr>
        <p:style>
          <a:lnRef idx="0"/>
          <a:fillRef idx="0"/>
          <a:effectRef idx="0"/>
          <a:fontRef idx="minor"/>
        </p:style>
      </p:sp>
      <p:sp>
        <p:nvSpPr>
          <p:cNvPr id="192" name="Line 14"/>
          <p:cNvSpPr/>
          <p:nvPr/>
        </p:nvSpPr>
        <p:spPr>
          <a:xfrm>
            <a:off x="2209680" y="1219320"/>
            <a:ext cx="0" cy="2590560"/>
          </a:xfrm>
          <a:prstGeom prst="line">
            <a:avLst/>
          </a:prstGeom>
          <a:ln w="12600">
            <a:solidFill>
              <a:srgbClr val="000000"/>
            </a:solidFill>
            <a:miter/>
          </a:ln>
        </p:spPr>
        <p:style>
          <a:lnRef idx="0"/>
          <a:fillRef idx="0"/>
          <a:effectRef idx="0"/>
          <a:fontRef idx="minor"/>
        </p:style>
      </p:sp>
      <p:sp>
        <p:nvSpPr>
          <p:cNvPr id="193" name="Line 15"/>
          <p:cNvSpPr/>
          <p:nvPr/>
        </p:nvSpPr>
        <p:spPr>
          <a:xfrm>
            <a:off x="8991720" y="1219320"/>
            <a:ext cx="0" cy="5160960"/>
          </a:xfrm>
          <a:prstGeom prst="line">
            <a:avLst/>
          </a:prstGeom>
          <a:ln cap="sq" w="28440">
            <a:solidFill>
              <a:srgbClr val="000000"/>
            </a:solidFill>
            <a:miter/>
          </a:ln>
        </p:spPr>
        <p:style>
          <a:lnRef idx="0"/>
          <a:fillRef idx="0"/>
          <a:effectRef idx="0"/>
          <a:fontRef idx="minor"/>
        </p:style>
      </p:sp>
      <p:sp>
        <p:nvSpPr>
          <p:cNvPr id="194" name="Line 16"/>
          <p:cNvSpPr/>
          <p:nvPr/>
        </p:nvSpPr>
        <p:spPr>
          <a:xfrm>
            <a:off x="228600" y="3809880"/>
            <a:ext cx="8763120" cy="0"/>
          </a:xfrm>
          <a:prstGeom prst="line">
            <a:avLst/>
          </a:prstGeom>
          <a:ln w="12600">
            <a:solidFill>
              <a:srgbClr val="000000"/>
            </a:solidFill>
            <a:miter/>
          </a:ln>
        </p:spPr>
        <p:style>
          <a:lnRef idx="0"/>
          <a:fillRef idx="0"/>
          <a:effectRef idx="0"/>
          <a:fontRef idx="minor"/>
        </p:style>
      </p:sp>
      <p:sp>
        <p:nvSpPr>
          <p:cNvPr id="195" name="Line 17"/>
          <p:cNvSpPr/>
          <p:nvPr/>
        </p:nvSpPr>
        <p:spPr>
          <a:xfrm>
            <a:off x="228600" y="5398920"/>
            <a:ext cx="8763120" cy="0"/>
          </a:xfrm>
          <a:prstGeom prst="line">
            <a:avLst/>
          </a:prstGeom>
          <a:ln w="12600">
            <a:solidFill>
              <a:srgbClr val="000000"/>
            </a:solidFill>
            <a:miter/>
          </a:ln>
        </p:spPr>
        <p:style>
          <a:lnRef idx="0"/>
          <a:fillRef idx="0"/>
          <a:effectRef idx="0"/>
          <a:fontRef idx="minor"/>
        </p:style>
      </p:sp>
      <mc:AlternateContent>
        <mc:Choice xmlns:a14="http://schemas.microsoft.com/office/drawing/2010/main" Requires="a14">
          <p:sp>
            <p:nvSpPr>
              <p:cNvPr id="196" name="Formula 18"/>
              <p:cNvSpPr txBox="1"/>
              <p:nvPr/>
            </p:nvSpPr>
            <p:spPr>
              <a:xfrm>
                <a:off x="3352680" y="2590920"/>
                <a:ext cx="766800" cy="617400"/>
              </a:xfrm>
              <a:prstGeom prst="rect">
                <a:avLst/>
              </a:prstGeom>
            </p:spPr>
            <p:txBody>
              <a:bodyPr/>
              <a:p>
                <a14:m>
                  <m:oMath xmlns:m="http://schemas.openxmlformats.org/officeDocument/2006/math">
                    <m:f>
                      <m:num>
                        <m:r>
                          <m:rPr>
                            <m:lit/>
                            <m:nor/>
                          </m:rPr>
                          <m:t xml:space="preserve">1 mol</m:t>
                        </m:r>
                      </m:num>
                      <m:den>
                        <m:r>
                          <m:rPr>
                            <m:lit/>
                            <m:nor/>
                          </m:rPr>
                          <m:t xml:space="preserve">239</m:t>
                        </m:r>
                        <m:r>
                          <m:rPr>
                            <m:lit/>
                            <m:nor/>
                          </m:rPr>
                          <m:t xml:space="preserve">.</m:t>
                        </m:r>
                        <m:r>
                          <m:rPr>
                            <m:lit/>
                            <m:nor/>
                          </m:rPr>
                          <m:t xml:space="preserve">2 g</m:t>
                        </m:r>
                      </m:den>
                    </m:f>
                  </m:oMath>
                </a14:m>
              </a:p>
            </p:txBody>
          </p:sp>
        </mc:Choice>
        <mc:Fallback/>
      </mc:AlternateContent>
      <mc:AlternateContent>
        <mc:Choice xmlns:a14="http://schemas.microsoft.com/office/drawing/2010/main" Requires="a14">
          <p:sp>
            <p:nvSpPr>
              <p:cNvPr id="197" name="Formula 19"/>
              <p:cNvSpPr txBox="1"/>
              <p:nvPr/>
            </p:nvSpPr>
            <p:spPr>
              <a:xfrm>
                <a:off x="1600200" y="3971880"/>
                <a:ext cx="7323120" cy="1376280"/>
              </a:xfrm>
              <a:prstGeom prst="rect">
                <a:avLst/>
              </a:prstGeom>
            </p:spPr>
            <p:txBody>
              <a:bodyPr/>
              <a:p>
                <a14:m>
                  <m:oMath xmlns:m="http://schemas.openxmlformats.org/officeDocument/2006/math">
                    <m:eqArr>
                      <m:e>
                        <m:r>
                          <m:t xml:space="preserve">1</m:t>
                        </m:r>
                        <m:r>
                          <m:rPr>
                            <m:lit/>
                            <m:nor/>
                          </m:rPr>
                          <m:t xml:space="preserve">00</m:t>
                        </m:r>
                        <m:r>
                          <m:rPr>
                            <m:lit/>
                            <m:nor/>
                          </m:rPr>
                          <m:t xml:space="preserve">.</m:t>
                        </m:r>
                        <m:sSub>
                          <m:e>
                            <m:r>
                              <m:rPr>
                                <m:lit/>
                                <m:nor/>
                              </m:rPr>
                              <m:t xml:space="preserve">0 g PbO</m:t>
                            </m:r>
                          </m:e>
                          <m:sub>
                            <m:r>
                              <m:t xml:space="preserve">2</m:t>
                            </m:r>
                          </m:sub>
                        </m:sSub>
                        <m:r>
                          <m:t xml:space="preserve">×</m:t>
                        </m:r>
                        <m:f>
                          <m:num>
                            <m:sSub>
                              <m:e>
                                <m:r>
                                  <m:rPr>
                                    <m:lit/>
                                    <m:nor/>
                                  </m:rPr>
                                  <m:t xml:space="preserve">1 mol PbO</m:t>
                                </m:r>
                              </m:e>
                              <m:sub>
                                <m:r>
                                  <m:t xml:space="preserve">2</m:t>
                                </m:r>
                              </m:sub>
                            </m:sSub>
                          </m:num>
                          <m:den>
                            <m:r>
                              <m:rPr>
                                <m:lit/>
                                <m:nor/>
                              </m:rPr>
                              <m:t xml:space="preserve">239</m:t>
                            </m:r>
                            <m:r>
                              <m:rPr>
                                <m:lit/>
                                <m:nor/>
                              </m:rPr>
                              <m:t xml:space="preserve">.</m:t>
                            </m:r>
                            <m:sSub>
                              <m:e>
                                <m:r>
                                  <m:rPr>
                                    <m:lit/>
                                    <m:nor/>
                                  </m:rPr>
                                  <m:t xml:space="preserve">2 g PbO</m:t>
                                </m:r>
                              </m:e>
                              <m:sub>
                                <m:r>
                                  <m:t xml:space="preserve">2</m:t>
                                </m:r>
                              </m:sub>
                            </m:sSub>
                          </m:den>
                        </m:f>
                        <m:r>
                          <m:t xml:space="preserve">×</m:t>
                        </m:r>
                        <m:f>
                          <m:num>
                            <m:r>
                              <m:t xml:space="preserve">1</m:t>
                            </m:r>
                            <m:sSub>
                              <m:e>
                                <m:r>
                                  <m:rPr>
                                    <m:lit/>
                                    <m:nor/>
                                  </m:rPr>
                                  <m:t xml:space="preserve"> mol O</m:t>
                                </m:r>
                              </m:e>
                              <m:sub>
                                <m:r>
                                  <m:t xml:space="preserve">2</m:t>
                                </m:r>
                              </m:sub>
                            </m:sSub>
                          </m:num>
                          <m:den>
                            <m:sSub>
                              <m:e>
                                <m:r>
                                  <m:rPr>
                                    <m:lit/>
                                    <m:nor/>
                                  </m:rPr>
                                  <m:t xml:space="preserve">2 mol PbO</m:t>
                                </m:r>
                              </m:e>
                              <m:sub>
                                <m:r>
                                  <m:t xml:space="preserve">2</m:t>
                                </m:r>
                              </m:sub>
                            </m:sSub>
                          </m:den>
                        </m:f>
                        <m:r>
                          <m:t xml:space="preserve">×</m:t>
                        </m:r>
                        <m:f>
                          <m:num>
                            <m:r>
                              <m:rPr>
                                <m:lit/>
                                <m:nor/>
                              </m:rPr>
                              <m:t xml:space="preserve">32</m:t>
                            </m:r>
                            <m:r>
                              <m:rPr>
                                <m:lit/>
                                <m:nor/>
                              </m:rPr>
                              <m:t xml:space="preserve">.</m:t>
                            </m:r>
                            <m:sSub>
                              <m:e>
                                <m:r>
                                  <m:rPr>
                                    <m:lit/>
                                    <m:nor/>
                                  </m:rPr>
                                  <m:t xml:space="preserve">00 g O</m:t>
                                </m:r>
                              </m:e>
                              <m:sub>
                                <m:r>
                                  <m:t xml:space="preserve">2</m:t>
                                </m:r>
                              </m:sub>
                            </m:sSub>
                          </m:num>
                          <m:den>
                            <m:r>
                              <m:t xml:space="preserve">1</m:t>
                            </m:r>
                            <m:sSub>
                              <m:e>
                                <m:r>
                                  <m:rPr>
                                    <m:lit/>
                                    <m:nor/>
                                  </m:rPr>
                                  <m:t xml:space="preserve"> mol O</m:t>
                                </m:r>
                              </m:e>
                              <m:sub>
                                <m:r>
                                  <m:t xml:space="preserve">2</m:t>
                                </m:r>
                              </m:sub>
                            </m:sSub>
                          </m:den>
                        </m:f>
                      </m:e>
                      <m:e>
                        <m:r>
                          <m:rPr>
                            <m:lit/>
                            <m:nor/>
                          </m:rPr>
                          <m:t xml:space="preserve">= </m:t>
                        </m:r>
                        <m:r>
                          <m:t xml:space="preserve">6</m:t>
                        </m:r>
                        <m:r>
                          <m:rPr>
                            <m:lit/>
                            <m:nor/>
                          </m:rPr>
                          <m:t xml:space="preserve">.</m:t>
                        </m:r>
                        <m:sSub>
                          <m:e>
                            <m:r>
                              <m:rPr>
                                <m:lit/>
                                <m:nor/>
                              </m:rPr>
                              <m:t xml:space="preserve">689 g O</m:t>
                            </m:r>
                          </m:e>
                          <m:sub>
                            <m:r>
                              <m:t xml:space="preserve">2</m:t>
                            </m:r>
                          </m:sub>
                        </m:sSub>
                      </m:e>
                    </m:eqArr>
                  </m:oMath>
                </a14:m>
              </a:p>
            </p:txBody>
          </p:sp>
        </mc:Choice>
        <mc:Fallback/>
      </mc:AlternateContent>
      <mc:AlternateContent>
        <mc:Choice xmlns:a14="http://schemas.microsoft.com/office/drawing/2010/main" Requires="a14">
          <p:sp>
            <p:nvSpPr>
              <p:cNvPr id="198" name="Formula 20"/>
              <p:cNvSpPr txBox="1"/>
              <p:nvPr/>
            </p:nvSpPr>
            <p:spPr>
              <a:xfrm>
                <a:off x="5181480" y="2662920"/>
                <a:ext cx="1163880" cy="630000"/>
              </a:xfrm>
              <a:prstGeom prst="rect">
                <a:avLst/>
              </a:prstGeom>
            </p:spPr>
            <p:txBody>
              <a:bodyPr/>
              <a:p>
                <a14:m>
                  <m:oMath xmlns:m="http://schemas.openxmlformats.org/officeDocument/2006/math">
                    <m:f>
                      <m:num>
                        <m:r>
                          <m:t xml:space="preserve">1</m:t>
                        </m:r>
                        <m:sSub>
                          <m:e>
                            <m:r>
                              <m:rPr>
                                <m:lit/>
                                <m:nor/>
                              </m:rPr>
                              <m:t xml:space="preserve"> mol O</m:t>
                            </m:r>
                          </m:e>
                          <m:sub>
                            <m:r>
                              <m:t xml:space="preserve">2</m:t>
                            </m:r>
                          </m:sub>
                        </m:sSub>
                      </m:num>
                      <m:den>
                        <m:sSub>
                          <m:e>
                            <m:r>
                              <m:rPr>
                                <m:lit/>
                                <m:nor/>
                              </m:rPr>
                              <m:t xml:space="preserve">2 mol PbO</m:t>
                            </m:r>
                          </m:e>
                          <m:sub>
                            <m:r>
                              <m:t xml:space="preserve">2</m:t>
                            </m:r>
                          </m:sub>
                        </m:sSub>
                      </m:den>
                    </m:f>
                  </m:oMath>
                </a14:m>
              </a:p>
            </p:txBody>
          </p:sp>
        </mc:Choice>
        <mc:Fallback/>
      </mc:AlternateContent>
      <p:sp>
        <p:nvSpPr>
          <p:cNvPr id="199" name="Line 21"/>
          <p:cNvSpPr/>
          <p:nvPr/>
        </p:nvSpPr>
        <p:spPr>
          <a:xfrm>
            <a:off x="2286000" y="5410080"/>
            <a:ext cx="7920" cy="955800"/>
          </a:xfrm>
          <a:prstGeom prst="line">
            <a:avLst/>
          </a:prstGeom>
          <a:ln w="12600">
            <a:solidFill>
              <a:srgbClr val="000000"/>
            </a:solidFill>
            <a:miter/>
          </a:ln>
        </p:spPr>
        <p:style>
          <a:lnRef idx="0"/>
          <a:fillRef idx="0"/>
          <a:effectRef idx="0"/>
          <a:fontRef idx="minor"/>
        </p:style>
      </p:sp>
      <p:grpSp>
        <p:nvGrpSpPr>
          <p:cNvPr id="200" name="Group 22"/>
          <p:cNvGrpSpPr/>
          <p:nvPr/>
        </p:nvGrpSpPr>
        <p:grpSpPr>
          <a:xfrm>
            <a:off x="2286000" y="2133720"/>
            <a:ext cx="6629400" cy="533160"/>
            <a:chOff x="2286000" y="2133720"/>
            <a:chExt cx="6629400" cy="533160"/>
          </a:xfrm>
        </p:grpSpPr>
        <p:sp>
          <p:nvSpPr>
            <p:cNvPr id="201" name="CustomShape 23"/>
            <p:cNvSpPr/>
            <p:nvPr/>
          </p:nvSpPr>
          <p:spPr>
            <a:xfrm>
              <a:off x="7924680" y="2133720"/>
              <a:ext cx="990720" cy="533160"/>
            </a:xfrm>
            <a:custGeom>
              <a:avLst/>
              <a:gdLst/>
              <a:ahLst/>
              <a:rect l="0" t="0" r="r" b="b"/>
              <a:pathLst>
                <a:path w="2754" h="1483">
                  <a:moveTo>
                    <a:pt x="370" y="0"/>
                  </a:moveTo>
                  <a:lnTo>
                    <a:pt x="371" y="0"/>
                  </a:lnTo>
                  <a:cubicBezTo>
                    <a:pt x="305" y="0"/>
                    <a:pt x="242" y="17"/>
                    <a:pt x="185" y="50"/>
                  </a:cubicBezTo>
                  <a:cubicBezTo>
                    <a:pt x="129" y="82"/>
                    <a:pt x="82" y="129"/>
                    <a:pt x="50" y="185"/>
                  </a:cubicBezTo>
                  <a:cubicBezTo>
                    <a:pt x="17" y="242"/>
                    <a:pt x="0" y="305"/>
                    <a:pt x="0" y="371"/>
                  </a:cubicBezTo>
                  <a:lnTo>
                    <a:pt x="0" y="1111"/>
                  </a:lnTo>
                  <a:lnTo>
                    <a:pt x="0" y="1112"/>
                  </a:lnTo>
                  <a:cubicBezTo>
                    <a:pt x="0" y="1177"/>
                    <a:pt x="17" y="1240"/>
                    <a:pt x="50" y="1297"/>
                  </a:cubicBezTo>
                  <a:cubicBezTo>
                    <a:pt x="82" y="1353"/>
                    <a:pt x="129" y="1400"/>
                    <a:pt x="185" y="1432"/>
                  </a:cubicBezTo>
                  <a:cubicBezTo>
                    <a:pt x="242" y="1465"/>
                    <a:pt x="305" y="1482"/>
                    <a:pt x="371" y="1482"/>
                  </a:cubicBezTo>
                  <a:lnTo>
                    <a:pt x="2382" y="1482"/>
                  </a:lnTo>
                  <a:lnTo>
                    <a:pt x="2383" y="1482"/>
                  </a:lnTo>
                  <a:cubicBezTo>
                    <a:pt x="2448" y="1482"/>
                    <a:pt x="2511" y="1465"/>
                    <a:pt x="2568" y="1432"/>
                  </a:cubicBezTo>
                  <a:cubicBezTo>
                    <a:pt x="2624" y="1400"/>
                    <a:pt x="2671" y="1353"/>
                    <a:pt x="2703" y="1297"/>
                  </a:cubicBezTo>
                  <a:cubicBezTo>
                    <a:pt x="2736" y="1240"/>
                    <a:pt x="2753" y="1177"/>
                    <a:pt x="2753" y="1112"/>
                  </a:cubicBezTo>
                  <a:lnTo>
                    <a:pt x="2753" y="370"/>
                  </a:lnTo>
                  <a:lnTo>
                    <a:pt x="2753" y="371"/>
                  </a:lnTo>
                  <a:lnTo>
                    <a:pt x="2753" y="371"/>
                  </a:lnTo>
                  <a:cubicBezTo>
                    <a:pt x="2753" y="305"/>
                    <a:pt x="2736" y="242"/>
                    <a:pt x="2703" y="185"/>
                  </a:cubicBezTo>
                  <a:cubicBezTo>
                    <a:pt x="2671" y="129"/>
                    <a:pt x="2624" y="82"/>
                    <a:pt x="2568" y="50"/>
                  </a:cubicBezTo>
                  <a:cubicBezTo>
                    <a:pt x="2511" y="17"/>
                    <a:pt x="2448" y="0"/>
                    <a:pt x="2383"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6600cc"/>
                  </a:solidFill>
                  <a:latin typeface="Times New Roman"/>
                </a:rPr>
                <a:t>g O</a:t>
              </a:r>
              <a:r>
                <a:rPr b="0" lang="en-US" sz="2200" spc="-1" strike="noStrike" baseline="-25000">
                  <a:solidFill>
                    <a:srgbClr val="6600cc"/>
                  </a:solidFill>
                  <a:latin typeface="Times New Roman"/>
                </a:rPr>
                <a:t>2</a:t>
              </a:r>
              <a:endParaRPr b="0" lang="en-US" sz="2200" spc="-1" strike="noStrike">
                <a:solidFill>
                  <a:srgbClr val="000000"/>
                </a:solidFill>
                <a:latin typeface="Times New Roman"/>
              </a:endParaRPr>
            </a:p>
          </p:txBody>
        </p:sp>
        <p:sp>
          <p:nvSpPr>
            <p:cNvPr id="202" name="CustomShape 24"/>
            <p:cNvSpPr/>
            <p:nvPr/>
          </p:nvSpPr>
          <p:spPr>
            <a:xfrm>
              <a:off x="3505320" y="2360160"/>
              <a:ext cx="458640" cy="160200"/>
            </a:xfrm>
            <a:custGeom>
              <a:avLst/>
              <a:gdLst/>
              <a:ahLst/>
              <a:rect l="0" t="0" r="r" b="b"/>
              <a:pathLst>
                <a:path w="1276" h="447">
                  <a:moveTo>
                    <a:pt x="0" y="335"/>
                  </a:moveTo>
                  <a:lnTo>
                    <a:pt x="956" y="335"/>
                  </a:lnTo>
                  <a:lnTo>
                    <a:pt x="956" y="446"/>
                  </a:lnTo>
                  <a:lnTo>
                    <a:pt x="1275" y="223"/>
                  </a:lnTo>
                  <a:lnTo>
                    <a:pt x="956" y="0"/>
                  </a:lnTo>
                  <a:lnTo>
                    <a:pt x="956" y="112"/>
                  </a:lnTo>
                  <a:lnTo>
                    <a:pt x="0" y="112"/>
                  </a:lnTo>
                  <a:lnTo>
                    <a:pt x="0" y="335"/>
                  </a:lnTo>
                </a:path>
              </a:pathLst>
            </a:custGeom>
            <a:solidFill>
              <a:srgbClr val="ffcc66"/>
            </a:solidFill>
            <a:ln w="9360">
              <a:solidFill>
                <a:srgbClr val="000000"/>
              </a:solidFill>
              <a:miter/>
            </a:ln>
          </p:spPr>
          <p:style>
            <a:lnRef idx="0"/>
            <a:fillRef idx="0"/>
            <a:effectRef idx="0"/>
            <a:fontRef idx="minor"/>
          </p:style>
        </p:sp>
        <p:sp>
          <p:nvSpPr>
            <p:cNvPr id="203" name="CustomShape 25"/>
            <p:cNvSpPr/>
            <p:nvPr/>
          </p:nvSpPr>
          <p:spPr>
            <a:xfrm>
              <a:off x="4114800" y="2133720"/>
              <a:ext cx="1371600" cy="533160"/>
            </a:xfrm>
            <a:custGeom>
              <a:avLst/>
              <a:gdLst/>
              <a:ahLst/>
              <a:rect l="0" t="0" r="r" b="b"/>
              <a:pathLst>
                <a:path w="3812" h="1483">
                  <a:moveTo>
                    <a:pt x="370" y="0"/>
                  </a:moveTo>
                  <a:lnTo>
                    <a:pt x="371" y="0"/>
                  </a:lnTo>
                  <a:cubicBezTo>
                    <a:pt x="305" y="0"/>
                    <a:pt x="242" y="17"/>
                    <a:pt x="185" y="50"/>
                  </a:cubicBezTo>
                  <a:cubicBezTo>
                    <a:pt x="129" y="82"/>
                    <a:pt x="82" y="129"/>
                    <a:pt x="50" y="185"/>
                  </a:cubicBezTo>
                  <a:cubicBezTo>
                    <a:pt x="17" y="242"/>
                    <a:pt x="0" y="305"/>
                    <a:pt x="0" y="371"/>
                  </a:cubicBezTo>
                  <a:lnTo>
                    <a:pt x="0" y="1111"/>
                  </a:lnTo>
                  <a:lnTo>
                    <a:pt x="0" y="1112"/>
                  </a:lnTo>
                  <a:cubicBezTo>
                    <a:pt x="0" y="1177"/>
                    <a:pt x="17" y="1240"/>
                    <a:pt x="50" y="1297"/>
                  </a:cubicBezTo>
                  <a:cubicBezTo>
                    <a:pt x="82" y="1353"/>
                    <a:pt x="129" y="1400"/>
                    <a:pt x="185" y="1432"/>
                  </a:cubicBezTo>
                  <a:cubicBezTo>
                    <a:pt x="242" y="1465"/>
                    <a:pt x="305" y="1482"/>
                    <a:pt x="371" y="1482"/>
                  </a:cubicBezTo>
                  <a:lnTo>
                    <a:pt x="3440" y="1482"/>
                  </a:lnTo>
                  <a:lnTo>
                    <a:pt x="3441" y="1482"/>
                  </a:lnTo>
                  <a:cubicBezTo>
                    <a:pt x="3506" y="1482"/>
                    <a:pt x="3569" y="1465"/>
                    <a:pt x="3626" y="1432"/>
                  </a:cubicBezTo>
                  <a:cubicBezTo>
                    <a:pt x="3682" y="1400"/>
                    <a:pt x="3729" y="1353"/>
                    <a:pt x="3761" y="1297"/>
                  </a:cubicBezTo>
                  <a:cubicBezTo>
                    <a:pt x="3794" y="1240"/>
                    <a:pt x="3811" y="1177"/>
                    <a:pt x="3811" y="1112"/>
                  </a:cubicBezTo>
                  <a:lnTo>
                    <a:pt x="3811" y="370"/>
                  </a:lnTo>
                  <a:lnTo>
                    <a:pt x="3811" y="371"/>
                  </a:lnTo>
                  <a:lnTo>
                    <a:pt x="3811" y="371"/>
                  </a:lnTo>
                  <a:cubicBezTo>
                    <a:pt x="3811" y="305"/>
                    <a:pt x="3794" y="242"/>
                    <a:pt x="3761" y="185"/>
                  </a:cubicBezTo>
                  <a:cubicBezTo>
                    <a:pt x="3729" y="129"/>
                    <a:pt x="3682" y="82"/>
                    <a:pt x="3626" y="50"/>
                  </a:cubicBezTo>
                  <a:cubicBezTo>
                    <a:pt x="3569" y="17"/>
                    <a:pt x="3506" y="0"/>
                    <a:pt x="3441"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6600cc"/>
                  </a:solidFill>
                  <a:latin typeface="Times New Roman"/>
                </a:rPr>
                <a:t>mol PbO</a:t>
              </a:r>
              <a:r>
                <a:rPr b="0" lang="en-US" sz="2200" spc="-1" strike="noStrike" baseline="-25000">
                  <a:solidFill>
                    <a:srgbClr val="6600cc"/>
                  </a:solidFill>
                  <a:latin typeface="Times New Roman"/>
                </a:rPr>
                <a:t>2</a:t>
              </a:r>
              <a:endParaRPr b="0" lang="en-US" sz="2200" spc="-1" strike="noStrike">
                <a:solidFill>
                  <a:srgbClr val="000000"/>
                </a:solidFill>
                <a:latin typeface="Times New Roman"/>
              </a:endParaRPr>
            </a:p>
          </p:txBody>
        </p:sp>
        <p:sp>
          <p:nvSpPr>
            <p:cNvPr id="204" name="CustomShape 26"/>
            <p:cNvSpPr/>
            <p:nvPr/>
          </p:nvSpPr>
          <p:spPr>
            <a:xfrm>
              <a:off x="2286000" y="2133720"/>
              <a:ext cx="1066680" cy="533160"/>
            </a:xfrm>
            <a:custGeom>
              <a:avLst/>
              <a:gdLst/>
              <a:ahLst/>
              <a:rect l="0" t="0" r="r" b="b"/>
              <a:pathLst>
                <a:path w="2965" h="1483">
                  <a:moveTo>
                    <a:pt x="370" y="0"/>
                  </a:moveTo>
                  <a:lnTo>
                    <a:pt x="371" y="0"/>
                  </a:lnTo>
                  <a:cubicBezTo>
                    <a:pt x="305" y="0"/>
                    <a:pt x="242" y="17"/>
                    <a:pt x="185" y="50"/>
                  </a:cubicBezTo>
                  <a:cubicBezTo>
                    <a:pt x="129" y="82"/>
                    <a:pt x="82" y="129"/>
                    <a:pt x="50" y="185"/>
                  </a:cubicBezTo>
                  <a:cubicBezTo>
                    <a:pt x="17" y="242"/>
                    <a:pt x="0" y="305"/>
                    <a:pt x="0" y="371"/>
                  </a:cubicBezTo>
                  <a:lnTo>
                    <a:pt x="0" y="1111"/>
                  </a:lnTo>
                  <a:lnTo>
                    <a:pt x="0" y="1112"/>
                  </a:lnTo>
                  <a:cubicBezTo>
                    <a:pt x="0" y="1177"/>
                    <a:pt x="17" y="1240"/>
                    <a:pt x="50" y="1297"/>
                  </a:cubicBezTo>
                  <a:cubicBezTo>
                    <a:pt x="82" y="1353"/>
                    <a:pt x="129" y="1400"/>
                    <a:pt x="185" y="1432"/>
                  </a:cubicBezTo>
                  <a:cubicBezTo>
                    <a:pt x="242" y="1465"/>
                    <a:pt x="305" y="1482"/>
                    <a:pt x="371" y="1482"/>
                  </a:cubicBezTo>
                  <a:lnTo>
                    <a:pt x="2593" y="1482"/>
                  </a:lnTo>
                  <a:lnTo>
                    <a:pt x="2594" y="1482"/>
                  </a:lnTo>
                  <a:cubicBezTo>
                    <a:pt x="2659" y="1482"/>
                    <a:pt x="2722" y="1465"/>
                    <a:pt x="2779" y="1432"/>
                  </a:cubicBezTo>
                  <a:cubicBezTo>
                    <a:pt x="2835" y="1400"/>
                    <a:pt x="2882" y="1353"/>
                    <a:pt x="2914" y="1297"/>
                  </a:cubicBezTo>
                  <a:cubicBezTo>
                    <a:pt x="2947" y="1240"/>
                    <a:pt x="2964" y="1177"/>
                    <a:pt x="2964" y="1112"/>
                  </a:cubicBezTo>
                  <a:lnTo>
                    <a:pt x="2964" y="370"/>
                  </a:lnTo>
                  <a:lnTo>
                    <a:pt x="2964" y="371"/>
                  </a:lnTo>
                  <a:lnTo>
                    <a:pt x="2964" y="371"/>
                  </a:lnTo>
                  <a:cubicBezTo>
                    <a:pt x="2964" y="305"/>
                    <a:pt x="2947" y="242"/>
                    <a:pt x="2914" y="185"/>
                  </a:cubicBezTo>
                  <a:cubicBezTo>
                    <a:pt x="2882" y="129"/>
                    <a:pt x="2835" y="82"/>
                    <a:pt x="2779" y="50"/>
                  </a:cubicBezTo>
                  <a:cubicBezTo>
                    <a:pt x="2722" y="17"/>
                    <a:pt x="2659" y="0"/>
                    <a:pt x="2594"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6600cc"/>
                  </a:solidFill>
                  <a:latin typeface="Times New Roman"/>
                </a:rPr>
                <a:t>g PbO</a:t>
              </a:r>
              <a:r>
                <a:rPr b="0" lang="en-US" sz="2200" spc="-1" strike="noStrike" baseline="-25000">
                  <a:solidFill>
                    <a:srgbClr val="6600cc"/>
                  </a:solidFill>
                  <a:latin typeface="Times New Roman"/>
                </a:rPr>
                <a:t>2</a:t>
              </a:r>
              <a:endParaRPr b="0" lang="en-US" sz="2200" spc="-1" strike="noStrike">
                <a:solidFill>
                  <a:srgbClr val="000000"/>
                </a:solidFill>
                <a:latin typeface="Times New Roman"/>
              </a:endParaRPr>
            </a:p>
          </p:txBody>
        </p:sp>
        <p:sp>
          <p:nvSpPr>
            <p:cNvPr id="205" name="CustomShape 27"/>
            <p:cNvSpPr/>
            <p:nvPr/>
          </p:nvSpPr>
          <p:spPr>
            <a:xfrm>
              <a:off x="6172200" y="2133720"/>
              <a:ext cx="990720" cy="533160"/>
            </a:xfrm>
            <a:custGeom>
              <a:avLst/>
              <a:gdLst/>
              <a:ahLst/>
              <a:rect l="0" t="0" r="r" b="b"/>
              <a:pathLst>
                <a:path w="2754" h="1483">
                  <a:moveTo>
                    <a:pt x="370" y="0"/>
                  </a:moveTo>
                  <a:lnTo>
                    <a:pt x="371" y="0"/>
                  </a:lnTo>
                  <a:cubicBezTo>
                    <a:pt x="305" y="0"/>
                    <a:pt x="242" y="17"/>
                    <a:pt x="185" y="50"/>
                  </a:cubicBezTo>
                  <a:cubicBezTo>
                    <a:pt x="129" y="82"/>
                    <a:pt x="82" y="129"/>
                    <a:pt x="50" y="185"/>
                  </a:cubicBezTo>
                  <a:cubicBezTo>
                    <a:pt x="17" y="242"/>
                    <a:pt x="0" y="305"/>
                    <a:pt x="0" y="371"/>
                  </a:cubicBezTo>
                  <a:lnTo>
                    <a:pt x="0" y="1111"/>
                  </a:lnTo>
                  <a:lnTo>
                    <a:pt x="0" y="1112"/>
                  </a:lnTo>
                  <a:cubicBezTo>
                    <a:pt x="0" y="1177"/>
                    <a:pt x="17" y="1240"/>
                    <a:pt x="50" y="1297"/>
                  </a:cubicBezTo>
                  <a:cubicBezTo>
                    <a:pt x="82" y="1353"/>
                    <a:pt x="129" y="1400"/>
                    <a:pt x="185" y="1432"/>
                  </a:cubicBezTo>
                  <a:cubicBezTo>
                    <a:pt x="242" y="1465"/>
                    <a:pt x="305" y="1482"/>
                    <a:pt x="371" y="1482"/>
                  </a:cubicBezTo>
                  <a:lnTo>
                    <a:pt x="2382" y="1482"/>
                  </a:lnTo>
                  <a:lnTo>
                    <a:pt x="2383" y="1482"/>
                  </a:lnTo>
                  <a:cubicBezTo>
                    <a:pt x="2448" y="1482"/>
                    <a:pt x="2511" y="1465"/>
                    <a:pt x="2568" y="1432"/>
                  </a:cubicBezTo>
                  <a:cubicBezTo>
                    <a:pt x="2624" y="1400"/>
                    <a:pt x="2671" y="1353"/>
                    <a:pt x="2703" y="1297"/>
                  </a:cubicBezTo>
                  <a:cubicBezTo>
                    <a:pt x="2736" y="1240"/>
                    <a:pt x="2753" y="1177"/>
                    <a:pt x="2753" y="1112"/>
                  </a:cubicBezTo>
                  <a:lnTo>
                    <a:pt x="2753" y="370"/>
                  </a:lnTo>
                  <a:lnTo>
                    <a:pt x="2753" y="371"/>
                  </a:lnTo>
                  <a:lnTo>
                    <a:pt x="2753" y="371"/>
                  </a:lnTo>
                  <a:cubicBezTo>
                    <a:pt x="2753" y="305"/>
                    <a:pt x="2736" y="242"/>
                    <a:pt x="2703" y="185"/>
                  </a:cubicBezTo>
                  <a:cubicBezTo>
                    <a:pt x="2671" y="129"/>
                    <a:pt x="2624" y="82"/>
                    <a:pt x="2568" y="50"/>
                  </a:cubicBezTo>
                  <a:cubicBezTo>
                    <a:pt x="2511" y="17"/>
                    <a:pt x="2448" y="0"/>
                    <a:pt x="2383"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6600cc"/>
                  </a:solidFill>
                  <a:latin typeface="Times New Roman"/>
                </a:rPr>
                <a:t>mol O</a:t>
              </a:r>
              <a:r>
                <a:rPr b="0" lang="en-US" sz="2200" spc="-1" strike="noStrike" baseline="-25000">
                  <a:solidFill>
                    <a:srgbClr val="6600cc"/>
                  </a:solidFill>
                  <a:latin typeface="Times New Roman"/>
                </a:rPr>
                <a:t>2</a:t>
              </a:r>
              <a:endParaRPr b="0" lang="en-US" sz="2200" spc="-1" strike="noStrike">
                <a:solidFill>
                  <a:srgbClr val="000000"/>
                </a:solidFill>
                <a:latin typeface="Times New Roman"/>
              </a:endParaRPr>
            </a:p>
          </p:txBody>
        </p:sp>
        <p:sp>
          <p:nvSpPr>
            <p:cNvPr id="206" name="CustomShape 28"/>
            <p:cNvSpPr/>
            <p:nvPr/>
          </p:nvSpPr>
          <p:spPr>
            <a:xfrm>
              <a:off x="5638680" y="2360160"/>
              <a:ext cx="459000" cy="160200"/>
            </a:xfrm>
            <a:custGeom>
              <a:avLst/>
              <a:gdLst/>
              <a:ahLst/>
              <a:rect l="0" t="0" r="r" b="b"/>
              <a:pathLst>
                <a:path w="1277" h="447">
                  <a:moveTo>
                    <a:pt x="0" y="335"/>
                  </a:moveTo>
                  <a:lnTo>
                    <a:pt x="957" y="335"/>
                  </a:lnTo>
                  <a:lnTo>
                    <a:pt x="957" y="446"/>
                  </a:lnTo>
                  <a:lnTo>
                    <a:pt x="1276" y="223"/>
                  </a:lnTo>
                  <a:lnTo>
                    <a:pt x="957" y="0"/>
                  </a:lnTo>
                  <a:lnTo>
                    <a:pt x="957" y="112"/>
                  </a:lnTo>
                  <a:lnTo>
                    <a:pt x="0" y="112"/>
                  </a:lnTo>
                  <a:lnTo>
                    <a:pt x="0" y="335"/>
                  </a:lnTo>
                </a:path>
              </a:pathLst>
            </a:custGeom>
            <a:solidFill>
              <a:srgbClr val="ffcc66"/>
            </a:solidFill>
            <a:ln w="9360">
              <a:solidFill>
                <a:srgbClr val="000000"/>
              </a:solidFill>
              <a:miter/>
            </a:ln>
          </p:spPr>
          <p:style>
            <a:lnRef idx="0"/>
            <a:fillRef idx="0"/>
            <a:effectRef idx="0"/>
            <a:fontRef idx="minor"/>
          </p:style>
        </p:sp>
        <p:sp>
          <p:nvSpPr>
            <p:cNvPr id="207" name="CustomShape 29"/>
            <p:cNvSpPr/>
            <p:nvPr/>
          </p:nvSpPr>
          <p:spPr>
            <a:xfrm>
              <a:off x="7315200" y="2360160"/>
              <a:ext cx="458640" cy="160200"/>
            </a:xfrm>
            <a:custGeom>
              <a:avLst/>
              <a:gdLst/>
              <a:ahLst/>
              <a:rect l="0" t="0" r="r" b="b"/>
              <a:pathLst>
                <a:path w="1276" h="447">
                  <a:moveTo>
                    <a:pt x="0" y="335"/>
                  </a:moveTo>
                  <a:lnTo>
                    <a:pt x="956" y="335"/>
                  </a:lnTo>
                  <a:lnTo>
                    <a:pt x="956" y="446"/>
                  </a:lnTo>
                  <a:lnTo>
                    <a:pt x="1275" y="223"/>
                  </a:lnTo>
                  <a:lnTo>
                    <a:pt x="956" y="0"/>
                  </a:lnTo>
                  <a:lnTo>
                    <a:pt x="956" y="112"/>
                  </a:lnTo>
                  <a:lnTo>
                    <a:pt x="0" y="112"/>
                  </a:lnTo>
                  <a:lnTo>
                    <a:pt x="0" y="335"/>
                  </a:lnTo>
                </a:path>
              </a:pathLst>
            </a:custGeom>
            <a:solidFill>
              <a:srgbClr val="ffcc66"/>
            </a:solidFill>
            <a:ln w="9360">
              <a:solidFill>
                <a:srgbClr val="000000"/>
              </a:solidFill>
              <a:miter/>
            </a:ln>
          </p:spPr>
          <p:style>
            <a:lnRef idx="0"/>
            <a:fillRef idx="0"/>
            <a:effectRef idx="0"/>
            <a:fontRef idx="minor"/>
          </p:style>
        </p:sp>
      </p:grpSp>
      <mc:AlternateContent>
        <mc:Choice xmlns:a14="http://schemas.microsoft.com/office/drawing/2010/main" Requires="a14">
          <p:sp>
            <p:nvSpPr>
              <p:cNvPr id="208" name="Formula 30"/>
              <p:cNvSpPr txBox="1"/>
              <p:nvPr/>
            </p:nvSpPr>
            <p:spPr>
              <a:xfrm>
                <a:off x="7162920" y="2662920"/>
                <a:ext cx="780840" cy="588960"/>
              </a:xfrm>
              <a:prstGeom prst="rect">
                <a:avLst/>
              </a:prstGeom>
            </p:spPr>
            <p:txBody>
              <a:bodyPr/>
              <a:p>
                <a14:m>
                  <m:oMath xmlns:m="http://schemas.openxmlformats.org/officeDocument/2006/math">
                    <m:f>
                      <m:num>
                        <m:r>
                          <m:rPr>
                            <m:lit/>
                            <m:nor/>
                          </m:rPr>
                          <m:t xml:space="preserve">32</m:t>
                        </m:r>
                        <m:r>
                          <m:rPr>
                            <m:lit/>
                            <m:nor/>
                          </m:rPr>
                          <m:t xml:space="preserve">.</m:t>
                        </m:r>
                        <m:r>
                          <m:rPr>
                            <m:lit/>
                            <m:nor/>
                          </m:rPr>
                          <m:t xml:space="preserve">00 g</m:t>
                        </m:r>
                      </m:num>
                      <m:den>
                        <m:r>
                          <m:rPr>
                            <m:lit/>
                            <m:nor/>
                          </m:rPr>
                          <m:t xml:space="preserve">1 mol</m:t>
                        </m:r>
                      </m:den>
                    </m:f>
                  </m:oMath>
                </a14:m>
              </a:p>
            </p:txBody>
          </p:sp>
        </mc:Choice>
        <mc:Fallback/>
      </mc:AlternateContent>
      <p:sp>
        <p:nvSpPr>
          <p:cNvPr id="209" name="Freeform 31"/>
          <p:cNvSpPr/>
          <p:nvPr/>
        </p:nvSpPr>
        <p:spPr>
          <a:xfrm>
            <a:off x="2502000" y="4375080"/>
            <a:ext cx="838440" cy="153000"/>
          </a:xfrm>
          <a:custGeom>
            <a:avLst/>
            <a:gdLst/>
            <a:ahLst/>
            <a:rect l="0" t="0" r="r" b="b"/>
            <a:pathLst>
              <a:path w="2329" h="425">
                <a:moveTo>
                  <a:pt x="0" y="424"/>
                </a:moveTo>
                <a:lnTo>
                  <a:pt x="2328" y="0"/>
                </a:lnTo>
              </a:path>
            </a:pathLst>
          </a:custGeom>
          <a:ln w="38160">
            <a:solidFill>
              <a:srgbClr val="ff0000"/>
            </a:solidFill>
            <a:miter/>
          </a:ln>
        </p:spPr>
      </p:sp>
      <p:sp>
        <p:nvSpPr>
          <p:cNvPr id="210" name="Freeform 32"/>
          <p:cNvSpPr/>
          <p:nvPr/>
        </p:nvSpPr>
        <p:spPr>
          <a:xfrm>
            <a:off x="4415400" y="4571640"/>
            <a:ext cx="838440" cy="152640"/>
          </a:xfrm>
          <a:custGeom>
            <a:avLst/>
            <a:gdLst/>
            <a:ahLst/>
            <a:rect l="0" t="0" r="r" b="b"/>
            <a:pathLst>
              <a:path w="2329" h="424">
                <a:moveTo>
                  <a:pt x="0" y="423"/>
                </a:moveTo>
                <a:lnTo>
                  <a:pt x="2328" y="0"/>
                </a:lnTo>
              </a:path>
            </a:pathLst>
          </a:custGeom>
          <a:ln w="38160">
            <a:solidFill>
              <a:srgbClr val="ff0000"/>
            </a:solidFill>
            <a:miter/>
          </a:ln>
        </p:spPr>
      </p:sp>
      <p:sp>
        <p:nvSpPr>
          <p:cNvPr id="211" name="Freeform 33"/>
          <p:cNvSpPr/>
          <p:nvPr/>
        </p:nvSpPr>
        <p:spPr>
          <a:xfrm>
            <a:off x="4038120" y="4114440"/>
            <a:ext cx="838800" cy="152640"/>
          </a:xfrm>
          <a:custGeom>
            <a:avLst/>
            <a:gdLst/>
            <a:ahLst/>
            <a:rect l="0" t="0" r="r" b="b"/>
            <a:pathLst>
              <a:path w="2330" h="424">
                <a:moveTo>
                  <a:pt x="2329" y="423"/>
                </a:moveTo>
                <a:lnTo>
                  <a:pt x="0" y="0"/>
                </a:lnTo>
              </a:path>
            </a:pathLst>
          </a:custGeom>
          <a:ln w="38160">
            <a:solidFill>
              <a:srgbClr val="0066ff"/>
            </a:solidFill>
            <a:miter/>
          </a:ln>
        </p:spPr>
      </p:sp>
      <p:sp>
        <p:nvSpPr>
          <p:cNvPr id="212" name="Freeform 34"/>
          <p:cNvSpPr/>
          <p:nvPr/>
        </p:nvSpPr>
        <p:spPr>
          <a:xfrm>
            <a:off x="5943600" y="4571640"/>
            <a:ext cx="838440" cy="152640"/>
          </a:xfrm>
          <a:custGeom>
            <a:avLst/>
            <a:gdLst/>
            <a:ahLst/>
            <a:rect l="0" t="0" r="r" b="b"/>
            <a:pathLst>
              <a:path w="2329" h="424">
                <a:moveTo>
                  <a:pt x="2328" y="423"/>
                </a:moveTo>
                <a:lnTo>
                  <a:pt x="0" y="0"/>
                </a:lnTo>
              </a:path>
            </a:pathLst>
          </a:custGeom>
          <a:ln w="38160">
            <a:solidFill>
              <a:srgbClr val="0066ff"/>
            </a:solidFill>
            <a:miter/>
          </a:ln>
        </p:spPr>
      </p:sp>
      <p:sp>
        <p:nvSpPr>
          <p:cNvPr id="213" name="Freeform 35"/>
          <p:cNvSpPr/>
          <p:nvPr/>
        </p:nvSpPr>
        <p:spPr>
          <a:xfrm>
            <a:off x="6019920" y="4191120"/>
            <a:ext cx="838440" cy="360"/>
          </a:xfrm>
          <a:custGeom>
            <a:avLst/>
            <a:gdLst/>
            <a:ahLst/>
            <a:rect l="0" t="0" r="r" b="b"/>
            <a:pathLst>
              <a:path w="2329" h="1">
                <a:moveTo>
                  <a:pt x="2328" y="0"/>
                </a:moveTo>
                <a:lnTo>
                  <a:pt x="0" y="0"/>
                </a:lnTo>
              </a:path>
            </a:pathLst>
          </a:custGeom>
          <a:ln w="38160">
            <a:solidFill>
              <a:srgbClr val="009900"/>
            </a:solidFill>
            <a:miter/>
          </a:ln>
        </p:spPr>
      </p:sp>
      <p:sp>
        <p:nvSpPr>
          <p:cNvPr id="214" name="Freeform 36"/>
          <p:cNvSpPr/>
          <p:nvPr/>
        </p:nvSpPr>
        <p:spPr>
          <a:xfrm>
            <a:off x="7772400" y="4648320"/>
            <a:ext cx="838440" cy="360"/>
          </a:xfrm>
          <a:custGeom>
            <a:avLst/>
            <a:gdLst/>
            <a:ahLst/>
            <a:rect l="0" t="0" r="r" b="b"/>
            <a:pathLst>
              <a:path w="2329" h="1">
                <a:moveTo>
                  <a:pt x="2328" y="0"/>
                </a:moveTo>
                <a:lnTo>
                  <a:pt x="0" y="0"/>
                </a:lnTo>
              </a:path>
            </a:pathLst>
          </a:custGeom>
          <a:ln w="38160">
            <a:solidFill>
              <a:srgbClr val="009900"/>
            </a:solidFill>
            <a:miter/>
          </a:ln>
        </p:spPr>
      </p:sp>
    </p:spTree>
  </p:cSld>
  <p:transition>
    <p:fade thruBlk="true"/>
  </p:transition>
  <p:timing>
    <p:tnLst>
      <p:par>
        <p:cTn id="346" dur="indefinite" restart="never" nodeType="tmRoot">
          <p:childTnLst>
            <p:seq>
              <p:cTn id="347" dur="indefinite" nodeType="mainSeq">
                <p:childTnLst>
                  <p:par>
                    <p:cTn id="348" fill="hold">
                      <p:stCondLst>
                        <p:cond delay="indefinite"/>
                      </p:stCondLst>
                      <p:childTnLst>
                        <p:par>
                          <p:cTn id="349" fill="hold">
                            <p:stCondLst>
                              <p:cond delay="0"/>
                            </p:stCondLst>
                            <p:childTnLst>
                              <p:par>
                                <p:cTn id="350" nodeType="clickEffect" fill="hold" presetClass="entr" presetID="22" presetSubtype="1">
                                  <p:stCondLst>
                                    <p:cond delay="0"/>
                                  </p:stCondLst>
                                  <p:childTnLst>
                                    <p:set>
                                      <p:cBhvr>
                                        <p:cTn id="351" dur="1" fill="hold">
                                          <p:stCondLst>
                                            <p:cond delay="0"/>
                                          </p:stCondLst>
                                        </p:cTn>
                                        <p:tgtEl>
                                          <p:spTgt spid="183">
                                            <p:txEl>
                                              <p:pRg st="0" end="0"/>
                                            </p:txEl>
                                          </p:spTgt>
                                        </p:tgtEl>
                                        <p:attrNameLst>
                                          <p:attrName>style.visibility</p:attrName>
                                        </p:attrNameLst>
                                      </p:cBhvr>
                                      <p:to>
                                        <p:strVal val="visible"/>
                                      </p:to>
                                    </p:set>
                                    <p:animEffect filter="wipe(up)" transition="in">
                                      <p:cBhvr additive="repl">
                                        <p:cTn id="352" dur="500"/>
                                        <p:tgtEl>
                                          <p:spTgt spid="183">
                                            <p:txEl>
                                              <p:pRg st="0" end="0"/>
                                            </p:txEl>
                                          </p:spTgt>
                                        </p:tgtEl>
                                      </p:cBhvr>
                                    </p:animEffect>
                                  </p:childTnLst>
                                </p:cTn>
                              </p:par>
                            </p:childTnLst>
                          </p:cTn>
                        </p:par>
                      </p:childTnLst>
                    </p:cTn>
                  </p:par>
                  <p:par>
                    <p:cTn id="353" fill="hold">
                      <p:stCondLst>
                        <p:cond delay="indefinite"/>
                      </p:stCondLst>
                      <p:childTnLst>
                        <p:par>
                          <p:cTn id="354" fill="hold">
                            <p:stCondLst>
                              <p:cond delay="0"/>
                            </p:stCondLst>
                            <p:childTnLst>
                              <p:par>
                                <p:cTn id="355" nodeType="clickEffect" fill="hold" presetClass="entr" presetID="22" presetSubtype="1">
                                  <p:stCondLst>
                                    <p:cond delay="0"/>
                                  </p:stCondLst>
                                  <p:childTnLst>
                                    <p:set>
                                      <p:cBhvr>
                                        <p:cTn id="356" dur="1" fill="hold">
                                          <p:stCondLst>
                                            <p:cond delay="0"/>
                                          </p:stCondLst>
                                        </p:cTn>
                                        <p:tgtEl>
                                          <p:spTgt spid="183">
                                            <p:txEl>
                                              <p:pRg st="1" end="1"/>
                                            </p:txEl>
                                          </p:spTgt>
                                        </p:tgtEl>
                                        <p:attrNameLst>
                                          <p:attrName>style.visibility</p:attrName>
                                        </p:attrNameLst>
                                      </p:cBhvr>
                                      <p:to>
                                        <p:strVal val="visible"/>
                                      </p:to>
                                    </p:set>
                                    <p:animEffect filter="wipe(up)" transition="in">
                                      <p:cBhvr additive="repl">
                                        <p:cTn id="357" dur="500"/>
                                        <p:tgtEl>
                                          <p:spTgt spid="183">
                                            <p:txEl>
                                              <p:pRg st="1" end="1"/>
                                            </p:txEl>
                                          </p:spTgt>
                                        </p:tgtEl>
                                      </p:cBhvr>
                                    </p:animEffect>
                                  </p:childTnLst>
                                </p:cTn>
                              </p:par>
                            </p:childTnLst>
                          </p:cTn>
                        </p:par>
                      </p:childTnLst>
                    </p:cTn>
                  </p:par>
                  <p:par>
                    <p:cTn id="358" fill="hold">
                      <p:stCondLst>
                        <p:cond delay="indefinite"/>
                      </p:stCondLst>
                      <p:childTnLst>
                        <p:par>
                          <p:cTn id="359" fill="hold">
                            <p:stCondLst>
                              <p:cond delay="0"/>
                            </p:stCondLst>
                            <p:childTnLst>
                              <p:par>
                                <p:cTn id="360" nodeType="clickEffect" fill="hold" presetClass="entr" presetID="22" presetSubtype="8">
                                  <p:stCondLst>
                                    <p:cond delay="0"/>
                                  </p:stCondLst>
                                  <p:childTnLst>
                                    <p:set>
                                      <p:cBhvr>
                                        <p:cTn id="361" dur="1" fill="hold">
                                          <p:stCondLst>
                                            <p:cond delay="0"/>
                                          </p:stCondLst>
                                        </p:cTn>
                                        <p:tgtEl>
                                          <p:spTgt spid="200"/>
                                        </p:tgtEl>
                                        <p:attrNameLst>
                                          <p:attrName>style.visibility</p:attrName>
                                        </p:attrNameLst>
                                      </p:cBhvr>
                                      <p:to>
                                        <p:strVal val="visible"/>
                                      </p:to>
                                    </p:set>
                                    <p:animEffect filter="wipe(left)" transition="in">
                                      <p:cBhvr additive="repl">
                                        <p:cTn id="362" dur="500"/>
                                        <p:tgtEl>
                                          <p:spTgt spid="200"/>
                                        </p:tgtEl>
                                      </p:cBhvr>
                                    </p:animEffect>
                                  </p:childTnLst>
                                </p:cTn>
                              </p:par>
                            </p:childTnLst>
                          </p:cTn>
                        </p:par>
                      </p:childTnLst>
                    </p:cTn>
                  </p:par>
                  <p:par>
                    <p:cTn id="363" fill="hold">
                      <p:stCondLst>
                        <p:cond delay="indefinite"/>
                      </p:stCondLst>
                      <p:childTnLst>
                        <p:par>
                          <p:cTn id="364" fill="hold">
                            <p:stCondLst>
                              <p:cond delay="0"/>
                            </p:stCondLst>
                            <p:childTnLst>
                              <p:par>
                                <p:cTn id="365" nodeType="clickEffect" fill="hold" presetClass="entr" presetID="22" presetSubtype="8">
                                  <p:stCondLst>
                                    <p:cond delay="0"/>
                                  </p:stCondLst>
                                  <p:childTnLst>
                                    <p:set>
                                      <p:cBhvr>
                                        <p:cTn id="366" dur="1" fill="hold">
                                          <p:stCondLst>
                                            <p:cond delay="0"/>
                                          </p:stCondLst>
                                        </p:cTn>
                                        <p:tgtEl>
                                          <p:spTgt spid="182"/>
                                        </p:tgtEl>
                                        <p:attrNameLst>
                                          <p:attrName>style.visibility</p:attrName>
                                        </p:attrNameLst>
                                      </p:cBhvr>
                                      <p:to>
                                        <p:strVal val="visible"/>
                                      </p:to>
                                    </p:set>
                                    <p:animEffect filter="wipe(left)" transition="in">
                                      <p:cBhvr additive="repl">
                                        <p:cTn id="367" dur="500"/>
                                        <p:tgtEl>
                                          <p:spTgt spid="182"/>
                                        </p:tgtEl>
                                      </p:cBhvr>
                                    </p:animEffect>
                                  </p:childTnLst>
                                </p:cTn>
                              </p:par>
                            </p:childTnLst>
                          </p:cTn>
                        </p:par>
                      </p:childTnLst>
                    </p:cTn>
                  </p:par>
                  <p:par>
                    <p:cTn id="368" fill="hold">
                      <p:stCondLst>
                        <p:cond delay="indefinite"/>
                      </p:stCondLst>
                      <p:childTnLst>
                        <p:par>
                          <p:cTn id="369" fill="hold">
                            <p:stCondLst>
                              <p:cond delay="0"/>
                            </p:stCondLst>
                            <p:childTnLst>
                              <p:par>
                                <p:cTn id="370" nodeType="clickEffect" fill="hold" presetClass="entr" presetID="1">
                                  <p:stCondLst>
                                    <p:cond delay="0"/>
                                  </p:stCondLst>
                                  <p:childTnLst>
                                    <p:set>
                                      <p:cBhvr>
                                        <p:cTn id="371" dur="1" fill="hold">
                                          <p:stCondLst>
                                            <p:cond delay="0"/>
                                          </p:stCondLst>
                                        </p:cTn>
                                        <p:tgtEl>
                                          <p:spTgt spid="196"/>
                                        </p:tgtEl>
                                        <p:attrNameLst>
                                          <p:attrName>style.visibility</p:attrName>
                                        </p:attrNameLst>
                                      </p:cBhvr>
                                      <p:to>
                                        <p:strVal val="visible"/>
                                      </p:to>
                                    </p:set>
                                  </p:childTnLst>
                                </p:cTn>
                              </p:par>
                            </p:childTnLst>
                          </p:cTn>
                        </p:par>
                      </p:childTnLst>
                    </p:cTn>
                  </p:par>
                  <p:par>
                    <p:cTn id="372" fill="hold">
                      <p:stCondLst>
                        <p:cond delay="indefinite"/>
                      </p:stCondLst>
                      <p:childTnLst>
                        <p:par>
                          <p:cTn id="373" fill="hold">
                            <p:stCondLst>
                              <p:cond delay="0"/>
                            </p:stCondLst>
                            <p:childTnLst>
                              <p:par>
                                <p:cTn id="374" nodeType="clickEffect" fill="hold" presetClass="entr" presetID="1">
                                  <p:stCondLst>
                                    <p:cond delay="0"/>
                                  </p:stCondLst>
                                  <p:childTnLst>
                                    <p:set>
                                      <p:cBhvr>
                                        <p:cTn id="375" dur="1" fill="hold">
                                          <p:stCondLst>
                                            <p:cond delay="0"/>
                                          </p:stCondLst>
                                        </p:cTn>
                                        <p:tgtEl>
                                          <p:spTgt spid="198"/>
                                        </p:tgtEl>
                                        <p:attrNameLst>
                                          <p:attrName>style.visibility</p:attrName>
                                        </p:attrNameLst>
                                      </p:cBhvr>
                                      <p:to>
                                        <p:strVal val="visible"/>
                                      </p:to>
                                    </p:set>
                                  </p:childTnLst>
                                </p:cTn>
                              </p:par>
                            </p:childTnLst>
                          </p:cTn>
                        </p:par>
                      </p:childTnLst>
                    </p:cTn>
                  </p:par>
                  <p:par>
                    <p:cTn id="376" fill="hold">
                      <p:stCondLst>
                        <p:cond delay="indefinite"/>
                      </p:stCondLst>
                      <p:childTnLst>
                        <p:par>
                          <p:cTn id="377" fill="hold">
                            <p:stCondLst>
                              <p:cond delay="0"/>
                            </p:stCondLst>
                            <p:childTnLst>
                              <p:par>
                                <p:cTn id="378" nodeType="clickEffect" fill="hold" presetClass="entr" presetID="1">
                                  <p:stCondLst>
                                    <p:cond delay="0"/>
                                  </p:stCondLst>
                                  <p:childTnLst>
                                    <p:set>
                                      <p:cBhvr>
                                        <p:cTn id="379" dur="1" fill="hold">
                                          <p:stCondLst>
                                            <p:cond delay="0"/>
                                          </p:stCondLst>
                                        </p:cTn>
                                        <p:tgtEl>
                                          <p:spTgt spid="208"/>
                                        </p:tgtEl>
                                        <p:attrNameLst>
                                          <p:attrName>style.visibility</p:attrName>
                                        </p:attrNameLst>
                                      </p:cBhvr>
                                      <p:to>
                                        <p:strVal val="visible"/>
                                      </p:to>
                                    </p:set>
                                  </p:childTnLst>
                                </p:cTn>
                              </p:par>
                            </p:childTnLst>
                          </p:cTn>
                        </p:par>
                      </p:childTnLst>
                    </p:cTn>
                  </p:par>
                  <p:par>
                    <p:cTn id="380" fill="hold">
                      <p:stCondLst>
                        <p:cond delay="indefinite"/>
                      </p:stCondLst>
                      <p:childTnLst>
                        <p:par>
                          <p:cTn id="381" fill="hold">
                            <p:stCondLst>
                              <p:cond delay="0"/>
                            </p:stCondLst>
                            <p:childTnLst>
                              <p:par>
                                <p:cTn id="382" nodeType="clickEffect" fill="hold" presetClass="entr" presetID="1">
                                  <p:stCondLst>
                                    <p:cond delay="0"/>
                                  </p:stCondLst>
                                  <p:childTnLst>
                                    <p:set>
                                      <p:cBhvr>
                                        <p:cTn id="383" dur="1" fill="hold">
                                          <p:stCondLst>
                                            <p:cond delay="0"/>
                                          </p:stCondLst>
                                        </p:cTn>
                                        <p:tgtEl>
                                          <p:spTgt spid="197"/>
                                        </p:tgtEl>
                                        <p:attrNameLst>
                                          <p:attrName>style.visibility</p:attrName>
                                        </p:attrNameLst>
                                      </p:cBhvr>
                                      <p:to>
                                        <p:strVal val="visible"/>
                                      </p:to>
                                    </p:set>
                                  </p:childTnLst>
                                </p:cTn>
                              </p:par>
                            </p:childTnLst>
                          </p:cTn>
                        </p:par>
                      </p:childTnLst>
                    </p:cTn>
                  </p:par>
                  <p:par>
                    <p:cTn id="384" fill="hold">
                      <p:stCondLst>
                        <p:cond delay="indefinite"/>
                      </p:stCondLst>
                      <p:childTnLst>
                        <p:par>
                          <p:cTn id="385" fill="hold">
                            <p:stCondLst>
                              <p:cond delay="0"/>
                            </p:stCondLst>
                            <p:childTnLst>
                              <p:par>
                                <p:cTn id="386" nodeType="clickEffect" fill="hold" presetClass="entr" presetID="22" presetSubtype="4">
                                  <p:stCondLst>
                                    <p:cond delay="0"/>
                                  </p:stCondLst>
                                  <p:childTnLst>
                                    <p:set>
                                      <p:cBhvr>
                                        <p:cTn id="387" dur="1" fill="hold">
                                          <p:stCondLst>
                                            <p:cond delay="0"/>
                                          </p:stCondLst>
                                        </p:cTn>
                                        <p:tgtEl>
                                          <p:spTgt spid="209"/>
                                        </p:tgtEl>
                                        <p:attrNameLst>
                                          <p:attrName>style.visibility</p:attrName>
                                        </p:attrNameLst>
                                      </p:cBhvr>
                                      <p:to>
                                        <p:strVal val="visible"/>
                                      </p:to>
                                    </p:set>
                                    <p:animEffect filter="wipe(down)" transition="in">
                                      <p:cBhvr additive="repl">
                                        <p:cTn id="388" dur="500"/>
                                        <p:tgtEl>
                                          <p:spTgt spid="209"/>
                                        </p:tgtEl>
                                      </p:cBhvr>
                                    </p:animEffect>
                                  </p:childTnLst>
                                </p:cTn>
                              </p:par>
                            </p:childTnLst>
                          </p:cTn>
                        </p:par>
                        <p:par>
                          <p:cTn id="389" fill="hold">
                            <p:stCondLst>
                              <p:cond delay="500"/>
                            </p:stCondLst>
                            <p:childTnLst>
                              <p:par>
                                <p:cTn id="390" nodeType="afterEffect" fill="hold" presetClass="entr" presetID="22" presetSubtype="4">
                                  <p:stCondLst>
                                    <p:cond delay="0"/>
                                  </p:stCondLst>
                                  <p:childTnLst>
                                    <p:set>
                                      <p:cBhvr>
                                        <p:cTn id="391" dur="1" fill="hold">
                                          <p:stCondLst>
                                            <p:cond delay="0"/>
                                          </p:stCondLst>
                                        </p:cTn>
                                        <p:tgtEl>
                                          <p:spTgt spid="210"/>
                                        </p:tgtEl>
                                        <p:attrNameLst>
                                          <p:attrName>style.visibility</p:attrName>
                                        </p:attrNameLst>
                                      </p:cBhvr>
                                      <p:to>
                                        <p:strVal val="visible"/>
                                      </p:to>
                                    </p:set>
                                    <p:animEffect filter="wipe(down)" transition="in">
                                      <p:cBhvr additive="repl">
                                        <p:cTn id="392" dur="500"/>
                                        <p:tgtEl>
                                          <p:spTgt spid="210"/>
                                        </p:tgtEl>
                                      </p:cBhvr>
                                    </p:animEffect>
                                  </p:childTnLst>
                                </p:cTn>
                              </p:par>
                            </p:childTnLst>
                          </p:cTn>
                        </p:par>
                        <p:par>
                          <p:cTn id="393" fill="hold">
                            <p:stCondLst>
                              <p:cond delay="1000"/>
                            </p:stCondLst>
                            <p:childTnLst>
                              <p:par>
                                <p:cTn id="394" nodeType="afterEffect" fill="hold" presetClass="entr" presetID="22" presetSubtype="4">
                                  <p:stCondLst>
                                    <p:cond delay="0"/>
                                  </p:stCondLst>
                                  <p:childTnLst>
                                    <p:set>
                                      <p:cBhvr>
                                        <p:cTn id="395" dur="1" fill="hold">
                                          <p:stCondLst>
                                            <p:cond delay="0"/>
                                          </p:stCondLst>
                                        </p:cTn>
                                        <p:tgtEl>
                                          <p:spTgt spid="211"/>
                                        </p:tgtEl>
                                        <p:attrNameLst>
                                          <p:attrName>style.visibility</p:attrName>
                                        </p:attrNameLst>
                                      </p:cBhvr>
                                      <p:to>
                                        <p:strVal val="visible"/>
                                      </p:to>
                                    </p:set>
                                    <p:animEffect filter="wipe(down)" transition="in">
                                      <p:cBhvr additive="repl">
                                        <p:cTn id="396" dur="500"/>
                                        <p:tgtEl>
                                          <p:spTgt spid="211"/>
                                        </p:tgtEl>
                                      </p:cBhvr>
                                    </p:animEffect>
                                  </p:childTnLst>
                                </p:cTn>
                              </p:par>
                            </p:childTnLst>
                          </p:cTn>
                        </p:par>
                        <p:par>
                          <p:cTn id="397" fill="hold">
                            <p:stCondLst>
                              <p:cond delay="1500"/>
                            </p:stCondLst>
                            <p:childTnLst>
                              <p:par>
                                <p:cTn id="398" nodeType="afterEffect" fill="hold" presetClass="entr" presetID="22" presetSubtype="4">
                                  <p:stCondLst>
                                    <p:cond delay="0"/>
                                  </p:stCondLst>
                                  <p:childTnLst>
                                    <p:set>
                                      <p:cBhvr>
                                        <p:cTn id="399" dur="1" fill="hold">
                                          <p:stCondLst>
                                            <p:cond delay="0"/>
                                          </p:stCondLst>
                                        </p:cTn>
                                        <p:tgtEl>
                                          <p:spTgt spid="212"/>
                                        </p:tgtEl>
                                        <p:attrNameLst>
                                          <p:attrName>style.visibility</p:attrName>
                                        </p:attrNameLst>
                                      </p:cBhvr>
                                      <p:to>
                                        <p:strVal val="visible"/>
                                      </p:to>
                                    </p:set>
                                    <p:animEffect filter="wipe(down)" transition="in">
                                      <p:cBhvr additive="repl">
                                        <p:cTn id="400" dur="500"/>
                                        <p:tgtEl>
                                          <p:spTgt spid="212"/>
                                        </p:tgtEl>
                                      </p:cBhvr>
                                    </p:animEffect>
                                  </p:childTnLst>
                                </p:cTn>
                              </p:par>
                            </p:childTnLst>
                          </p:cTn>
                        </p:par>
                        <p:par>
                          <p:cTn id="401" fill="hold">
                            <p:stCondLst>
                              <p:cond delay="2000"/>
                            </p:stCondLst>
                            <p:childTnLst>
                              <p:par>
                                <p:cTn id="402" nodeType="afterEffect" fill="hold" presetClass="entr" presetID="22" presetSubtype="4">
                                  <p:stCondLst>
                                    <p:cond delay="0"/>
                                  </p:stCondLst>
                                  <p:childTnLst>
                                    <p:set>
                                      <p:cBhvr>
                                        <p:cTn id="403" dur="1" fill="hold">
                                          <p:stCondLst>
                                            <p:cond delay="0"/>
                                          </p:stCondLst>
                                        </p:cTn>
                                        <p:tgtEl>
                                          <p:spTgt spid="213"/>
                                        </p:tgtEl>
                                        <p:attrNameLst>
                                          <p:attrName>style.visibility</p:attrName>
                                        </p:attrNameLst>
                                      </p:cBhvr>
                                      <p:to>
                                        <p:strVal val="visible"/>
                                      </p:to>
                                    </p:set>
                                    <p:animEffect filter="wipe(down)" transition="in">
                                      <p:cBhvr additive="repl">
                                        <p:cTn id="404" dur="500"/>
                                        <p:tgtEl>
                                          <p:spTgt spid="213"/>
                                        </p:tgtEl>
                                      </p:cBhvr>
                                    </p:animEffect>
                                  </p:childTnLst>
                                </p:cTn>
                              </p:par>
                            </p:childTnLst>
                          </p:cTn>
                        </p:par>
                        <p:par>
                          <p:cTn id="405" fill="hold">
                            <p:stCondLst>
                              <p:cond delay="2500"/>
                            </p:stCondLst>
                            <p:childTnLst>
                              <p:par>
                                <p:cTn id="406" nodeType="afterEffect" fill="hold" presetClass="entr" presetID="22" presetSubtype="4">
                                  <p:stCondLst>
                                    <p:cond delay="0"/>
                                  </p:stCondLst>
                                  <p:childTnLst>
                                    <p:set>
                                      <p:cBhvr>
                                        <p:cTn id="407" dur="1" fill="hold">
                                          <p:stCondLst>
                                            <p:cond delay="0"/>
                                          </p:stCondLst>
                                        </p:cTn>
                                        <p:tgtEl>
                                          <p:spTgt spid="214"/>
                                        </p:tgtEl>
                                        <p:attrNameLst>
                                          <p:attrName>style.visibility</p:attrName>
                                        </p:attrNameLst>
                                      </p:cBhvr>
                                      <p:to>
                                        <p:strVal val="visible"/>
                                      </p:to>
                                    </p:set>
                                    <p:animEffect filter="wipe(down)" transition="in">
                                      <p:cBhvr additive="repl">
                                        <p:cTn id="408" dur="500"/>
                                        <p:tgtEl>
                                          <p:spTgt spid="214"/>
                                        </p:tgtEl>
                                      </p:cBhvr>
                                    </p:animEffect>
                                  </p:childTnLst>
                                </p:cTn>
                              </p:par>
                            </p:childTnLst>
                          </p:cTn>
                        </p:par>
                      </p:childTnLst>
                    </p:cTn>
                  </p:par>
                  <p:par>
                    <p:cTn id="409" fill="hold">
                      <p:stCondLst>
                        <p:cond delay="indefinite"/>
                      </p:stCondLst>
                      <p:childTnLst>
                        <p:par>
                          <p:cTn id="410" fill="hold">
                            <p:stCondLst>
                              <p:cond delay="0"/>
                            </p:stCondLst>
                            <p:childTnLst>
                              <p:par>
                                <p:cTn id="411" nodeType="clickEffect" fill="hold" presetClass="entr" presetID="22" presetSubtype="8">
                                  <p:stCondLst>
                                    <p:cond delay="0"/>
                                  </p:stCondLst>
                                  <p:childTnLst>
                                    <p:set>
                                      <p:cBhvr>
                                        <p:cTn id="412" dur="1" fill="hold">
                                          <p:stCondLst>
                                            <p:cond delay="0"/>
                                          </p:stCondLst>
                                        </p:cTn>
                                        <p:tgtEl>
                                          <p:spTgt spid="180"/>
                                        </p:tgtEl>
                                        <p:attrNameLst>
                                          <p:attrName>style.visibility</p:attrName>
                                        </p:attrNameLst>
                                      </p:cBhvr>
                                      <p:to>
                                        <p:strVal val="visible"/>
                                      </p:to>
                                    </p:set>
                                    <p:animEffect filter="wipe(left)" transition="in">
                                      <p:cBhvr additive="repl">
                                        <p:cTn id="413" dur="500"/>
                                        <p:tgtEl>
                                          <p:spTgt spid="1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5" name="TextShape 1"/>
          <p:cNvSpPr txBox="1"/>
          <p:nvPr/>
        </p:nvSpPr>
        <p:spPr>
          <a:xfrm>
            <a:off x="685800" y="2445120"/>
            <a:ext cx="7772400" cy="1143000"/>
          </a:xfrm>
          <a:prstGeom prst="rect">
            <a:avLst/>
          </a:prstGeom>
          <a:noFill/>
          <a:ln>
            <a:noFill/>
          </a:ln>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Limiting Reagents</a:t>
            </a:r>
            <a:endParaRPr b="0" lang="en-US" sz="4400" spc="-1" strike="noStrike">
              <a:solidFill>
                <a:srgbClr val="9900ff"/>
              </a:solidFill>
              <a:latin typeface="Times New Roman"/>
            </a:endParaRPr>
          </a:p>
        </p:txBody>
      </p:sp>
    </p:spTree>
  </p:cSld>
  <p:transition>
    <p:fade thruBlk="true"/>
  </p:transition>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16" name="TextShape 1"/>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More Making Pancakes</a:t>
            </a:r>
            <a:endParaRPr b="0" lang="en-US" sz="4400" spc="-1" strike="noStrike">
              <a:solidFill>
                <a:srgbClr val="9900ff"/>
              </a:solidFill>
              <a:latin typeface="Times New Roman"/>
            </a:endParaRPr>
          </a:p>
        </p:txBody>
      </p:sp>
      <p:sp>
        <p:nvSpPr>
          <p:cNvPr id="217" name="TextShape 2"/>
          <p:cNvSpPr txBox="1"/>
          <p:nvPr/>
        </p:nvSpPr>
        <p:spPr>
          <a:xfrm>
            <a:off x="304920" y="1523880"/>
            <a:ext cx="7772400" cy="609840"/>
          </a:xfrm>
          <a:prstGeom prst="rect">
            <a:avLst/>
          </a:prstGeom>
          <a:noFill/>
          <a:ln>
            <a:noFill/>
          </a:ln>
        </p:spPr>
        <p:txBody>
          <a:bodyPr>
            <a:norm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We know that:</a:t>
            </a:r>
            <a:endParaRPr b="0" lang="en-US" sz="3200" spc="-1" strike="noStrike">
              <a:solidFill>
                <a:srgbClr val="000000"/>
              </a:solidFill>
              <a:latin typeface="Times New Roman"/>
            </a:endParaRPr>
          </a:p>
        </p:txBody>
      </p:sp>
      <p:sp>
        <p:nvSpPr>
          <p:cNvPr id="218" name="CustomShape 3"/>
          <p:cNvSpPr/>
          <p:nvPr/>
        </p:nvSpPr>
        <p:spPr>
          <a:xfrm>
            <a:off x="306360" y="4705200"/>
            <a:ext cx="8730000" cy="11703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  </a:t>
            </a:r>
            <a:r>
              <a:rPr b="0" lang="en-US" sz="3200" spc="-1" strike="noStrike">
                <a:solidFill>
                  <a:srgbClr val="000000"/>
                </a:solidFill>
                <a:latin typeface="Times New Roman"/>
              </a:rPr>
              <a:t>But what would happen if we had 3 cups of flour, </a:t>
            </a:r>
            <a:endParaRPr b="0" lang="en-US" sz="3200" spc="-1" strike="noStrike">
              <a:solidFill>
                <a:srgbClr val="000000"/>
              </a:solidFill>
              <a:latin typeface="Times New Roman"/>
            </a:endParaRPr>
          </a:p>
          <a:p>
            <a:pPr>
              <a:spcBef>
                <a:spcPts val="799"/>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   </a:t>
            </a:r>
            <a:r>
              <a:rPr b="0" lang="en-US" sz="3200" spc="-1" strike="noStrike">
                <a:solidFill>
                  <a:srgbClr val="000000"/>
                </a:solidFill>
                <a:latin typeface="Times New Roman"/>
              </a:rPr>
              <a:t>10 eggs, and 4 tsp of baking powder?</a:t>
            </a:r>
            <a:endParaRPr b="0" lang="en-US" sz="3200" spc="-1" strike="noStrike">
              <a:solidFill>
                <a:srgbClr val="000000"/>
              </a:solidFill>
              <a:latin typeface="Times New Roman"/>
            </a:endParaRPr>
          </a:p>
        </p:txBody>
      </p:sp>
      <p:grpSp>
        <p:nvGrpSpPr>
          <p:cNvPr id="219" name="Group 4"/>
          <p:cNvGrpSpPr/>
          <p:nvPr/>
        </p:nvGrpSpPr>
        <p:grpSpPr>
          <a:xfrm>
            <a:off x="31680" y="2209680"/>
            <a:ext cx="8520120" cy="2430360"/>
            <a:chOff x="31680" y="2209680"/>
            <a:chExt cx="8520120" cy="2430360"/>
          </a:xfrm>
        </p:grpSpPr>
        <p:sp>
          <p:nvSpPr>
            <p:cNvPr id="220" name="CustomShape 5"/>
            <p:cNvSpPr/>
            <p:nvPr/>
          </p:nvSpPr>
          <p:spPr>
            <a:xfrm>
              <a:off x="31680" y="4119480"/>
              <a:ext cx="8520120" cy="5205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1 cup flour + 2 eggs + </a:t>
              </a:r>
              <a:r>
                <a:rPr b="0" lang="en-US" sz="2800" spc="-1" strike="noStrike">
                  <a:solidFill>
                    <a:srgbClr val="000000"/>
                  </a:solidFill>
                  <a:latin typeface="Times New Roman"/>
                  <a:ea typeface="Times New Roman"/>
                </a:rPr>
                <a:t>½ tsp baking powder  </a:t>
              </a:r>
              <a:r>
                <a:rPr b="0" lang="en-US" sz="2800" spc="-1" strike="noStrike">
                  <a:solidFill>
                    <a:srgbClr val="000000"/>
                  </a:solidFill>
                  <a:latin typeface="Symbol"/>
                  <a:ea typeface="Symbol"/>
                </a:rPr>
                <a:t></a:t>
              </a:r>
              <a:r>
                <a:rPr b="0" lang="en-US" sz="2800" spc="-1" strike="noStrike">
                  <a:solidFill>
                    <a:srgbClr val="000000"/>
                  </a:solidFill>
                  <a:latin typeface="Times New Roman"/>
                  <a:ea typeface="Times New Roman"/>
                </a:rPr>
                <a:t> 5 pancakes</a:t>
              </a:r>
              <a:endParaRPr b="0" lang="en-US" sz="2800" spc="-1" strike="noStrike">
                <a:solidFill>
                  <a:srgbClr val="000000"/>
                </a:solidFill>
                <a:latin typeface="Times New Roman"/>
              </a:endParaRPr>
            </a:p>
          </p:txBody>
        </p:sp>
        <p:pic>
          <p:nvPicPr>
            <p:cNvPr id="221" name="Picture 7" descr="pancake ingredients"/>
            <p:cNvPicPr/>
            <p:nvPr/>
          </p:nvPicPr>
          <p:blipFill>
            <a:blip r:embed="rId1"/>
            <a:stretch/>
          </p:blipFill>
          <p:spPr>
            <a:xfrm>
              <a:off x="445680" y="2209680"/>
              <a:ext cx="8076960" cy="1806840"/>
            </a:xfrm>
            <a:prstGeom prst="rect">
              <a:avLst/>
            </a:prstGeom>
            <a:ln>
              <a:noFill/>
            </a:ln>
          </p:spPr>
        </p:pic>
      </p:grpSp>
    </p:spTree>
  </p:cSld>
  <p:transition>
    <p:fade thruBlk="true"/>
  </p:transition>
  <p:timing>
    <p:tnLst>
      <p:par>
        <p:cTn id="414" dur="indefinite" restart="never" nodeType="tmRoot">
          <p:childTnLst>
            <p:seq>
              <p:cTn id="415" dur="indefinite" nodeType="mainSeq">
                <p:childTnLst>
                  <p:par>
                    <p:cTn id="416" fill="hold">
                      <p:stCondLst>
                        <p:cond delay="indefinite"/>
                      </p:stCondLst>
                      <p:childTnLst>
                        <p:par>
                          <p:cTn id="417" fill="hold">
                            <p:stCondLst>
                              <p:cond delay="0"/>
                            </p:stCondLst>
                            <p:childTnLst>
                              <p:par>
                                <p:cTn id="418" nodeType="clickEffect" fill="hold" presetClass="entr" presetID="22" presetSubtype="8">
                                  <p:stCondLst>
                                    <p:cond delay="0"/>
                                  </p:stCondLst>
                                  <p:childTnLst>
                                    <p:set>
                                      <p:cBhvr>
                                        <p:cTn id="419" dur="1" fill="hold">
                                          <p:stCondLst>
                                            <p:cond delay="0"/>
                                          </p:stCondLst>
                                        </p:cTn>
                                        <p:tgtEl>
                                          <p:spTgt spid="217">
                                            <p:txEl>
                                              <p:pRg st="0" end="0"/>
                                            </p:txEl>
                                          </p:spTgt>
                                        </p:tgtEl>
                                        <p:attrNameLst>
                                          <p:attrName>style.visibility</p:attrName>
                                        </p:attrNameLst>
                                      </p:cBhvr>
                                      <p:to>
                                        <p:strVal val="visible"/>
                                      </p:to>
                                    </p:set>
                                    <p:animEffect filter="wipe(left)" transition="in">
                                      <p:cBhvr additive="repl">
                                        <p:cTn id="420" dur="500"/>
                                        <p:tgtEl>
                                          <p:spTgt spid="217">
                                            <p:txEl>
                                              <p:pRg st="0" end="0"/>
                                            </p:txEl>
                                          </p:spTgt>
                                        </p:tgtEl>
                                      </p:cBhvr>
                                    </p:animEffect>
                                  </p:childTnLst>
                                </p:cTn>
                              </p:par>
                            </p:childTnLst>
                          </p:cTn>
                        </p:par>
                      </p:childTnLst>
                    </p:cTn>
                  </p:par>
                  <p:par>
                    <p:cTn id="421" fill="hold">
                      <p:stCondLst>
                        <p:cond delay="indefinite"/>
                      </p:stCondLst>
                      <p:childTnLst>
                        <p:par>
                          <p:cTn id="422" fill="hold">
                            <p:stCondLst>
                              <p:cond delay="0"/>
                            </p:stCondLst>
                            <p:childTnLst>
                              <p:par>
                                <p:cTn id="423" nodeType="clickEffect" fill="hold" presetClass="entr" presetID="9">
                                  <p:stCondLst>
                                    <p:cond delay="0"/>
                                  </p:stCondLst>
                                  <p:childTnLst>
                                    <p:set>
                                      <p:cBhvr>
                                        <p:cTn id="424" dur="1" fill="hold">
                                          <p:stCondLst>
                                            <p:cond delay="0"/>
                                          </p:stCondLst>
                                        </p:cTn>
                                        <p:tgtEl>
                                          <p:spTgt spid="219"/>
                                        </p:tgtEl>
                                        <p:attrNameLst>
                                          <p:attrName>style.visibility</p:attrName>
                                        </p:attrNameLst>
                                      </p:cBhvr>
                                      <p:to>
                                        <p:strVal val="visible"/>
                                      </p:to>
                                    </p:set>
                                    <p:animEffect filter="dissolve" transition="in">
                                      <p:cBhvr additive="repl">
                                        <p:cTn id="425" dur="500"/>
                                        <p:tgtEl>
                                          <p:spTgt spid="219"/>
                                        </p:tgtEl>
                                      </p:cBhvr>
                                    </p:animEffect>
                                  </p:childTnLst>
                                </p:cTn>
                              </p:par>
                            </p:childTnLst>
                          </p:cTn>
                        </p:par>
                      </p:childTnLst>
                    </p:cTn>
                  </p:par>
                  <p:par>
                    <p:cTn id="426" fill="hold">
                      <p:stCondLst>
                        <p:cond delay="indefinite"/>
                      </p:stCondLst>
                      <p:childTnLst>
                        <p:par>
                          <p:cTn id="427" fill="hold">
                            <p:stCondLst>
                              <p:cond delay="0"/>
                            </p:stCondLst>
                            <p:childTnLst>
                              <p:par>
                                <p:cTn id="428" nodeType="clickEffect" fill="hold" presetClass="entr" presetID="2" presetSubtype="4">
                                  <p:stCondLst>
                                    <p:cond delay="0"/>
                                  </p:stCondLst>
                                  <p:childTnLst>
                                    <p:set>
                                      <p:cBhvr>
                                        <p:cTn id="429" dur="1" fill="hold">
                                          <p:stCondLst>
                                            <p:cond delay="0"/>
                                          </p:stCondLst>
                                        </p:cTn>
                                        <p:tgtEl>
                                          <p:spTgt spid="218"/>
                                        </p:tgtEl>
                                        <p:attrNameLst>
                                          <p:attrName>style.visibility</p:attrName>
                                        </p:attrNameLst>
                                      </p:cBhvr>
                                      <p:to>
                                        <p:strVal val="visible"/>
                                      </p:to>
                                    </p:set>
                                    <p:anim calcmode="lin" valueType="num">
                                      <p:cBhvr additive="base">
                                        <p:cTn id="430" dur="500" fill="hold"/>
                                        <p:tgtEl>
                                          <p:spTgt spid="218"/>
                                        </p:tgtEl>
                                        <p:attrNameLst>
                                          <p:attrName>ppt_x</p:attrName>
                                        </p:attrNameLst>
                                      </p:cBhvr>
                                      <p:tavLst>
                                        <p:tav tm="0">
                                          <p:val>
                                            <p:strVal val="#ppt_x"/>
                                          </p:val>
                                        </p:tav>
                                        <p:tav tm="100000">
                                          <p:val>
                                            <p:strVal val="#ppt_x"/>
                                          </p:val>
                                        </p:tav>
                                      </p:tavLst>
                                    </p:anim>
                                    <p:anim calcmode="lin" valueType="num">
                                      <p:cBhvr additive="base">
                                        <p:cTn id="431" dur="500" fill="hold"/>
                                        <p:tgtEl>
                                          <p:spTgt spid="2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22" name="TextShape 1"/>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More Making Pancakes, Continued</a:t>
            </a:r>
            <a:endParaRPr b="0" lang="en-US" sz="4400" spc="-1" strike="noStrike">
              <a:solidFill>
                <a:srgbClr val="9900ff"/>
              </a:solidFill>
              <a:latin typeface="Times New Roman"/>
            </a:endParaRPr>
          </a:p>
        </p:txBody>
      </p:sp>
      <mc:AlternateContent>
        <mc:Choice xmlns:a14="http://schemas.microsoft.com/office/drawing/2010/main" Requires="a14">
          <p:sp>
            <p:nvSpPr>
              <p:cNvPr id="223" name="Formula 2"/>
              <p:cNvSpPr txBox="1"/>
              <p:nvPr/>
            </p:nvSpPr>
            <p:spPr>
              <a:xfrm>
                <a:off x="1828800" y="3124080"/>
                <a:ext cx="5943600" cy="1049400"/>
              </a:xfrm>
              <a:prstGeom prst="rect">
                <a:avLst/>
              </a:prstGeom>
            </p:spPr>
            <p:txBody>
              <a:bodyPr/>
              <a:p>
                <a14:m>
                  <m:oMath xmlns:m="http://schemas.openxmlformats.org/officeDocument/2006/math">
                    <m:r>
                      <m:rPr>
                        <m:lit/>
                        <m:nor/>
                      </m:rPr>
                      <m:t xml:space="preserve">10 eggs</m:t>
                    </m:r>
                    <m:r>
                      <m:t xml:space="preserve">×</m:t>
                    </m:r>
                    <m:f>
                      <m:num>
                        <m:r>
                          <m:rPr>
                            <m:lit/>
                            <m:nor/>
                          </m:rPr>
                          <m:t xml:space="preserve">5 pancakes</m:t>
                        </m:r>
                      </m:num>
                      <m:den>
                        <m:r>
                          <m:t xml:space="preserve">2</m:t>
                        </m:r>
                        <m:r>
                          <m:rPr>
                            <m:lit/>
                            <m:nor/>
                          </m:rPr>
                          <m:t xml:space="preserve"> eggs</m:t>
                        </m:r>
                      </m:den>
                    </m:f>
                    <m:r>
                      <m:t xml:space="preserve">=</m:t>
                    </m:r>
                    <m:r>
                      <m:rPr>
                        <m:lit/>
                        <m:nor/>
                      </m:rPr>
                      <m:t xml:space="preserve"> 25 pancakes</m:t>
                    </m:r>
                  </m:oMath>
                </a14:m>
              </a:p>
            </p:txBody>
          </p:sp>
        </mc:Choice>
        <mc:Fallback/>
      </mc:AlternateContent>
      <mc:AlternateContent>
        <mc:Choice xmlns:a14="http://schemas.microsoft.com/office/drawing/2010/main" Requires="a14">
          <p:sp>
            <p:nvSpPr>
              <p:cNvPr id="224" name="Formula 3"/>
              <p:cNvSpPr txBox="1"/>
              <p:nvPr/>
            </p:nvSpPr>
            <p:spPr>
              <a:xfrm>
                <a:off x="1414440" y="1736640"/>
                <a:ext cx="6450120" cy="1006560"/>
              </a:xfrm>
              <a:prstGeom prst="rect">
                <a:avLst/>
              </a:prstGeom>
            </p:spPr>
            <p:txBody>
              <a:bodyPr/>
              <a:p>
                <a14:m>
                  <m:oMath xmlns:m="http://schemas.openxmlformats.org/officeDocument/2006/math">
                    <m:r>
                      <m:rPr>
                        <m:lit/>
                        <m:nor/>
                      </m:rPr>
                      <m:t xml:space="preserve">3 cups flour</m:t>
                    </m:r>
                    <m:r>
                      <m:t xml:space="preserve">×</m:t>
                    </m:r>
                    <m:f>
                      <m:num>
                        <m:r>
                          <m:rPr>
                            <m:lit/>
                            <m:nor/>
                          </m:rPr>
                          <m:t xml:space="preserve">5 pancakes</m:t>
                        </m:r>
                      </m:num>
                      <m:den>
                        <m:r>
                          <m:t xml:space="preserve">1</m:t>
                        </m:r>
                        <m:r>
                          <m:rPr>
                            <m:lit/>
                            <m:nor/>
                          </m:rPr>
                          <m:t xml:space="preserve"> cups flour</m:t>
                        </m:r>
                      </m:den>
                    </m:f>
                    <m:r>
                      <m:t xml:space="preserve">=</m:t>
                    </m:r>
                    <m:r>
                      <m:rPr>
                        <m:lit/>
                        <m:nor/>
                      </m:rPr>
                      <m:t xml:space="preserve"> 15 pancakes</m:t>
                    </m:r>
                  </m:oMath>
                </a14:m>
              </a:p>
            </p:txBody>
          </p:sp>
        </mc:Choice>
        <mc:Fallback/>
      </mc:AlternateContent>
      <mc:AlternateContent>
        <mc:Choice xmlns:a14="http://schemas.microsoft.com/office/drawing/2010/main" Requires="a14">
          <p:sp>
            <p:nvSpPr>
              <p:cNvPr id="225" name="Formula 4"/>
              <p:cNvSpPr txBox="1"/>
              <p:nvPr/>
            </p:nvSpPr>
            <p:spPr>
              <a:xfrm>
                <a:off x="914400" y="4709160"/>
                <a:ext cx="7360920" cy="1024200"/>
              </a:xfrm>
              <a:prstGeom prst="rect">
                <a:avLst/>
              </a:prstGeom>
            </p:spPr>
            <p:txBody>
              <a:bodyPr/>
              <a:p>
                <a14:m>
                  <m:oMath xmlns:m="http://schemas.openxmlformats.org/officeDocument/2006/math">
                    <m:r>
                      <m:rPr>
                        <m:lit/>
                        <m:nor/>
                      </m:rPr>
                      <m:t xml:space="preserve">4 tsp baking powder</m:t>
                    </m:r>
                    <m:r>
                      <m:t xml:space="preserve">×</m:t>
                    </m:r>
                    <m:f>
                      <m:num>
                        <m:r>
                          <m:rPr>
                            <m:lit/>
                            <m:nor/>
                          </m:rPr>
                          <m:t xml:space="preserve">5 pancakes</m:t>
                        </m:r>
                      </m:num>
                      <m:den>
                        <m:r>
                          <m:t xml:space="preserve">0.5</m:t>
                        </m:r>
                        <m:r>
                          <m:rPr>
                            <m:lit/>
                            <m:nor/>
                          </m:rPr>
                          <m:t xml:space="preserve"> tsp baking powder</m:t>
                        </m:r>
                      </m:den>
                    </m:f>
                    <m:r>
                      <m:t xml:space="preserve">=</m:t>
                    </m:r>
                    <m:r>
                      <m:rPr>
                        <m:lit/>
                        <m:nor/>
                      </m:rPr>
                      <m:t xml:space="preserve"> 40 pancakes</m:t>
                    </m:r>
                  </m:oMath>
                </a14:m>
              </a:p>
            </p:txBody>
          </p:sp>
        </mc:Choice>
        <mc:Fallback/>
      </mc:AlternateContent>
    </p:spTree>
  </p:cSld>
  <p:transition>
    <p:fade thruBlk="true"/>
  </p:transition>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26" name="TextShape 1"/>
          <p:cNvSpPr txBox="1"/>
          <p:nvPr/>
        </p:nvSpPr>
        <p:spPr>
          <a:xfrm>
            <a:off x="0" y="304560"/>
            <a:ext cx="91440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More Making Pancakes, Continued</a:t>
            </a:r>
            <a:endParaRPr b="0" lang="en-US" sz="4400" spc="-1" strike="noStrike">
              <a:solidFill>
                <a:srgbClr val="9900ff"/>
              </a:solidFill>
              <a:latin typeface="Times New Roman"/>
            </a:endParaRPr>
          </a:p>
        </p:txBody>
      </p:sp>
      <p:sp>
        <p:nvSpPr>
          <p:cNvPr id="227" name="TextShape 2"/>
          <p:cNvSpPr txBox="1"/>
          <p:nvPr/>
        </p:nvSpPr>
        <p:spPr>
          <a:xfrm>
            <a:off x="533520" y="1219320"/>
            <a:ext cx="8076960" cy="2743200"/>
          </a:xfrm>
          <a:prstGeom prst="rect">
            <a:avLst/>
          </a:prstGeom>
          <a:noFill/>
          <a:ln>
            <a:noFill/>
          </a:ln>
        </p:spPr>
        <p:txBody>
          <a:bodyPr>
            <a:normAutofit/>
          </a:bodyPr>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Each ingredient could potentially make a different number of pancakes.</a:t>
            </a:r>
            <a:endParaRPr b="0" lang="en-US" sz="2800" spc="-1" strike="noStrike">
              <a:solidFill>
                <a:srgbClr val="000000"/>
              </a:solidFill>
              <a:latin typeface="Times New Roman"/>
            </a:endParaRPr>
          </a:p>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But all the ingredients have to work together!</a:t>
            </a:r>
            <a:endParaRPr b="0" lang="en-US" sz="2800" spc="-1" strike="noStrike">
              <a:solidFill>
                <a:srgbClr val="000000"/>
              </a:solidFill>
              <a:latin typeface="Times New Roman"/>
            </a:endParaRPr>
          </a:p>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We only have enough flour to make 15 pancakes, so once we make 15 pancakes, the flour runs out no matter how much of the other ingredients we have.</a:t>
            </a:r>
            <a:endParaRPr b="0" lang="en-US" sz="2800" spc="-1" strike="noStrike">
              <a:solidFill>
                <a:srgbClr val="000000"/>
              </a:solidFill>
              <a:latin typeface="Times New Roman"/>
            </a:endParaRPr>
          </a:p>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800" spc="-1" strike="noStrike">
              <a:solidFill>
                <a:srgbClr val="000000"/>
              </a:solidFill>
              <a:latin typeface="Times New Roman"/>
            </a:endParaRPr>
          </a:p>
        </p:txBody>
      </p:sp>
      <p:pic>
        <p:nvPicPr>
          <p:cNvPr id="228" name="" descr=""/>
          <p:cNvPicPr/>
          <p:nvPr/>
        </p:nvPicPr>
        <p:blipFill>
          <a:blip r:embed="rId1"/>
          <a:stretch/>
        </p:blipFill>
        <p:spPr>
          <a:xfrm>
            <a:off x="1523880" y="4038480"/>
            <a:ext cx="5791320" cy="2651400"/>
          </a:xfrm>
          <a:prstGeom prst="rect">
            <a:avLst/>
          </a:prstGeom>
          <a:ln>
            <a:noFill/>
          </a:ln>
        </p:spPr>
      </p:pic>
    </p:spTree>
  </p:cSld>
  <p:transition>
    <p:fade thruBlk="true"/>
  </p:transition>
  <p:timing>
    <p:tnLst>
      <p:par>
        <p:cTn id="432" dur="indefinite" restart="never" nodeType="tmRoot">
          <p:childTnLst>
            <p:seq>
              <p:cTn id="433" dur="indefinite" nodeType="mainSeq">
                <p:childTnLst>
                  <p:par>
                    <p:cTn id="434" fill="hold">
                      <p:stCondLst>
                        <p:cond delay="indefinite"/>
                      </p:stCondLst>
                      <p:childTnLst>
                        <p:par>
                          <p:cTn id="435" fill="hold">
                            <p:stCondLst>
                              <p:cond delay="0"/>
                            </p:stCondLst>
                            <p:childTnLst>
                              <p:par>
                                <p:cTn id="436" nodeType="clickEffect" fill="hold" presetClass="entr" presetID="22" presetSubtype="8">
                                  <p:stCondLst>
                                    <p:cond delay="0"/>
                                  </p:stCondLst>
                                  <p:childTnLst>
                                    <p:set>
                                      <p:cBhvr>
                                        <p:cTn id="437" dur="1" fill="hold">
                                          <p:stCondLst>
                                            <p:cond delay="0"/>
                                          </p:stCondLst>
                                        </p:cTn>
                                        <p:tgtEl>
                                          <p:spTgt spid="227">
                                            <p:txEl>
                                              <p:pRg st="0" end="0"/>
                                            </p:txEl>
                                          </p:spTgt>
                                        </p:tgtEl>
                                        <p:attrNameLst>
                                          <p:attrName>style.visibility</p:attrName>
                                        </p:attrNameLst>
                                      </p:cBhvr>
                                      <p:to>
                                        <p:strVal val="visible"/>
                                      </p:to>
                                    </p:set>
                                    <p:animEffect filter="wipe(left)" transition="in">
                                      <p:cBhvr additive="repl">
                                        <p:cTn id="438" dur="500"/>
                                        <p:tgtEl>
                                          <p:spTgt spid="227">
                                            <p:txEl>
                                              <p:pRg st="0" end="0"/>
                                            </p:txEl>
                                          </p:spTgt>
                                        </p:tgtEl>
                                      </p:cBhvr>
                                    </p:animEffect>
                                  </p:childTnLst>
                                </p:cTn>
                              </p:par>
                              <p:par>
                                <p:cTn id="439" nodeType="withEffect" fill="hold" presetClass="entr" presetID="2" presetSubtype="4">
                                  <p:stCondLst>
                                    <p:cond delay="0"/>
                                  </p:stCondLst>
                                  <p:childTnLst>
                                    <p:set>
                                      <p:cBhvr>
                                        <p:cTn id="440" dur="1" fill="hold">
                                          <p:stCondLst>
                                            <p:cond delay="0"/>
                                          </p:stCondLst>
                                        </p:cTn>
                                        <p:tgtEl>
                                          <p:spTgt spid="228"/>
                                        </p:tgtEl>
                                        <p:attrNameLst>
                                          <p:attrName>style.visibility</p:attrName>
                                        </p:attrNameLst>
                                      </p:cBhvr>
                                      <p:to>
                                        <p:strVal val="visible"/>
                                      </p:to>
                                    </p:set>
                                    <p:anim calcmode="lin" valueType="num">
                                      <p:cBhvr additive="repl">
                                        <p:cTn id="441" dur="500" fill="hold"/>
                                        <p:tgtEl>
                                          <p:spTgt spid="228"/>
                                        </p:tgtEl>
                                        <p:attrNameLst>
                                          <p:attrName>ppt_x</p:attrName>
                                        </p:attrNameLst>
                                      </p:cBhvr>
                                      <p:tavLst>
                                        <p:tav tm="0">
                                          <p:val>
                                            <p:strVal val="#ppt_x"/>
                                          </p:val>
                                        </p:tav>
                                        <p:tav tm="100000">
                                          <p:val>
                                            <p:strVal val="#ppt_x"/>
                                          </p:val>
                                        </p:tav>
                                      </p:tavLst>
                                    </p:anim>
                                    <p:anim calcmode="lin" valueType="num">
                                      <p:cBhvr additive="repl">
                                        <p:cTn id="442" dur="500" fill="hold"/>
                                        <p:tgtEl>
                                          <p:spTgt spid="228"/>
                                        </p:tgtEl>
                                        <p:attrNameLst>
                                          <p:attrName>ppt_y</p:attrName>
                                        </p:attrNameLst>
                                      </p:cBhvr>
                                      <p:tavLst>
                                        <p:tav tm="0">
                                          <p:val>
                                            <p:strVal val="1+#ppt_h/2"/>
                                          </p:val>
                                        </p:tav>
                                        <p:tav tm="100000">
                                          <p:val>
                                            <p:strVal val="#ppt_y"/>
                                          </p:val>
                                        </p:tav>
                                      </p:tavLst>
                                    </p:anim>
                                  </p:childTnLst>
                                </p:cTn>
                              </p:par>
                            </p:childTnLst>
                          </p:cTn>
                        </p:par>
                      </p:childTnLst>
                    </p:cTn>
                  </p:par>
                  <p:par>
                    <p:cTn id="443" fill="hold">
                      <p:stCondLst>
                        <p:cond delay="indefinite"/>
                      </p:stCondLst>
                      <p:childTnLst>
                        <p:par>
                          <p:cTn id="444" fill="hold">
                            <p:stCondLst>
                              <p:cond delay="0"/>
                            </p:stCondLst>
                            <p:childTnLst>
                              <p:par>
                                <p:cTn id="445" nodeType="clickEffect" fill="hold" presetClass="entr" presetID="22" presetSubtype="8">
                                  <p:stCondLst>
                                    <p:cond delay="0"/>
                                  </p:stCondLst>
                                  <p:childTnLst>
                                    <p:set>
                                      <p:cBhvr>
                                        <p:cTn id="446" dur="1" fill="hold">
                                          <p:stCondLst>
                                            <p:cond delay="0"/>
                                          </p:stCondLst>
                                        </p:cTn>
                                        <p:tgtEl>
                                          <p:spTgt spid="227">
                                            <p:txEl>
                                              <p:pRg st="1" end="1"/>
                                            </p:txEl>
                                          </p:spTgt>
                                        </p:tgtEl>
                                        <p:attrNameLst>
                                          <p:attrName>style.visibility</p:attrName>
                                        </p:attrNameLst>
                                      </p:cBhvr>
                                      <p:to>
                                        <p:strVal val="visible"/>
                                      </p:to>
                                    </p:set>
                                    <p:animEffect filter="wipe(left)" transition="in">
                                      <p:cBhvr additive="repl">
                                        <p:cTn id="447" dur="500"/>
                                        <p:tgtEl>
                                          <p:spTgt spid="227">
                                            <p:txEl>
                                              <p:pRg st="1" end="1"/>
                                            </p:txEl>
                                          </p:spTgt>
                                        </p:tgtEl>
                                      </p:cBhvr>
                                    </p:animEffect>
                                  </p:childTnLst>
                                </p:cTn>
                              </p:par>
                            </p:childTnLst>
                          </p:cTn>
                        </p:par>
                      </p:childTnLst>
                    </p:cTn>
                  </p:par>
                  <p:par>
                    <p:cTn id="448" fill="hold">
                      <p:stCondLst>
                        <p:cond delay="indefinite"/>
                      </p:stCondLst>
                      <p:childTnLst>
                        <p:par>
                          <p:cTn id="449" fill="hold">
                            <p:stCondLst>
                              <p:cond delay="0"/>
                            </p:stCondLst>
                            <p:childTnLst>
                              <p:par>
                                <p:cTn id="450" nodeType="clickEffect" fill="hold" presetClass="entr" presetID="22" presetSubtype="8">
                                  <p:stCondLst>
                                    <p:cond delay="0"/>
                                  </p:stCondLst>
                                  <p:childTnLst>
                                    <p:set>
                                      <p:cBhvr>
                                        <p:cTn id="451" dur="1" fill="hold">
                                          <p:stCondLst>
                                            <p:cond delay="0"/>
                                          </p:stCondLst>
                                        </p:cTn>
                                        <p:tgtEl>
                                          <p:spTgt spid="227">
                                            <p:txEl>
                                              <p:pRg st="2" end="2"/>
                                            </p:txEl>
                                          </p:spTgt>
                                        </p:tgtEl>
                                        <p:attrNameLst>
                                          <p:attrName>style.visibility</p:attrName>
                                        </p:attrNameLst>
                                      </p:cBhvr>
                                      <p:to>
                                        <p:strVal val="visible"/>
                                      </p:to>
                                    </p:set>
                                    <p:animEffect filter="wipe(left)" transition="in">
                                      <p:cBhvr additive="repl">
                                        <p:cTn id="452" dur="500"/>
                                        <p:tgtEl>
                                          <p:spTgt spid="227">
                                            <p:txEl>
                                              <p:pRg st="2" end="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5" name="TextShape 1"/>
          <p:cNvSpPr txBox="1"/>
          <p:nvPr/>
        </p:nvSpPr>
        <p:spPr>
          <a:xfrm>
            <a:off x="685800" y="22824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Global Warming</a:t>
            </a:r>
            <a:endParaRPr b="0" lang="en-US" sz="4400" spc="-1" strike="noStrike">
              <a:solidFill>
                <a:srgbClr val="9900ff"/>
              </a:solidFill>
              <a:latin typeface="Times New Roman"/>
            </a:endParaRPr>
          </a:p>
        </p:txBody>
      </p:sp>
      <p:sp>
        <p:nvSpPr>
          <p:cNvPr id="56" name="TextShape 2"/>
          <p:cNvSpPr txBox="1"/>
          <p:nvPr/>
        </p:nvSpPr>
        <p:spPr>
          <a:xfrm>
            <a:off x="685800" y="1219320"/>
            <a:ext cx="7772400" cy="2743200"/>
          </a:xfrm>
          <a:prstGeom prst="rect">
            <a:avLst/>
          </a:prstGeom>
          <a:noFill/>
          <a:ln>
            <a:noFill/>
          </a:ln>
        </p:spPr>
        <p:txBody>
          <a:bodyPr>
            <a:normAutofit fontScale="95000"/>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Scientists have measured an average 0.6 °C rise in atmospheric temperature since 1860.</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During the same period atmospheric CO</a:t>
            </a:r>
            <a:r>
              <a:rPr b="0" lang="en-US" sz="3200" spc="-1" strike="noStrike" baseline="-25000">
                <a:solidFill>
                  <a:srgbClr val="000000"/>
                </a:solidFill>
                <a:latin typeface="Times New Roman"/>
              </a:rPr>
              <a:t>2</a:t>
            </a:r>
            <a:r>
              <a:rPr b="0" lang="en-US" sz="3200" spc="-1" strike="noStrike">
                <a:solidFill>
                  <a:srgbClr val="000000"/>
                </a:solidFill>
                <a:latin typeface="Times New Roman"/>
              </a:rPr>
              <a:t> levels have risen 25%.</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Are the two trends causal?</a:t>
            </a:r>
            <a:endParaRPr b="0" lang="en-US" sz="3200" spc="-1" strike="noStrike">
              <a:solidFill>
                <a:srgbClr val="000000"/>
              </a:solidFill>
              <a:latin typeface="Times New Roman"/>
            </a:endParaRPr>
          </a:p>
        </p:txBody>
      </p:sp>
      <p:pic>
        <p:nvPicPr>
          <p:cNvPr id="57" name="Picture 6" descr="08_02"/>
          <p:cNvPicPr/>
          <p:nvPr/>
        </p:nvPicPr>
        <p:blipFill>
          <a:blip r:embed="rId1"/>
          <a:srcRect l="0" t="0" r="0" b="2851"/>
          <a:stretch/>
        </p:blipFill>
        <p:spPr>
          <a:xfrm>
            <a:off x="609480" y="3886200"/>
            <a:ext cx="3276720" cy="2438280"/>
          </a:xfrm>
          <a:prstGeom prst="rect">
            <a:avLst/>
          </a:prstGeom>
          <a:ln>
            <a:noFill/>
          </a:ln>
        </p:spPr>
      </p:pic>
      <p:pic>
        <p:nvPicPr>
          <p:cNvPr id="58" name="Picture 7" descr="08_01"/>
          <p:cNvPicPr/>
          <p:nvPr/>
        </p:nvPicPr>
        <p:blipFill>
          <a:blip r:embed="rId2"/>
          <a:stretch/>
        </p:blipFill>
        <p:spPr>
          <a:xfrm>
            <a:off x="5410080" y="3809880"/>
            <a:ext cx="2819520" cy="2381400"/>
          </a:xfrm>
          <a:prstGeom prst="rect">
            <a:avLst/>
          </a:prstGeom>
          <a:ln>
            <a:noFill/>
          </a:ln>
        </p:spPr>
      </p:pic>
    </p:spTree>
  </p:cSld>
  <p:transition>
    <p:fade thruBlk="true"/>
  </p:transition>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nodeType="clickEffect" fill="hold" presetClass="entr" presetID="22" presetSubtype="8">
                                  <p:stCondLst>
                                    <p:cond delay="0"/>
                                  </p:stCondLst>
                                  <p:childTnLst>
                                    <p:set>
                                      <p:cBhvr>
                                        <p:cTn id="6" dur="1" fill="hold">
                                          <p:stCondLst>
                                            <p:cond delay="0"/>
                                          </p:stCondLst>
                                        </p:cTn>
                                        <p:tgtEl>
                                          <p:spTgt spid="56">
                                            <p:txEl>
                                              <p:pRg st="0" end="0"/>
                                            </p:txEl>
                                          </p:spTgt>
                                        </p:tgtEl>
                                        <p:attrNameLst>
                                          <p:attrName>style.visibility</p:attrName>
                                        </p:attrNameLst>
                                      </p:cBhvr>
                                      <p:to>
                                        <p:strVal val="visible"/>
                                      </p:to>
                                    </p:set>
                                    <p:animEffect filter="wipe(left)" transition="in">
                                      <p:cBhvr additive="repl">
                                        <p:cTn id="7" dur="500"/>
                                        <p:tgtEl>
                                          <p:spTgt spid="56">
                                            <p:txEl>
                                              <p:pRg st="0" end="0"/>
                                            </p:txEl>
                                          </p:spTgt>
                                        </p:tgtEl>
                                      </p:cBhvr>
                                    </p:animEffect>
                                  </p:childTnLst>
                                </p:cTn>
                              </p:par>
                              <p:par>
                                <p:cTn id="8" nodeType="withEffect" fill="hold" presetClass="entr" presetID="1">
                                  <p:stCondLst>
                                    <p:cond delay="0"/>
                                  </p:stCondLst>
                                  <p:childTnLst>
                                    <p:set>
                                      <p:cBhvr>
                                        <p:cTn id="9" dur="1" fill="hold">
                                          <p:stCondLst>
                                            <p:cond delay="0"/>
                                          </p:stCondLst>
                                        </p:cTn>
                                        <p:tgtEl>
                                          <p:spTgt spid="57"/>
                                        </p:tgtEl>
                                        <p:attrNameLst>
                                          <p:attrName>style.visibility</p:attrName>
                                        </p:attrNameLst>
                                      </p:cBhvr>
                                      <p:to>
                                        <p:strVal val="visible"/>
                                      </p:to>
                                    </p:set>
                                  </p:childTnLst>
                                </p:cTn>
                              </p:par>
                              <p:par>
                                <p:cTn id="10" nodeType="withEffect" fill="hold" presetClass="entr" presetID="1">
                                  <p:stCondLst>
                                    <p:cond delay="0"/>
                                  </p:stCondLst>
                                  <p:childTnLst>
                                    <p:set>
                                      <p:cBhvr>
                                        <p:cTn id="11" dur="1" fill="hold">
                                          <p:stCondLst>
                                            <p:cond delay="0"/>
                                          </p:stCondLst>
                                        </p:cTn>
                                        <p:tgtEl>
                                          <p:spTgt spid="5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nodeType="clickEffect" fill="hold" presetClass="entr" presetID="22" presetSubtype="8">
                                  <p:stCondLst>
                                    <p:cond delay="0"/>
                                  </p:stCondLst>
                                  <p:childTnLst>
                                    <p:set>
                                      <p:cBhvr>
                                        <p:cTn id="15" dur="1" fill="hold">
                                          <p:stCondLst>
                                            <p:cond delay="0"/>
                                          </p:stCondLst>
                                        </p:cTn>
                                        <p:tgtEl>
                                          <p:spTgt spid="56">
                                            <p:txEl>
                                              <p:pRg st="1" end="1"/>
                                            </p:txEl>
                                          </p:spTgt>
                                        </p:tgtEl>
                                        <p:attrNameLst>
                                          <p:attrName>style.visibility</p:attrName>
                                        </p:attrNameLst>
                                      </p:cBhvr>
                                      <p:to>
                                        <p:strVal val="visible"/>
                                      </p:to>
                                    </p:set>
                                    <p:animEffect filter="wipe(left)" transition="in">
                                      <p:cBhvr additive="repl">
                                        <p:cTn id="16" dur="500"/>
                                        <p:tgtEl>
                                          <p:spTgt spid="56">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nodeType="clickEffect" fill="hold" presetClass="entr" presetID="22" presetSubtype="8">
                                  <p:stCondLst>
                                    <p:cond delay="0"/>
                                  </p:stCondLst>
                                  <p:childTnLst>
                                    <p:set>
                                      <p:cBhvr>
                                        <p:cTn id="20" dur="1" fill="hold">
                                          <p:stCondLst>
                                            <p:cond delay="0"/>
                                          </p:stCondLst>
                                        </p:cTn>
                                        <p:tgtEl>
                                          <p:spTgt spid="56">
                                            <p:txEl>
                                              <p:pRg st="2" end="2"/>
                                            </p:txEl>
                                          </p:spTgt>
                                        </p:tgtEl>
                                        <p:attrNameLst>
                                          <p:attrName>style.visibility</p:attrName>
                                        </p:attrNameLst>
                                      </p:cBhvr>
                                      <p:to>
                                        <p:strVal val="visible"/>
                                      </p:to>
                                    </p:set>
                                    <p:animEffect filter="wipe(left)" transition="in">
                                      <p:cBhvr additive="repl">
                                        <p:cTn id="21" dur="500"/>
                                        <p:tgtEl>
                                          <p:spTgt spid="56">
                                            <p:txEl>
                                              <p:pRg st="2" end="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29" name="TextShape 1"/>
          <p:cNvSpPr txBox="1"/>
          <p:nvPr/>
        </p:nvSpPr>
        <p:spPr>
          <a:xfrm>
            <a:off x="0" y="177120"/>
            <a:ext cx="91440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More Making Pancakes, Continued</a:t>
            </a:r>
            <a:endParaRPr b="0" lang="en-US" sz="4400" spc="-1" strike="noStrike">
              <a:solidFill>
                <a:srgbClr val="9900ff"/>
              </a:solidFill>
              <a:latin typeface="Times New Roman"/>
            </a:endParaRPr>
          </a:p>
        </p:txBody>
      </p:sp>
      <p:sp>
        <p:nvSpPr>
          <p:cNvPr id="230" name="TextShape 2"/>
          <p:cNvSpPr txBox="1"/>
          <p:nvPr/>
        </p:nvSpPr>
        <p:spPr>
          <a:xfrm>
            <a:off x="685800" y="1460520"/>
            <a:ext cx="7772400" cy="4419360"/>
          </a:xfrm>
          <a:prstGeom prst="rect">
            <a:avLst/>
          </a:prstGeom>
          <a:noFill/>
          <a:ln>
            <a:noFill/>
          </a:ln>
        </p:spPr>
        <p:txBody>
          <a:bodyPr>
            <a:normAutofit/>
          </a:bodyPr>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The flour limits the amount of pancakes we can make.  In chemical reactions we call this the </a:t>
            </a:r>
            <a:r>
              <a:rPr b="1" lang="en-US" sz="2800" spc="-1" strike="noStrike">
                <a:solidFill>
                  <a:srgbClr val="000000"/>
                </a:solidFill>
                <a:latin typeface="Times New Roman"/>
              </a:rPr>
              <a:t>limiting reagent</a:t>
            </a:r>
            <a:r>
              <a:rPr b="0" lang="en-US" sz="2800" spc="-1" strike="noStrike">
                <a:solidFill>
                  <a:srgbClr val="000000"/>
                </a:solidFill>
                <a:latin typeface="Times New Roman"/>
              </a:rPr>
              <a:t>.</a:t>
            </a:r>
            <a:endParaRPr b="0" lang="en-US" sz="28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Also known as limiting reactant.</a:t>
            </a:r>
            <a:endParaRPr b="0" lang="en-US" sz="2400" spc="-1" strike="noStrike">
              <a:solidFill>
                <a:srgbClr val="000000"/>
              </a:solidFill>
              <a:latin typeface="Times New Roman"/>
            </a:endParaRPr>
          </a:p>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The maximum number of pancakes we can make depends on this ingredient.  In chemical reactions, we call this the </a:t>
            </a:r>
            <a:r>
              <a:rPr b="1" lang="en-US" sz="2800" spc="-1" strike="noStrike">
                <a:solidFill>
                  <a:srgbClr val="000000"/>
                </a:solidFill>
                <a:latin typeface="Times New Roman"/>
              </a:rPr>
              <a:t>theoretical yield</a:t>
            </a:r>
            <a:r>
              <a:rPr b="0" lang="en-US" sz="2800" spc="-1" strike="noStrike">
                <a:solidFill>
                  <a:srgbClr val="000000"/>
                </a:solidFill>
                <a:latin typeface="Times New Roman"/>
              </a:rPr>
              <a:t>.</a:t>
            </a:r>
            <a:endParaRPr b="0" lang="en-US" sz="28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It also determines the amounts of the other ingredients we will use!</a:t>
            </a:r>
            <a:endParaRPr b="0" lang="en-US" sz="2400" spc="-1" strike="noStrike">
              <a:solidFill>
                <a:srgbClr val="000000"/>
              </a:solidFill>
              <a:latin typeface="Times New Roman"/>
            </a:endParaRPr>
          </a:p>
        </p:txBody>
      </p:sp>
    </p:spTree>
  </p:cSld>
  <p:transition>
    <p:fade thruBlk="true"/>
  </p:transition>
  <p:timing>
    <p:tnLst>
      <p:par>
        <p:cTn id="453" dur="indefinite" restart="never" nodeType="tmRoot">
          <p:childTnLst>
            <p:seq>
              <p:cTn id="454" dur="indefinite" nodeType="mainSeq">
                <p:childTnLst>
                  <p:par>
                    <p:cTn id="455" fill="hold">
                      <p:stCondLst>
                        <p:cond delay="indefinite"/>
                      </p:stCondLst>
                      <p:childTnLst>
                        <p:par>
                          <p:cTn id="456" fill="hold">
                            <p:stCondLst>
                              <p:cond delay="0"/>
                            </p:stCondLst>
                            <p:childTnLst>
                              <p:par>
                                <p:cTn id="457" nodeType="clickEffect" fill="hold" presetClass="entr" presetID="22" presetSubtype="8">
                                  <p:stCondLst>
                                    <p:cond delay="0"/>
                                  </p:stCondLst>
                                  <p:childTnLst>
                                    <p:set>
                                      <p:cBhvr>
                                        <p:cTn id="458" dur="1" fill="hold">
                                          <p:stCondLst>
                                            <p:cond delay="0"/>
                                          </p:stCondLst>
                                        </p:cTn>
                                        <p:tgtEl>
                                          <p:spTgt spid="230">
                                            <p:txEl>
                                              <p:pRg st="0" end="0"/>
                                            </p:txEl>
                                          </p:spTgt>
                                        </p:tgtEl>
                                        <p:attrNameLst>
                                          <p:attrName>style.visibility</p:attrName>
                                        </p:attrNameLst>
                                      </p:cBhvr>
                                      <p:to>
                                        <p:strVal val="visible"/>
                                      </p:to>
                                    </p:set>
                                    <p:animEffect filter="wipe(left)" transition="in">
                                      <p:cBhvr additive="repl">
                                        <p:cTn id="459" dur="500"/>
                                        <p:tgtEl>
                                          <p:spTgt spid="230">
                                            <p:txEl>
                                              <p:pRg st="0" end="0"/>
                                            </p:txEl>
                                          </p:spTgt>
                                        </p:tgtEl>
                                      </p:cBhvr>
                                    </p:animEffect>
                                  </p:childTnLst>
                                </p:cTn>
                              </p:par>
                              <p:par>
                                <p:cTn id="460" nodeType="withEffect" fill="hold" presetClass="entr" presetID="22" presetSubtype="8">
                                  <p:stCondLst>
                                    <p:cond delay="0"/>
                                  </p:stCondLst>
                                  <p:childTnLst>
                                    <p:set>
                                      <p:cBhvr>
                                        <p:cTn id="461" dur="1" fill="hold">
                                          <p:stCondLst>
                                            <p:cond delay="0"/>
                                          </p:stCondLst>
                                        </p:cTn>
                                        <p:tgtEl>
                                          <p:spTgt spid="230">
                                            <p:txEl>
                                              <p:pRg st="1" end="1"/>
                                            </p:txEl>
                                          </p:spTgt>
                                        </p:tgtEl>
                                        <p:attrNameLst>
                                          <p:attrName>style.visibility</p:attrName>
                                        </p:attrNameLst>
                                      </p:cBhvr>
                                      <p:to>
                                        <p:strVal val="visible"/>
                                      </p:to>
                                    </p:set>
                                    <p:animEffect filter="wipe(left)" transition="in">
                                      <p:cBhvr additive="repl">
                                        <p:cTn id="462" dur="500"/>
                                        <p:tgtEl>
                                          <p:spTgt spid="230">
                                            <p:txEl>
                                              <p:pRg st="1" end="1"/>
                                            </p:txEl>
                                          </p:spTgt>
                                        </p:tgtEl>
                                      </p:cBhvr>
                                    </p:animEffect>
                                  </p:childTnLst>
                                </p:cTn>
                              </p:par>
                            </p:childTnLst>
                          </p:cTn>
                        </p:par>
                      </p:childTnLst>
                    </p:cTn>
                  </p:par>
                  <p:par>
                    <p:cTn id="463" fill="hold">
                      <p:stCondLst>
                        <p:cond delay="indefinite"/>
                      </p:stCondLst>
                      <p:childTnLst>
                        <p:par>
                          <p:cTn id="464" fill="hold">
                            <p:stCondLst>
                              <p:cond delay="0"/>
                            </p:stCondLst>
                            <p:childTnLst>
                              <p:par>
                                <p:cTn id="465" nodeType="clickEffect" fill="hold" presetClass="entr" presetID="22" presetSubtype="8">
                                  <p:stCondLst>
                                    <p:cond delay="0"/>
                                  </p:stCondLst>
                                  <p:childTnLst>
                                    <p:set>
                                      <p:cBhvr>
                                        <p:cTn id="466" dur="1" fill="hold">
                                          <p:stCondLst>
                                            <p:cond delay="0"/>
                                          </p:stCondLst>
                                        </p:cTn>
                                        <p:tgtEl>
                                          <p:spTgt spid="230">
                                            <p:txEl>
                                              <p:pRg st="2" end="2"/>
                                            </p:txEl>
                                          </p:spTgt>
                                        </p:tgtEl>
                                        <p:attrNameLst>
                                          <p:attrName>style.visibility</p:attrName>
                                        </p:attrNameLst>
                                      </p:cBhvr>
                                      <p:to>
                                        <p:strVal val="visible"/>
                                      </p:to>
                                    </p:set>
                                    <p:animEffect filter="wipe(left)" transition="in">
                                      <p:cBhvr additive="repl">
                                        <p:cTn id="467" dur="500"/>
                                        <p:tgtEl>
                                          <p:spTgt spid="230">
                                            <p:txEl>
                                              <p:pRg st="2" end="2"/>
                                            </p:txEl>
                                          </p:spTgt>
                                        </p:tgtEl>
                                      </p:cBhvr>
                                    </p:animEffect>
                                  </p:childTnLst>
                                </p:cTn>
                              </p:par>
                              <p:par>
                                <p:cTn id="468" nodeType="withEffect" fill="hold" presetClass="entr" presetID="22" presetSubtype="8">
                                  <p:stCondLst>
                                    <p:cond delay="0"/>
                                  </p:stCondLst>
                                  <p:childTnLst>
                                    <p:set>
                                      <p:cBhvr>
                                        <p:cTn id="469" dur="1" fill="hold">
                                          <p:stCondLst>
                                            <p:cond delay="0"/>
                                          </p:stCondLst>
                                        </p:cTn>
                                        <p:tgtEl>
                                          <p:spTgt spid="230">
                                            <p:txEl>
                                              <p:pRg st="3" end="3"/>
                                            </p:txEl>
                                          </p:spTgt>
                                        </p:tgtEl>
                                        <p:attrNameLst>
                                          <p:attrName>style.visibility</p:attrName>
                                        </p:attrNameLst>
                                      </p:cBhvr>
                                      <p:to>
                                        <p:strVal val="visible"/>
                                      </p:to>
                                    </p:set>
                                    <p:animEffect filter="wipe(left)" transition="in">
                                      <p:cBhvr additive="repl">
                                        <p:cTn id="470" dur="500"/>
                                        <p:tgtEl>
                                          <p:spTgt spid="230">
                                            <p:txEl>
                                              <p:pRg st="3" end="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31" name="TextShape 1"/>
          <p:cNvSpPr txBox="1"/>
          <p:nvPr/>
        </p:nvSpPr>
        <p:spPr>
          <a:xfrm>
            <a:off x="0" y="228240"/>
            <a:ext cx="9144000" cy="685800"/>
          </a:xfrm>
          <a:prstGeom prst="rect">
            <a:avLst/>
          </a:prstGeom>
          <a:noFill/>
          <a:ln>
            <a:noFill/>
          </a:ln>
        </p:spPr>
        <p:txBody>
          <a:bodyPr anchor="ctr">
            <a:noAutofit/>
          </a:bodyPr>
          <a:p>
            <a:pPr algn="ctr">
              <a:lnSpc>
                <a:spcPct val="9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9900ff"/>
                </a:solidFill>
                <a:latin typeface="Times New Roman"/>
              </a:rPr>
              <a:t>Example 8.4—What Is the Limiting Reagent and Theoretical Yield When 0.552 Mol of Al React with 0.887 Mol of Cl</a:t>
            </a:r>
            <a:r>
              <a:rPr b="0" lang="en-US" sz="2800" spc="-1" strike="noStrike" baseline="-25000">
                <a:solidFill>
                  <a:srgbClr val="9900ff"/>
                </a:solidFill>
                <a:latin typeface="Times New Roman"/>
              </a:rPr>
              <a:t>2</a:t>
            </a:r>
            <a:r>
              <a:rPr b="0" lang="en-US" sz="2800" spc="-1" strike="noStrike">
                <a:solidFill>
                  <a:srgbClr val="9900ff"/>
                </a:solidFill>
                <a:latin typeface="Times New Roman"/>
              </a:rPr>
              <a:t>? </a:t>
            </a:r>
            <a:br/>
            <a:r>
              <a:rPr b="0" lang="en-US" sz="2800" spc="-1" strike="noStrike">
                <a:solidFill>
                  <a:srgbClr val="9900ff"/>
                </a:solidFill>
                <a:latin typeface="Times New Roman"/>
              </a:rPr>
              <a:t>2 Al(</a:t>
            </a:r>
            <a:r>
              <a:rPr b="0" i="1" lang="en-US" sz="2800" spc="-1" strike="noStrike">
                <a:solidFill>
                  <a:srgbClr val="9900ff"/>
                </a:solidFill>
                <a:latin typeface="Times New Roman"/>
              </a:rPr>
              <a:t>s</a:t>
            </a:r>
            <a:r>
              <a:rPr b="0" lang="en-US" sz="2800" spc="-1" strike="noStrike">
                <a:solidFill>
                  <a:srgbClr val="9900ff"/>
                </a:solidFill>
                <a:latin typeface="Times New Roman"/>
              </a:rPr>
              <a:t>) + 3 Cl</a:t>
            </a:r>
            <a:r>
              <a:rPr b="0" lang="en-US" sz="2800" spc="-1" strike="noStrike" baseline="-25000">
                <a:solidFill>
                  <a:srgbClr val="9900ff"/>
                </a:solidFill>
                <a:latin typeface="Times New Roman"/>
              </a:rPr>
              <a:t>2</a:t>
            </a:r>
            <a:r>
              <a:rPr b="0" lang="en-US" sz="2800" spc="-1" strike="noStrike">
                <a:solidFill>
                  <a:srgbClr val="9900ff"/>
                </a:solidFill>
                <a:latin typeface="Times New Roman"/>
              </a:rPr>
              <a:t>(</a:t>
            </a:r>
            <a:r>
              <a:rPr b="0" i="1" lang="en-US" sz="2800" spc="-1" strike="noStrike">
                <a:solidFill>
                  <a:srgbClr val="9900ff"/>
                </a:solidFill>
                <a:latin typeface="Times New Roman"/>
              </a:rPr>
              <a:t>g</a:t>
            </a:r>
            <a:r>
              <a:rPr b="0" lang="en-US" sz="2800" spc="-1" strike="noStrike">
                <a:solidFill>
                  <a:srgbClr val="9900ff"/>
                </a:solidFill>
                <a:latin typeface="Times New Roman"/>
              </a:rPr>
              <a:t>) </a:t>
            </a:r>
            <a:r>
              <a:rPr b="0" lang="en-US" sz="2800" spc="-1" strike="noStrike">
                <a:solidFill>
                  <a:srgbClr val="9900ff"/>
                </a:solidFill>
                <a:latin typeface="Times New Roman"/>
                <a:ea typeface="Times New Roman"/>
              </a:rPr>
              <a:t>→ 2 AlCl</a:t>
            </a:r>
            <a:r>
              <a:rPr b="0" lang="en-US" sz="2800" spc="-1" strike="noStrike" baseline="-25000">
                <a:solidFill>
                  <a:srgbClr val="9900ff"/>
                </a:solidFill>
                <a:latin typeface="Times New Roman"/>
                <a:ea typeface="Times New Roman"/>
              </a:rPr>
              <a:t>3</a:t>
            </a:r>
            <a:r>
              <a:rPr b="0" lang="en-US" sz="2800" spc="-1" strike="noStrike">
                <a:solidFill>
                  <a:srgbClr val="9900ff"/>
                </a:solidFill>
                <a:latin typeface="Times New Roman"/>
              </a:rPr>
              <a:t> </a:t>
            </a:r>
            <a:endParaRPr b="0" lang="en-US" sz="2800" spc="-1" strike="noStrike">
              <a:solidFill>
                <a:srgbClr val="9900ff"/>
              </a:solidFill>
              <a:latin typeface="Times New Roman"/>
            </a:endParaRPr>
          </a:p>
        </p:txBody>
      </p:sp>
      <p:sp>
        <p:nvSpPr>
          <p:cNvPr id="232" name="CustomShape 2"/>
          <p:cNvSpPr/>
          <p:nvPr/>
        </p:nvSpPr>
        <p:spPr>
          <a:xfrm>
            <a:off x="2362320" y="2133720"/>
            <a:ext cx="6629400" cy="1676160"/>
          </a:xfrm>
          <a:prstGeom prst="rect">
            <a:avLst/>
          </a:pr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000000"/>
                </a:solidFill>
                <a:latin typeface="Times New Roman"/>
              </a:rPr>
              <a:t>3 mol Cl</a:t>
            </a:r>
            <a:r>
              <a:rPr b="0" lang="en-US" sz="2000" spc="-1" strike="noStrike" baseline="-25000">
                <a:solidFill>
                  <a:srgbClr val="000000"/>
                </a:solidFill>
                <a:latin typeface="Times New Roman"/>
              </a:rPr>
              <a:t>2</a:t>
            </a:r>
            <a:r>
              <a:rPr b="0" lang="en-US" sz="2000" spc="-1" strike="noStrike">
                <a:solidFill>
                  <a:srgbClr val="000000"/>
                </a:solidFill>
                <a:latin typeface="Times New Roman"/>
              </a:rPr>
              <a:t> </a:t>
            </a:r>
            <a:r>
              <a:rPr b="0" lang="en-US" sz="2000" spc="-1" strike="noStrike">
                <a:solidFill>
                  <a:srgbClr val="000000"/>
                </a:solidFill>
                <a:latin typeface="Symbol"/>
                <a:ea typeface="Symbol"/>
              </a:rPr>
              <a:t></a:t>
            </a:r>
            <a:r>
              <a:rPr b="0" lang="en-US" sz="2000" spc="-1" strike="noStrike">
                <a:solidFill>
                  <a:srgbClr val="000000"/>
                </a:solidFill>
                <a:latin typeface="Times New Roman"/>
              </a:rPr>
              <a:t> 2 AlCl</a:t>
            </a:r>
            <a:r>
              <a:rPr b="0" lang="en-US" sz="2000" spc="-1" strike="noStrike" baseline="-25000">
                <a:solidFill>
                  <a:srgbClr val="000000"/>
                </a:solidFill>
                <a:latin typeface="Times New Roman"/>
              </a:rPr>
              <a:t>3</a:t>
            </a:r>
            <a:r>
              <a:rPr b="0" lang="en-US" sz="2000" spc="-1" strike="noStrike">
                <a:solidFill>
                  <a:srgbClr val="000000"/>
                </a:solidFill>
                <a:latin typeface="Times New Roman"/>
              </a:rPr>
              <a:t>; 2 mol Al </a:t>
            </a:r>
            <a:r>
              <a:rPr b="0" lang="en-US" sz="2000" spc="-1" strike="noStrike">
                <a:solidFill>
                  <a:srgbClr val="000000"/>
                </a:solidFill>
                <a:latin typeface="Symbol"/>
                <a:ea typeface="Symbol"/>
              </a:rPr>
              <a:t></a:t>
            </a:r>
            <a:r>
              <a:rPr b="0" lang="en-US" sz="2000" spc="-1" strike="noStrike">
                <a:solidFill>
                  <a:srgbClr val="000000"/>
                </a:solidFill>
                <a:latin typeface="Times New Roman"/>
              </a:rPr>
              <a:t> 2 mol AlCl</a:t>
            </a:r>
            <a:r>
              <a:rPr b="0" lang="en-US" sz="2000" spc="-1" strike="noStrike" baseline="-25000">
                <a:solidFill>
                  <a:srgbClr val="000000"/>
                </a:solidFill>
                <a:latin typeface="Times New Roman"/>
              </a:rPr>
              <a:t>3</a:t>
            </a:r>
            <a:endParaRPr b="0" lang="en-US" sz="2000" spc="-1" strike="noStrike">
              <a:solidFill>
                <a:srgbClr val="000000"/>
              </a:solidFill>
              <a:latin typeface="Times New Roman"/>
            </a:endParaRPr>
          </a:p>
        </p:txBody>
      </p:sp>
      <p:sp>
        <p:nvSpPr>
          <p:cNvPr id="233" name="CustomShape 3"/>
          <p:cNvSpPr/>
          <p:nvPr/>
        </p:nvSpPr>
        <p:spPr>
          <a:xfrm>
            <a:off x="2590920" y="1219320"/>
            <a:ext cx="6400800" cy="914400"/>
          </a:xfrm>
          <a:prstGeom prst="rect">
            <a:avLst/>
          </a:prstGeom>
          <a:noFill/>
          <a:ln>
            <a:noFill/>
          </a:ln>
        </p:spPr>
        <p:style>
          <a:lnRef idx="0"/>
          <a:fillRef idx="0"/>
          <a:effectRef idx="0"/>
          <a:fontRef idx="minor"/>
        </p:style>
        <p:txBody>
          <a:bodyPr lIns="90000" rIns="90000" tIns="46800" bIns="46800">
            <a:noAutofit/>
          </a:bodyPr>
          <a:p>
            <a:pPr>
              <a:lnSpc>
                <a:spcPct val="100000"/>
              </a:lnSpc>
              <a:spcBef>
                <a:spcPts val="82"/>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ea typeface="Noto Sans CJK SC"/>
              </a:rPr>
              <a:t>0.552 mol Al, 0.887 mol Cl</a:t>
            </a:r>
            <a:r>
              <a:rPr b="0" lang="en-US" sz="2400" spc="-1" strike="noStrike" baseline="-25000">
                <a:solidFill>
                  <a:srgbClr val="000000"/>
                </a:solidFill>
                <a:latin typeface="Times New Roman"/>
                <a:ea typeface="Noto Sans CJK SC"/>
              </a:rPr>
              <a:t>2</a:t>
            </a:r>
            <a:endParaRPr b="0" lang="en-US" sz="2400" spc="-1" strike="noStrike">
              <a:solidFill>
                <a:srgbClr val="000000"/>
              </a:solidFill>
              <a:latin typeface="Times New Roman"/>
            </a:endParaRPr>
          </a:p>
          <a:p>
            <a:pPr>
              <a:lnSpc>
                <a:spcPct val="100000"/>
              </a:lnSpc>
              <a:spcBef>
                <a:spcPts val="82"/>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ea typeface="Noto Sans CJK SC"/>
              </a:rPr>
              <a:t>mol AlCl</a:t>
            </a:r>
            <a:r>
              <a:rPr b="0" lang="en-US" sz="2400" spc="-1" strike="noStrike" baseline="-25000">
                <a:solidFill>
                  <a:srgbClr val="000000"/>
                </a:solidFill>
                <a:latin typeface="Times New Roman"/>
                <a:ea typeface="Noto Sans CJK SC"/>
              </a:rPr>
              <a:t>3</a:t>
            </a:r>
            <a:endParaRPr b="0" lang="en-US" sz="2400" spc="-1" strike="noStrike">
              <a:solidFill>
                <a:srgbClr val="000000"/>
              </a:solidFill>
              <a:latin typeface="Times New Roman"/>
            </a:endParaRPr>
          </a:p>
        </p:txBody>
      </p:sp>
      <p:sp>
        <p:nvSpPr>
          <p:cNvPr id="234" name="Line 4"/>
          <p:cNvSpPr/>
          <p:nvPr/>
        </p:nvSpPr>
        <p:spPr>
          <a:xfrm>
            <a:off x="228600" y="1219320"/>
            <a:ext cx="8763120" cy="0"/>
          </a:xfrm>
          <a:prstGeom prst="line">
            <a:avLst/>
          </a:prstGeom>
          <a:ln cap="sq" w="28440">
            <a:solidFill>
              <a:srgbClr val="000000"/>
            </a:solidFill>
            <a:miter/>
          </a:ln>
        </p:spPr>
        <p:style>
          <a:lnRef idx="0"/>
          <a:fillRef idx="0"/>
          <a:effectRef idx="0"/>
          <a:fontRef idx="minor"/>
        </p:style>
      </p:sp>
      <p:sp>
        <p:nvSpPr>
          <p:cNvPr id="235" name="Line 5"/>
          <p:cNvSpPr/>
          <p:nvPr/>
        </p:nvSpPr>
        <p:spPr>
          <a:xfrm>
            <a:off x="228600" y="2133720"/>
            <a:ext cx="8763120" cy="0"/>
          </a:xfrm>
          <a:prstGeom prst="line">
            <a:avLst/>
          </a:prstGeom>
          <a:ln w="12600">
            <a:solidFill>
              <a:srgbClr val="000000"/>
            </a:solidFill>
            <a:miter/>
          </a:ln>
        </p:spPr>
        <p:style>
          <a:lnRef idx="0"/>
          <a:fillRef idx="0"/>
          <a:effectRef idx="0"/>
          <a:fontRef idx="minor"/>
        </p:style>
      </p:sp>
      <p:sp>
        <p:nvSpPr>
          <p:cNvPr id="236" name="Line 6"/>
          <p:cNvSpPr/>
          <p:nvPr/>
        </p:nvSpPr>
        <p:spPr>
          <a:xfrm>
            <a:off x="198360" y="6662880"/>
            <a:ext cx="8763120" cy="0"/>
          </a:xfrm>
          <a:prstGeom prst="line">
            <a:avLst/>
          </a:prstGeom>
          <a:ln cap="sq" w="28440">
            <a:solidFill>
              <a:srgbClr val="000000"/>
            </a:solidFill>
            <a:miter/>
          </a:ln>
        </p:spPr>
        <p:style>
          <a:lnRef idx="0"/>
          <a:fillRef idx="0"/>
          <a:effectRef idx="0"/>
          <a:fontRef idx="minor"/>
        </p:style>
      </p:sp>
      <p:sp>
        <p:nvSpPr>
          <p:cNvPr id="237" name="CustomShape 7"/>
          <p:cNvSpPr/>
          <p:nvPr/>
        </p:nvSpPr>
        <p:spPr>
          <a:xfrm>
            <a:off x="228600" y="4648320"/>
            <a:ext cx="2057400" cy="1589040"/>
          </a:xfrm>
          <a:prstGeom prst="rect">
            <a:avLst/>
          </a:prstGeom>
          <a:noFill/>
          <a:ln>
            <a:noFill/>
          </a:ln>
        </p:spPr>
        <p:style>
          <a:lnRef idx="0"/>
          <a:fillRef idx="0"/>
          <a:effectRef idx="0"/>
          <a:fontRef idx="minor"/>
        </p:style>
        <p:txBody>
          <a:bodyPr lIns="90000" rIns="90000" tIns="46800" bIns="4680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Solution:</a:t>
            </a:r>
            <a:endParaRPr b="0" lang="en-US" sz="2400" spc="-1" strike="noStrike">
              <a:solidFill>
                <a:srgbClr val="000000"/>
              </a:solidFill>
              <a:latin typeface="Times New Roman"/>
            </a:endParaRPr>
          </a:p>
        </p:txBody>
      </p:sp>
      <p:sp>
        <p:nvSpPr>
          <p:cNvPr id="238" name="CustomShape 8"/>
          <p:cNvSpPr/>
          <p:nvPr/>
        </p:nvSpPr>
        <p:spPr>
          <a:xfrm>
            <a:off x="228600" y="2133720"/>
            <a:ext cx="2057400" cy="1676160"/>
          </a:xfrm>
          <a:prstGeom prst="rect">
            <a:avLst/>
          </a:pr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Solution Map:</a:t>
            </a: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Relationships:</a:t>
            </a:r>
            <a:endParaRPr b="0" lang="en-US" sz="2400" spc="-1" strike="noStrike">
              <a:solidFill>
                <a:srgbClr val="000000"/>
              </a:solidFill>
              <a:latin typeface="Times New Roman"/>
            </a:endParaRPr>
          </a:p>
        </p:txBody>
      </p:sp>
      <p:sp>
        <p:nvSpPr>
          <p:cNvPr id="239" name="CustomShape 9"/>
          <p:cNvSpPr/>
          <p:nvPr/>
        </p:nvSpPr>
        <p:spPr>
          <a:xfrm>
            <a:off x="228600" y="1219320"/>
            <a:ext cx="2057400" cy="914400"/>
          </a:xfrm>
          <a:prstGeom prst="rect">
            <a:avLst/>
          </a:pr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Given:</a:t>
            </a: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Find:</a:t>
            </a:r>
            <a:endParaRPr b="0" lang="en-US" sz="2400" spc="-1" strike="noStrike">
              <a:solidFill>
                <a:srgbClr val="000000"/>
              </a:solidFill>
              <a:latin typeface="Times New Roman"/>
            </a:endParaRPr>
          </a:p>
        </p:txBody>
      </p:sp>
      <p:sp>
        <p:nvSpPr>
          <p:cNvPr id="240" name="Line 10"/>
          <p:cNvSpPr/>
          <p:nvPr/>
        </p:nvSpPr>
        <p:spPr>
          <a:xfrm flipH="1">
            <a:off x="174600" y="1219320"/>
            <a:ext cx="54000" cy="5433840"/>
          </a:xfrm>
          <a:prstGeom prst="line">
            <a:avLst/>
          </a:prstGeom>
          <a:ln cap="sq" w="28440">
            <a:solidFill>
              <a:srgbClr val="000000"/>
            </a:solidFill>
            <a:miter/>
          </a:ln>
        </p:spPr>
        <p:style>
          <a:lnRef idx="0"/>
          <a:fillRef idx="0"/>
          <a:effectRef idx="0"/>
          <a:fontRef idx="minor"/>
        </p:style>
      </p:sp>
      <p:sp>
        <p:nvSpPr>
          <p:cNvPr id="241" name="Line 11"/>
          <p:cNvSpPr/>
          <p:nvPr/>
        </p:nvSpPr>
        <p:spPr>
          <a:xfrm flipH="1">
            <a:off x="2341440" y="1219320"/>
            <a:ext cx="20880" cy="3390840"/>
          </a:xfrm>
          <a:prstGeom prst="line">
            <a:avLst/>
          </a:prstGeom>
          <a:ln w="12600">
            <a:solidFill>
              <a:srgbClr val="000000"/>
            </a:solidFill>
            <a:miter/>
          </a:ln>
        </p:spPr>
        <p:style>
          <a:lnRef idx="0"/>
          <a:fillRef idx="0"/>
          <a:effectRef idx="0"/>
          <a:fontRef idx="minor"/>
        </p:style>
      </p:sp>
      <p:sp>
        <p:nvSpPr>
          <p:cNvPr id="242" name="Line 12"/>
          <p:cNvSpPr/>
          <p:nvPr/>
        </p:nvSpPr>
        <p:spPr>
          <a:xfrm flipH="1">
            <a:off x="8961480" y="1219320"/>
            <a:ext cx="30240" cy="5449680"/>
          </a:xfrm>
          <a:prstGeom prst="line">
            <a:avLst/>
          </a:prstGeom>
          <a:ln cap="sq" w="28440">
            <a:solidFill>
              <a:srgbClr val="000000"/>
            </a:solidFill>
            <a:miter/>
          </a:ln>
        </p:spPr>
        <p:style>
          <a:lnRef idx="0"/>
          <a:fillRef idx="0"/>
          <a:effectRef idx="0"/>
          <a:fontRef idx="minor"/>
        </p:style>
      </p:sp>
      <p:sp>
        <p:nvSpPr>
          <p:cNvPr id="243" name="Line 13"/>
          <p:cNvSpPr/>
          <p:nvPr/>
        </p:nvSpPr>
        <p:spPr>
          <a:xfrm>
            <a:off x="174600" y="4622760"/>
            <a:ext cx="8763120" cy="0"/>
          </a:xfrm>
          <a:prstGeom prst="line">
            <a:avLst/>
          </a:prstGeom>
          <a:ln w="12600">
            <a:solidFill>
              <a:srgbClr val="000000"/>
            </a:solidFill>
            <a:miter/>
          </a:ln>
        </p:spPr>
        <p:style>
          <a:lnRef idx="0"/>
          <a:fillRef idx="0"/>
          <a:effectRef idx="0"/>
          <a:fontRef idx="minor"/>
        </p:style>
      </p:sp>
      <p:grpSp>
        <p:nvGrpSpPr>
          <p:cNvPr id="244" name="Group 14"/>
          <p:cNvGrpSpPr/>
          <p:nvPr/>
        </p:nvGrpSpPr>
        <p:grpSpPr>
          <a:xfrm>
            <a:off x="2438280" y="3276720"/>
            <a:ext cx="3200400" cy="380880"/>
            <a:chOff x="2438280" y="3276720"/>
            <a:chExt cx="3200400" cy="380880"/>
          </a:xfrm>
        </p:grpSpPr>
        <p:sp>
          <p:nvSpPr>
            <p:cNvPr id="245" name="CustomShape 15"/>
            <p:cNvSpPr/>
            <p:nvPr/>
          </p:nvSpPr>
          <p:spPr>
            <a:xfrm>
              <a:off x="2438280" y="3276720"/>
              <a:ext cx="1163880" cy="380880"/>
            </a:xfrm>
            <a:custGeom>
              <a:avLst/>
              <a:gdLst/>
              <a:ahLst/>
              <a:rect l="0" t="0" r="r" b="b"/>
              <a:pathLst>
                <a:path w="3235" h="1060">
                  <a:moveTo>
                    <a:pt x="264" y="0"/>
                  </a:moveTo>
                  <a:lnTo>
                    <a:pt x="265" y="0"/>
                  </a:lnTo>
                  <a:cubicBezTo>
                    <a:pt x="218" y="0"/>
                    <a:pt x="173" y="12"/>
                    <a:pt x="132" y="35"/>
                  </a:cubicBezTo>
                  <a:cubicBezTo>
                    <a:pt x="92" y="59"/>
                    <a:pt x="59" y="92"/>
                    <a:pt x="35" y="132"/>
                  </a:cubicBezTo>
                  <a:cubicBezTo>
                    <a:pt x="12" y="173"/>
                    <a:pt x="0" y="218"/>
                    <a:pt x="0" y="265"/>
                  </a:cubicBezTo>
                  <a:lnTo>
                    <a:pt x="0" y="794"/>
                  </a:lnTo>
                  <a:lnTo>
                    <a:pt x="0" y="794"/>
                  </a:lnTo>
                  <a:cubicBezTo>
                    <a:pt x="0" y="841"/>
                    <a:pt x="12" y="886"/>
                    <a:pt x="35" y="927"/>
                  </a:cubicBezTo>
                  <a:cubicBezTo>
                    <a:pt x="59" y="967"/>
                    <a:pt x="92" y="1000"/>
                    <a:pt x="132" y="1024"/>
                  </a:cubicBezTo>
                  <a:cubicBezTo>
                    <a:pt x="173" y="1047"/>
                    <a:pt x="218" y="1059"/>
                    <a:pt x="265" y="1059"/>
                  </a:cubicBezTo>
                  <a:lnTo>
                    <a:pt x="2969" y="1059"/>
                  </a:lnTo>
                  <a:lnTo>
                    <a:pt x="2969" y="1059"/>
                  </a:lnTo>
                  <a:cubicBezTo>
                    <a:pt x="3016" y="1059"/>
                    <a:pt x="3061" y="1047"/>
                    <a:pt x="3102" y="1024"/>
                  </a:cubicBezTo>
                  <a:cubicBezTo>
                    <a:pt x="3142" y="1000"/>
                    <a:pt x="3175" y="967"/>
                    <a:pt x="3199" y="927"/>
                  </a:cubicBezTo>
                  <a:cubicBezTo>
                    <a:pt x="3222" y="886"/>
                    <a:pt x="3234" y="841"/>
                    <a:pt x="3234" y="794"/>
                  </a:cubicBezTo>
                  <a:lnTo>
                    <a:pt x="3234" y="264"/>
                  </a:lnTo>
                  <a:lnTo>
                    <a:pt x="3234" y="265"/>
                  </a:lnTo>
                  <a:lnTo>
                    <a:pt x="3234" y="265"/>
                  </a:lnTo>
                  <a:cubicBezTo>
                    <a:pt x="3234" y="218"/>
                    <a:pt x="3222" y="173"/>
                    <a:pt x="3199" y="132"/>
                  </a:cubicBezTo>
                  <a:cubicBezTo>
                    <a:pt x="3175" y="92"/>
                    <a:pt x="3142" y="59"/>
                    <a:pt x="3102" y="35"/>
                  </a:cubicBezTo>
                  <a:cubicBezTo>
                    <a:pt x="3061" y="12"/>
                    <a:pt x="3016" y="0"/>
                    <a:pt x="2969" y="0"/>
                  </a:cubicBezTo>
                  <a:lnTo>
                    <a:pt x="264"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mol Cl</a:t>
              </a:r>
              <a:r>
                <a:rPr b="0" lang="en-US" sz="2400" spc="-1" strike="noStrike" baseline="-25000">
                  <a:solidFill>
                    <a:srgbClr val="6600cc"/>
                  </a:solidFill>
                  <a:latin typeface="Times New Roman"/>
                </a:rPr>
                <a:t>2</a:t>
              </a:r>
              <a:endParaRPr b="0" lang="en-US" sz="2400" spc="-1" strike="noStrike">
                <a:solidFill>
                  <a:srgbClr val="000000"/>
                </a:solidFill>
                <a:latin typeface="Times New Roman"/>
              </a:endParaRPr>
            </a:p>
          </p:txBody>
        </p:sp>
        <p:sp>
          <p:nvSpPr>
            <p:cNvPr id="246" name="CustomShape 16"/>
            <p:cNvSpPr/>
            <p:nvPr/>
          </p:nvSpPr>
          <p:spPr>
            <a:xfrm>
              <a:off x="3657600" y="3439800"/>
              <a:ext cx="546120" cy="114480"/>
            </a:xfrm>
            <a:custGeom>
              <a:avLst/>
              <a:gdLst/>
              <a:ahLst/>
              <a:rect l="0" t="0" r="r" b="b"/>
              <a:pathLst>
                <a:path w="1518" h="320">
                  <a:moveTo>
                    <a:pt x="0" y="240"/>
                  </a:moveTo>
                  <a:lnTo>
                    <a:pt x="1138" y="240"/>
                  </a:lnTo>
                  <a:lnTo>
                    <a:pt x="1138" y="319"/>
                  </a:lnTo>
                  <a:lnTo>
                    <a:pt x="1517" y="160"/>
                  </a:lnTo>
                  <a:lnTo>
                    <a:pt x="1138" y="0"/>
                  </a:lnTo>
                  <a:lnTo>
                    <a:pt x="1138" y="80"/>
                  </a:lnTo>
                  <a:lnTo>
                    <a:pt x="0" y="80"/>
                  </a:lnTo>
                  <a:lnTo>
                    <a:pt x="0" y="240"/>
                  </a:lnTo>
                </a:path>
              </a:pathLst>
            </a:custGeom>
            <a:solidFill>
              <a:srgbClr val="ffcc66"/>
            </a:solidFill>
            <a:ln w="9360">
              <a:solidFill>
                <a:srgbClr val="000000"/>
              </a:solidFill>
              <a:miter/>
            </a:ln>
          </p:spPr>
          <p:style>
            <a:lnRef idx="0"/>
            <a:fillRef idx="0"/>
            <a:effectRef idx="0"/>
            <a:fontRef idx="minor"/>
          </p:style>
        </p:sp>
        <p:sp>
          <p:nvSpPr>
            <p:cNvPr id="247" name="CustomShape 17"/>
            <p:cNvSpPr/>
            <p:nvPr/>
          </p:nvSpPr>
          <p:spPr>
            <a:xfrm>
              <a:off x="4262400" y="3276720"/>
              <a:ext cx="1376280" cy="380880"/>
            </a:xfrm>
            <a:custGeom>
              <a:avLst/>
              <a:gdLst/>
              <a:ahLst/>
              <a:rect l="0" t="0" r="r" b="b"/>
              <a:pathLst>
                <a:path w="3825" h="1060">
                  <a:moveTo>
                    <a:pt x="264" y="0"/>
                  </a:moveTo>
                  <a:lnTo>
                    <a:pt x="265" y="0"/>
                  </a:lnTo>
                  <a:cubicBezTo>
                    <a:pt x="218" y="0"/>
                    <a:pt x="173" y="12"/>
                    <a:pt x="132" y="35"/>
                  </a:cubicBezTo>
                  <a:cubicBezTo>
                    <a:pt x="92" y="59"/>
                    <a:pt x="59" y="92"/>
                    <a:pt x="35" y="132"/>
                  </a:cubicBezTo>
                  <a:cubicBezTo>
                    <a:pt x="12" y="173"/>
                    <a:pt x="0" y="218"/>
                    <a:pt x="0" y="265"/>
                  </a:cubicBezTo>
                  <a:lnTo>
                    <a:pt x="0" y="794"/>
                  </a:lnTo>
                  <a:lnTo>
                    <a:pt x="0" y="794"/>
                  </a:lnTo>
                  <a:cubicBezTo>
                    <a:pt x="0" y="841"/>
                    <a:pt x="12" y="886"/>
                    <a:pt x="35" y="927"/>
                  </a:cubicBezTo>
                  <a:cubicBezTo>
                    <a:pt x="59" y="967"/>
                    <a:pt x="92" y="1000"/>
                    <a:pt x="132" y="1024"/>
                  </a:cubicBezTo>
                  <a:cubicBezTo>
                    <a:pt x="173" y="1047"/>
                    <a:pt x="218" y="1059"/>
                    <a:pt x="265" y="1059"/>
                  </a:cubicBezTo>
                  <a:lnTo>
                    <a:pt x="3559" y="1059"/>
                  </a:lnTo>
                  <a:lnTo>
                    <a:pt x="3559" y="1059"/>
                  </a:lnTo>
                  <a:cubicBezTo>
                    <a:pt x="3606" y="1059"/>
                    <a:pt x="3651" y="1047"/>
                    <a:pt x="3692" y="1024"/>
                  </a:cubicBezTo>
                  <a:cubicBezTo>
                    <a:pt x="3732" y="1000"/>
                    <a:pt x="3765" y="967"/>
                    <a:pt x="3789" y="927"/>
                  </a:cubicBezTo>
                  <a:cubicBezTo>
                    <a:pt x="3812" y="886"/>
                    <a:pt x="3824" y="841"/>
                    <a:pt x="3824" y="794"/>
                  </a:cubicBezTo>
                  <a:lnTo>
                    <a:pt x="3824" y="264"/>
                  </a:lnTo>
                  <a:lnTo>
                    <a:pt x="3824" y="265"/>
                  </a:lnTo>
                  <a:lnTo>
                    <a:pt x="3824" y="265"/>
                  </a:lnTo>
                  <a:cubicBezTo>
                    <a:pt x="3824" y="218"/>
                    <a:pt x="3812" y="173"/>
                    <a:pt x="3789" y="132"/>
                  </a:cubicBezTo>
                  <a:cubicBezTo>
                    <a:pt x="3765" y="92"/>
                    <a:pt x="3732" y="59"/>
                    <a:pt x="3692" y="35"/>
                  </a:cubicBezTo>
                  <a:cubicBezTo>
                    <a:pt x="3651" y="12"/>
                    <a:pt x="3606" y="0"/>
                    <a:pt x="3559" y="0"/>
                  </a:cubicBezTo>
                  <a:lnTo>
                    <a:pt x="264"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mol AlCl</a:t>
              </a:r>
              <a:r>
                <a:rPr b="0" lang="en-US" sz="2400" spc="-1" strike="noStrike" baseline="-25000">
                  <a:solidFill>
                    <a:srgbClr val="6600cc"/>
                  </a:solidFill>
                  <a:latin typeface="Times New Roman"/>
                </a:rPr>
                <a:t>3</a:t>
              </a:r>
              <a:endParaRPr b="0" lang="en-US" sz="2400" spc="-1" strike="noStrike">
                <a:solidFill>
                  <a:srgbClr val="000000"/>
                </a:solidFill>
                <a:latin typeface="Times New Roman"/>
              </a:endParaRPr>
            </a:p>
          </p:txBody>
        </p:sp>
      </p:grpSp>
      <mc:AlternateContent>
        <mc:Choice xmlns:a14="http://schemas.microsoft.com/office/drawing/2010/main" Requires="a14">
          <p:sp>
            <p:nvSpPr>
              <p:cNvPr id="248" name="Formula 18"/>
              <p:cNvSpPr txBox="1"/>
              <p:nvPr/>
            </p:nvSpPr>
            <p:spPr>
              <a:xfrm>
                <a:off x="3352680" y="3657600"/>
                <a:ext cx="1149480" cy="622440"/>
              </a:xfrm>
              <a:prstGeom prst="rect">
                <a:avLst/>
              </a:prstGeom>
            </p:spPr>
            <p:txBody>
              <a:bodyPr/>
              <a:p>
                <a14:m>
                  <m:oMath xmlns:m="http://schemas.openxmlformats.org/officeDocument/2006/math">
                    <m:f>
                      <m:num>
                        <m:sSub>
                          <m:e>
                            <m:r>
                              <m:rPr>
                                <m:lit/>
                                <m:nor/>
                              </m:rPr>
                              <m:t xml:space="preserve">2 mol AlCl</m:t>
                            </m:r>
                          </m:e>
                          <m:sub>
                            <m:r>
                              <m:t xml:space="preserve">3</m:t>
                            </m:r>
                          </m:sub>
                        </m:sSub>
                      </m:num>
                      <m:den>
                        <m:sSub>
                          <m:e>
                            <m:r>
                              <m:rPr>
                                <m:lit/>
                                <m:nor/>
                              </m:rPr>
                              <m:t xml:space="preserve">3 mol Cl</m:t>
                            </m:r>
                          </m:e>
                          <m:sub>
                            <m:r>
                              <m:t xml:space="preserve">2</m:t>
                            </m:r>
                          </m:sub>
                        </m:sSub>
                      </m:den>
                    </m:f>
                  </m:oMath>
                </a14:m>
              </a:p>
            </p:txBody>
          </p:sp>
        </mc:Choice>
        <mc:Fallback/>
      </mc:AlternateContent>
      <mc:AlternateContent>
        <mc:Choice xmlns:a14="http://schemas.microsoft.com/office/drawing/2010/main" Requires="a14">
          <p:sp>
            <p:nvSpPr>
              <p:cNvPr id="249" name="Formula 19"/>
              <p:cNvSpPr txBox="1"/>
              <p:nvPr/>
            </p:nvSpPr>
            <p:spPr>
              <a:xfrm>
                <a:off x="1738440" y="4689360"/>
                <a:ext cx="3247200" cy="1184040"/>
              </a:xfrm>
              <a:prstGeom prst="rect">
                <a:avLst/>
              </a:prstGeom>
            </p:spPr>
            <p:txBody>
              <a:bodyPr/>
              <a:p>
                <a14:m>
                  <m:oMath xmlns:m="http://schemas.openxmlformats.org/officeDocument/2006/math">
                    <m:eqArr>
                      <m:e>
                        <m:r>
                          <m:t xml:space="preserve">0</m:t>
                        </m:r>
                        <m:r>
                          <m:rPr>
                            <m:lit/>
                            <m:nor/>
                          </m:rPr>
                          <m:t xml:space="preserve">.</m:t>
                        </m:r>
                        <m:r>
                          <m:rPr>
                            <m:lit/>
                            <m:nor/>
                          </m:rPr>
                          <m:t xml:space="preserve">552 mol Al</m:t>
                        </m:r>
                        <m:r>
                          <m:t xml:space="preserve">×</m:t>
                        </m:r>
                        <m:f>
                          <m:num>
                            <m:sSub>
                              <m:e>
                                <m:r>
                                  <m:rPr>
                                    <m:lit/>
                                    <m:nor/>
                                  </m:rPr>
                                  <m:t xml:space="preserve">2 mol AlCl</m:t>
                                </m:r>
                              </m:e>
                              <m:sub>
                                <m:r>
                                  <m:t xml:space="preserve">3</m:t>
                                </m:r>
                              </m:sub>
                            </m:sSub>
                          </m:num>
                          <m:den>
                            <m:r>
                              <m:rPr>
                                <m:lit/>
                                <m:nor/>
                              </m:rPr>
                              <m:t xml:space="preserve">2 mol Al</m:t>
                            </m:r>
                          </m:den>
                        </m:f>
                      </m:e>
                      <m:e>
                        <m:r>
                          <m:rPr>
                            <m:lit/>
                            <m:nor/>
                          </m:rPr>
                          <m:t xml:space="preserve">= </m:t>
                        </m:r>
                        <m:r>
                          <m:t xml:space="preserve">0</m:t>
                        </m:r>
                        <m:r>
                          <m:rPr>
                            <m:lit/>
                            <m:nor/>
                          </m:rPr>
                          <m:t xml:space="preserve">.</m:t>
                        </m:r>
                        <m:sSub>
                          <m:e>
                            <m:r>
                              <m:rPr>
                                <m:lit/>
                                <m:nor/>
                              </m:rPr>
                              <m:t xml:space="preserve">552 mol AlCl</m:t>
                            </m:r>
                          </m:e>
                          <m:sub>
                            <m:r>
                              <m:t xml:space="preserve">3</m:t>
                            </m:r>
                          </m:sub>
                        </m:sSub>
                      </m:e>
                    </m:eqArr>
                  </m:oMath>
                </a14:m>
              </a:p>
            </p:txBody>
          </p:sp>
        </mc:Choice>
        <mc:Fallback/>
      </mc:AlternateContent>
      <p:sp>
        <p:nvSpPr>
          <p:cNvPr id="250" name="Freeform 20"/>
          <p:cNvSpPr/>
          <p:nvPr/>
        </p:nvSpPr>
        <p:spPr>
          <a:xfrm>
            <a:off x="2514600" y="4800600"/>
            <a:ext cx="533880" cy="457560"/>
          </a:xfrm>
          <a:custGeom>
            <a:avLst/>
            <a:gdLst/>
            <a:ahLst/>
            <a:rect l="0" t="0" r="r" b="b"/>
            <a:pathLst>
              <a:path w="1483" h="1271">
                <a:moveTo>
                  <a:pt x="0" y="1270"/>
                </a:moveTo>
                <a:lnTo>
                  <a:pt x="1482" y="0"/>
                </a:lnTo>
              </a:path>
            </a:pathLst>
          </a:custGeom>
          <a:ln w="28440">
            <a:solidFill>
              <a:srgbClr val="ff0000"/>
            </a:solidFill>
            <a:miter/>
          </a:ln>
        </p:spPr>
      </p:sp>
      <p:sp>
        <p:nvSpPr>
          <p:cNvPr id="251" name="Freeform 21"/>
          <p:cNvSpPr/>
          <p:nvPr/>
        </p:nvSpPr>
        <p:spPr>
          <a:xfrm>
            <a:off x="4114800" y="5029200"/>
            <a:ext cx="533880" cy="457560"/>
          </a:xfrm>
          <a:custGeom>
            <a:avLst/>
            <a:gdLst/>
            <a:ahLst/>
            <a:rect l="0" t="0" r="r" b="b"/>
            <a:pathLst>
              <a:path w="1483" h="1271">
                <a:moveTo>
                  <a:pt x="0" y="1270"/>
                </a:moveTo>
                <a:lnTo>
                  <a:pt x="1482" y="0"/>
                </a:lnTo>
              </a:path>
            </a:pathLst>
          </a:custGeom>
          <a:ln w="28440">
            <a:solidFill>
              <a:srgbClr val="ff0000"/>
            </a:solidFill>
            <a:miter/>
          </a:ln>
        </p:spPr>
      </p:sp>
      <p:grpSp>
        <p:nvGrpSpPr>
          <p:cNvPr id="252" name="Group 22"/>
          <p:cNvGrpSpPr/>
          <p:nvPr/>
        </p:nvGrpSpPr>
        <p:grpSpPr>
          <a:xfrm>
            <a:off x="2438280" y="2209680"/>
            <a:ext cx="3200400" cy="381240"/>
            <a:chOff x="2438280" y="2209680"/>
            <a:chExt cx="3200400" cy="381240"/>
          </a:xfrm>
        </p:grpSpPr>
        <p:sp>
          <p:nvSpPr>
            <p:cNvPr id="253" name="CustomShape 23"/>
            <p:cNvSpPr/>
            <p:nvPr/>
          </p:nvSpPr>
          <p:spPr>
            <a:xfrm>
              <a:off x="2438280" y="2209680"/>
              <a:ext cx="1163880" cy="381240"/>
            </a:xfrm>
            <a:custGeom>
              <a:avLst/>
              <a:gdLst/>
              <a:ahLst/>
              <a:rect l="0" t="0" r="r" b="b"/>
              <a:pathLst>
                <a:path w="3235" h="1061">
                  <a:moveTo>
                    <a:pt x="265" y="0"/>
                  </a:moveTo>
                  <a:lnTo>
                    <a:pt x="265" y="0"/>
                  </a:lnTo>
                  <a:cubicBezTo>
                    <a:pt x="218" y="0"/>
                    <a:pt x="173" y="12"/>
                    <a:pt x="133" y="36"/>
                  </a:cubicBezTo>
                  <a:cubicBezTo>
                    <a:pt x="92" y="59"/>
                    <a:pt x="59" y="92"/>
                    <a:pt x="36" y="133"/>
                  </a:cubicBezTo>
                  <a:cubicBezTo>
                    <a:pt x="12" y="173"/>
                    <a:pt x="0" y="218"/>
                    <a:pt x="0" y="265"/>
                  </a:cubicBezTo>
                  <a:lnTo>
                    <a:pt x="0" y="795"/>
                  </a:lnTo>
                  <a:lnTo>
                    <a:pt x="0" y="795"/>
                  </a:lnTo>
                  <a:cubicBezTo>
                    <a:pt x="0" y="842"/>
                    <a:pt x="12" y="887"/>
                    <a:pt x="36" y="928"/>
                  </a:cubicBezTo>
                  <a:cubicBezTo>
                    <a:pt x="59" y="968"/>
                    <a:pt x="92" y="1001"/>
                    <a:pt x="133" y="1024"/>
                  </a:cubicBezTo>
                  <a:cubicBezTo>
                    <a:pt x="173" y="1048"/>
                    <a:pt x="218" y="1060"/>
                    <a:pt x="265" y="1060"/>
                  </a:cubicBezTo>
                  <a:lnTo>
                    <a:pt x="2968" y="1060"/>
                  </a:lnTo>
                  <a:lnTo>
                    <a:pt x="2969" y="1060"/>
                  </a:lnTo>
                  <a:cubicBezTo>
                    <a:pt x="3016" y="1060"/>
                    <a:pt x="3061" y="1048"/>
                    <a:pt x="3102" y="1024"/>
                  </a:cubicBezTo>
                  <a:cubicBezTo>
                    <a:pt x="3142" y="1001"/>
                    <a:pt x="3175" y="968"/>
                    <a:pt x="3198" y="928"/>
                  </a:cubicBezTo>
                  <a:cubicBezTo>
                    <a:pt x="3222" y="887"/>
                    <a:pt x="3234" y="842"/>
                    <a:pt x="3234" y="795"/>
                  </a:cubicBezTo>
                  <a:lnTo>
                    <a:pt x="3233" y="265"/>
                  </a:lnTo>
                  <a:lnTo>
                    <a:pt x="3234" y="265"/>
                  </a:lnTo>
                  <a:lnTo>
                    <a:pt x="3234" y="265"/>
                  </a:lnTo>
                  <a:cubicBezTo>
                    <a:pt x="3234" y="218"/>
                    <a:pt x="3222" y="173"/>
                    <a:pt x="3198" y="133"/>
                  </a:cubicBezTo>
                  <a:cubicBezTo>
                    <a:pt x="3175" y="92"/>
                    <a:pt x="3142" y="59"/>
                    <a:pt x="3102" y="36"/>
                  </a:cubicBezTo>
                  <a:cubicBezTo>
                    <a:pt x="3061" y="12"/>
                    <a:pt x="3016" y="0"/>
                    <a:pt x="2969" y="0"/>
                  </a:cubicBezTo>
                  <a:lnTo>
                    <a:pt x="265"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mol Al</a:t>
              </a:r>
              <a:endParaRPr b="0" lang="en-US" sz="2400" spc="-1" strike="noStrike">
                <a:solidFill>
                  <a:srgbClr val="000000"/>
                </a:solidFill>
                <a:latin typeface="Times New Roman"/>
              </a:endParaRPr>
            </a:p>
          </p:txBody>
        </p:sp>
        <p:sp>
          <p:nvSpPr>
            <p:cNvPr id="254" name="CustomShape 24"/>
            <p:cNvSpPr/>
            <p:nvPr/>
          </p:nvSpPr>
          <p:spPr>
            <a:xfrm>
              <a:off x="3657600" y="2372760"/>
              <a:ext cx="546120" cy="114480"/>
            </a:xfrm>
            <a:custGeom>
              <a:avLst/>
              <a:gdLst/>
              <a:ahLst/>
              <a:rect l="0" t="0" r="r" b="b"/>
              <a:pathLst>
                <a:path w="1518" h="320">
                  <a:moveTo>
                    <a:pt x="0" y="240"/>
                  </a:moveTo>
                  <a:lnTo>
                    <a:pt x="1138" y="240"/>
                  </a:lnTo>
                  <a:lnTo>
                    <a:pt x="1138" y="319"/>
                  </a:lnTo>
                  <a:lnTo>
                    <a:pt x="1517" y="160"/>
                  </a:lnTo>
                  <a:lnTo>
                    <a:pt x="1138" y="0"/>
                  </a:lnTo>
                  <a:lnTo>
                    <a:pt x="1138" y="80"/>
                  </a:lnTo>
                  <a:lnTo>
                    <a:pt x="0" y="80"/>
                  </a:lnTo>
                  <a:lnTo>
                    <a:pt x="0" y="240"/>
                  </a:lnTo>
                </a:path>
              </a:pathLst>
            </a:custGeom>
            <a:solidFill>
              <a:srgbClr val="ffcc66"/>
            </a:solidFill>
            <a:ln w="9360">
              <a:solidFill>
                <a:srgbClr val="000000"/>
              </a:solidFill>
              <a:miter/>
            </a:ln>
          </p:spPr>
          <p:style>
            <a:lnRef idx="0"/>
            <a:fillRef idx="0"/>
            <a:effectRef idx="0"/>
            <a:fontRef idx="minor"/>
          </p:style>
        </p:sp>
        <p:sp>
          <p:nvSpPr>
            <p:cNvPr id="255" name="CustomShape 25"/>
            <p:cNvSpPr/>
            <p:nvPr/>
          </p:nvSpPr>
          <p:spPr>
            <a:xfrm>
              <a:off x="4262400" y="2209680"/>
              <a:ext cx="1376280" cy="381240"/>
            </a:xfrm>
            <a:custGeom>
              <a:avLst/>
              <a:gdLst/>
              <a:ahLst/>
              <a:rect l="0" t="0" r="r" b="b"/>
              <a:pathLst>
                <a:path w="3825" h="1061">
                  <a:moveTo>
                    <a:pt x="265" y="0"/>
                  </a:moveTo>
                  <a:lnTo>
                    <a:pt x="265" y="0"/>
                  </a:lnTo>
                  <a:cubicBezTo>
                    <a:pt x="218" y="0"/>
                    <a:pt x="173" y="12"/>
                    <a:pt x="133" y="36"/>
                  </a:cubicBezTo>
                  <a:cubicBezTo>
                    <a:pt x="92" y="59"/>
                    <a:pt x="59" y="92"/>
                    <a:pt x="36" y="133"/>
                  </a:cubicBezTo>
                  <a:cubicBezTo>
                    <a:pt x="12" y="173"/>
                    <a:pt x="0" y="218"/>
                    <a:pt x="0" y="265"/>
                  </a:cubicBezTo>
                  <a:lnTo>
                    <a:pt x="0" y="795"/>
                  </a:lnTo>
                  <a:lnTo>
                    <a:pt x="0" y="795"/>
                  </a:lnTo>
                  <a:cubicBezTo>
                    <a:pt x="0" y="842"/>
                    <a:pt x="12" y="887"/>
                    <a:pt x="36" y="928"/>
                  </a:cubicBezTo>
                  <a:cubicBezTo>
                    <a:pt x="59" y="968"/>
                    <a:pt x="92" y="1001"/>
                    <a:pt x="133" y="1024"/>
                  </a:cubicBezTo>
                  <a:cubicBezTo>
                    <a:pt x="173" y="1048"/>
                    <a:pt x="218" y="1060"/>
                    <a:pt x="265" y="1060"/>
                  </a:cubicBezTo>
                  <a:lnTo>
                    <a:pt x="3559" y="1060"/>
                  </a:lnTo>
                  <a:lnTo>
                    <a:pt x="3559" y="1060"/>
                  </a:lnTo>
                  <a:cubicBezTo>
                    <a:pt x="3606" y="1060"/>
                    <a:pt x="3651" y="1048"/>
                    <a:pt x="3692" y="1024"/>
                  </a:cubicBezTo>
                  <a:cubicBezTo>
                    <a:pt x="3732" y="1001"/>
                    <a:pt x="3765" y="968"/>
                    <a:pt x="3788" y="928"/>
                  </a:cubicBezTo>
                  <a:cubicBezTo>
                    <a:pt x="3812" y="887"/>
                    <a:pt x="3824" y="842"/>
                    <a:pt x="3824" y="795"/>
                  </a:cubicBezTo>
                  <a:lnTo>
                    <a:pt x="3824" y="265"/>
                  </a:lnTo>
                  <a:lnTo>
                    <a:pt x="3824" y="265"/>
                  </a:lnTo>
                  <a:lnTo>
                    <a:pt x="3824" y="265"/>
                  </a:lnTo>
                  <a:cubicBezTo>
                    <a:pt x="3824" y="218"/>
                    <a:pt x="3812" y="173"/>
                    <a:pt x="3788" y="133"/>
                  </a:cubicBezTo>
                  <a:cubicBezTo>
                    <a:pt x="3765" y="92"/>
                    <a:pt x="3732" y="59"/>
                    <a:pt x="3692" y="36"/>
                  </a:cubicBezTo>
                  <a:cubicBezTo>
                    <a:pt x="3651" y="12"/>
                    <a:pt x="3606" y="0"/>
                    <a:pt x="3559" y="0"/>
                  </a:cubicBezTo>
                  <a:lnTo>
                    <a:pt x="265"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mol AlCl</a:t>
              </a:r>
              <a:r>
                <a:rPr b="0" lang="en-US" sz="2400" spc="-1" strike="noStrike" baseline="-25000">
                  <a:solidFill>
                    <a:srgbClr val="6600cc"/>
                  </a:solidFill>
                  <a:latin typeface="Times New Roman"/>
                </a:rPr>
                <a:t>3</a:t>
              </a:r>
              <a:endParaRPr b="0" lang="en-US" sz="2400" spc="-1" strike="noStrike">
                <a:solidFill>
                  <a:srgbClr val="000000"/>
                </a:solidFill>
                <a:latin typeface="Times New Roman"/>
              </a:endParaRPr>
            </a:p>
          </p:txBody>
        </p:sp>
      </p:grpSp>
      <mc:AlternateContent>
        <mc:Choice xmlns:a14="http://schemas.microsoft.com/office/drawing/2010/main" Requires="a14">
          <p:sp>
            <p:nvSpPr>
              <p:cNvPr id="256" name="Formula 26"/>
              <p:cNvSpPr txBox="1"/>
              <p:nvPr/>
            </p:nvSpPr>
            <p:spPr>
              <a:xfrm>
                <a:off x="3429000" y="2590920"/>
                <a:ext cx="1149480" cy="574560"/>
              </a:xfrm>
              <a:prstGeom prst="rect">
                <a:avLst/>
              </a:prstGeom>
            </p:spPr>
            <p:txBody>
              <a:bodyPr/>
              <a:p>
                <a14:m>
                  <m:oMath xmlns:m="http://schemas.openxmlformats.org/officeDocument/2006/math">
                    <m:f>
                      <m:num>
                        <m:sSub>
                          <m:e>
                            <m:r>
                              <m:rPr>
                                <m:lit/>
                                <m:nor/>
                              </m:rPr>
                              <m:t xml:space="preserve">2 mol AlCl</m:t>
                            </m:r>
                          </m:e>
                          <m:sub>
                            <m:r>
                              <m:t xml:space="preserve">3</m:t>
                            </m:r>
                          </m:sub>
                        </m:sSub>
                      </m:num>
                      <m:den>
                        <m:r>
                          <m:rPr>
                            <m:lit/>
                            <m:nor/>
                          </m:rPr>
                          <m:t xml:space="preserve">2 mol Al</m:t>
                        </m:r>
                      </m:den>
                    </m:f>
                  </m:oMath>
                </a14:m>
              </a:p>
            </p:txBody>
          </p:sp>
        </mc:Choice>
        <mc:Fallback/>
      </mc:AlternateContent>
      <p:grpSp>
        <p:nvGrpSpPr>
          <p:cNvPr id="257" name="Group 27"/>
          <p:cNvGrpSpPr/>
          <p:nvPr/>
        </p:nvGrpSpPr>
        <p:grpSpPr>
          <a:xfrm>
            <a:off x="5638680" y="2209680"/>
            <a:ext cx="3124440" cy="1646280"/>
            <a:chOff x="5638680" y="2209680"/>
            <a:chExt cx="3124440" cy="1646280"/>
          </a:xfrm>
        </p:grpSpPr>
        <p:grpSp>
          <p:nvGrpSpPr>
            <p:cNvPr id="258" name="Group 28"/>
            <p:cNvGrpSpPr/>
            <p:nvPr/>
          </p:nvGrpSpPr>
          <p:grpSpPr>
            <a:xfrm>
              <a:off x="5638680" y="2209680"/>
              <a:ext cx="1523880" cy="1295640"/>
              <a:chOff x="5638680" y="2209680"/>
              <a:chExt cx="1523880" cy="1295640"/>
            </a:xfrm>
          </p:grpSpPr>
          <p:grpSp>
            <p:nvGrpSpPr>
              <p:cNvPr id="259" name="Group 29"/>
              <p:cNvGrpSpPr/>
              <p:nvPr/>
            </p:nvGrpSpPr>
            <p:grpSpPr>
              <a:xfrm>
                <a:off x="5638680" y="2438280"/>
                <a:ext cx="1523880" cy="1067040"/>
                <a:chOff x="5638680" y="2438280"/>
                <a:chExt cx="1523880" cy="1067040"/>
              </a:xfrm>
            </p:grpSpPr>
            <p:sp>
              <p:nvSpPr>
                <p:cNvPr id="260" name="Line 30"/>
                <p:cNvSpPr/>
                <p:nvPr/>
              </p:nvSpPr>
              <p:spPr>
                <a:xfrm>
                  <a:off x="5638680" y="2438280"/>
                  <a:ext cx="635400" cy="533520"/>
                </a:xfrm>
                <a:prstGeom prst="line">
                  <a:avLst/>
                </a:prstGeom>
                <a:ln w="9360">
                  <a:solidFill>
                    <a:srgbClr val="000000"/>
                  </a:solidFill>
                  <a:miter/>
                </a:ln>
              </p:spPr>
              <p:style>
                <a:lnRef idx="0"/>
                <a:fillRef idx="0"/>
                <a:effectRef idx="0"/>
                <a:fontRef idx="minor"/>
              </p:style>
            </p:sp>
            <p:sp>
              <p:nvSpPr>
                <p:cNvPr id="261" name="Line 31"/>
                <p:cNvSpPr/>
                <p:nvPr/>
              </p:nvSpPr>
              <p:spPr>
                <a:xfrm flipV="1">
                  <a:off x="5638680" y="2971800"/>
                  <a:ext cx="635400" cy="533520"/>
                </a:xfrm>
                <a:prstGeom prst="line">
                  <a:avLst/>
                </a:prstGeom>
                <a:ln w="9360">
                  <a:solidFill>
                    <a:srgbClr val="000000"/>
                  </a:solidFill>
                  <a:miter/>
                </a:ln>
              </p:spPr>
              <p:style>
                <a:lnRef idx="0"/>
                <a:fillRef idx="0"/>
                <a:effectRef idx="0"/>
                <a:fontRef idx="minor"/>
              </p:style>
            </p:sp>
            <p:sp>
              <p:nvSpPr>
                <p:cNvPr id="262" name="Line 32"/>
                <p:cNvSpPr/>
                <p:nvPr/>
              </p:nvSpPr>
              <p:spPr>
                <a:xfrm>
                  <a:off x="6274080" y="2971800"/>
                  <a:ext cx="888480" cy="0"/>
                </a:xfrm>
                <a:prstGeom prst="line">
                  <a:avLst/>
                </a:prstGeom>
                <a:ln w="9360">
                  <a:solidFill>
                    <a:srgbClr val="000000"/>
                  </a:solidFill>
                  <a:miter/>
                  <a:tailEnd len="med" type="triangle" w="med"/>
                </a:ln>
              </p:spPr>
              <p:style>
                <a:lnRef idx="0"/>
                <a:fillRef idx="0"/>
                <a:effectRef idx="0"/>
                <a:fontRef idx="minor"/>
              </p:style>
            </p:sp>
          </p:grpSp>
          <p:sp>
            <p:nvSpPr>
              <p:cNvPr id="263" name="CustomShape 33"/>
              <p:cNvSpPr/>
              <p:nvPr/>
            </p:nvSpPr>
            <p:spPr>
              <a:xfrm>
                <a:off x="5986440" y="2209680"/>
                <a:ext cx="1162080" cy="7038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000000"/>
                    </a:solidFill>
                    <a:latin typeface="Times New Roman"/>
                  </a:rPr>
                  <a:t>Pick least</a:t>
                </a:r>
                <a:endParaRPr b="0" lang="en-US" sz="20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000000"/>
                    </a:solidFill>
                    <a:latin typeface="Times New Roman"/>
                  </a:rPr>
                  <a:t>amount</a:t>
                </a:r>
                <a:endParaRPr b="0" lang="en-US" sz="2000" spc="-1" strike="noStrike">
                  <a:solidFill>
                    <a:srgbClr val="000000"/>
                  </a:solidFill>
                  <a:latin typeface="Times New Roman"/>
                </a:endParaRPr>
              </a:p>
            </p:txBody>
          </p:sp>
        </p:grpSp>
        <p:sp>
          <p:nvSpPr>
            <p:cNvPr id="264" name="CustomShape 34"/>
            <p:cNvSpPr/>
            <p:nvPr/>
          </p:nvSpPr>
          <p:spPr>
            <a:xfrm>
              <a:off x="7238880" y="2209680"/>
              <a:ext cx="1524240" cy="1646280"/>
            </a:xfrm>
            <a:custGeom>
              <a:avLst/>
              <a:gdLst/>
              <a:ahLst/>
              <a:rect l="0" t="0" r="r" b="b"/>
              <a:pathLst>
                <a:path w="4236" h="4575">
                  <a:moveTo>
                    <a:pt x="705" y="0"/>
                  </a:moveTo>
                  <a:lnTo>
                    <a:pt x="706" y="0"/>
                  </a:lnTo>
                  <a:cubicBezTo>
                    <a:pt x="582" y="0"/>
                    <a:pt x="460" y="33"/>
                    <a:pt x="353" y="95"/>
                  </a:cubicBezTo>
                  <a:cubicBezTo>
                    <a:pt x="246" y="157"/>
                    <a:pt x="157" y="246"/>
                    <a:pt x="95" y="353"/>
                  </a:cubicBezTo>
                  <a:cubicBezTo>
                    <a:pt x="33" y="460"/>
                    <a:pt x="0" y="582"/>
                    <a:pt x="0" y="706"/>
                  </a:cubicBezTo>
                  <a:lnTo>
                    <a:pt x="0" y="3868"/>
                  </a:lnTo>
                  <a:lnTo>
                    <a:pt x="0" y="3868"/>
                  </a:lnTo>
                  <a:cubicBezTo>
                    <a:pt x="0" y="3992"/>
                    <a:pt x="33" y="4114"/>
                    <a:pt x="95" y="4221"/>
                  </a:cubicBezTo>
                  <a:cubicBezTo>
                    <a:pt x="157" y="4328"/>
                    <a:pt x="246" y="4417"/>
                    <a:pt x="353" y="4479"/>
                  </a:cubicBezTo>
                  <a:cubicBezTo>
                    <a:pt x="460" y="4541"/>
                    <a:pt x="582" y="4574"/>
                    <a:pt x="706" y="4574"/>
                  </a:cubicBezTo>
                  <a:lnTo>
                    <a:pt x="3529" y="4574"/>
                  </a:lnTo>
                  <a:lnTo>
                    <a:pt x="3529" y="4574"/>
                  </a:lnTo>
                  <a:cubicBezTo>
                    <a:pt x="3653" y="4574"/>
                    <a:pt x="3775" y="4541"/>
                    <a:pt x="3882" y="4479"/>
                  </a:cubicBezTo>
                  <a:cubicBezTo>
                    <a:pt x="3989" y="4417"/>
                    <a:pt x="4078" y="4328"/>
                    <a:pt x="4140" y="4221"/>
                  </a:cubicBezTo>
                  <a:cubicBezTo>
                    <a:pt x="4202" y="4114"/>
                    <a:pt x="4235" y="3992"/>
                    <a:pt x="4235" y="3868"/>
                  </a:cubicBezTo>
                  <a:lnTo>
                    <a:pt x="4235" y="705"/>
                  </a:lnTo>
                  <a:lnTo>
                    <a:pt x="4235" y="706"/>
                  </a:lnTo>
                  <a:lnTo>
                    <a:pt x="4235" y="706"/>
                  </a:lnTo>
                  <a:cubicBezTo>
                    <a:pt x="4235" y="582"/>
                    <a:pt x="4202" y="460"/>
                    <a:pt x="4140" y="353"/>
                  </a:cubicBezTo>
                  <a:cubicBezTo>
                    <a:pt x="4078" y="246"/>
                    <a:pt x="3989" y="157"/>
                    <a:pt x="3882" y="95"/>
                  </a:cubicBezTo>
                  <a:cubicBezTo>
                    <a:pt x="3775" y="33"/>
                    <a:pt x="3653" y="0"/>
                    <a:pt x="3529" y="0"/>
                  </a:cubicBezTo>
                  <a:lnTo>
                    <a:pt x="705"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Limiting </a:t>
              </a: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reactant and</a:t>
              </a: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theoretical</a:t>
              </a: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yield</a:t>
              </a:r>
              <a:endParaRPr b="0" lang="en-US" sz="2400" spc="-1" strike="noStrike">
                <a:solidFill>
                  <a:srgbClr val="000000"/>
                </a:solidFill>
                <a:latin typeface="Times New Roman"/>
              </a:endParaRPr>
            </a:p>
          </p:txBody>
        </p:sp>
      </p:grpSp>
      <mc:AlternateContent>
        <mc:Choice xmlns:a14="http://schemas.microsoft.com/office/drawing/2010/main" Requires="a14">
          <p:sp>
            <p:nvSpPr>
              <p:cNvPr id="265" name="Formula 35"/>
              <p:cNvSpPr txBox="1"/>
              <p:nvPr/>
            </p:nvSpPr>
            <p:spPr>
              <a:xfrm>
                <a:off x="5486400" y="4648320"/>
                <a:ext cx="3371040" cy="1266840"/>
              </a:xfrm>
              <a:prstGeom prst="rect">
                <a:avLst/>
              </a:prstGeom>
            </p:spPr>
            <p:txBody>
              <a:bodyPr/>
              <a:p>
                <a14:m>
                  <m:oMath xmlns:m="http://schemas.openxmlformats.org/officeDocument/2006/math">
                    <m:eqArr>
                      <m:e>
                        <m:r>
                          <m:t xml:space="preserve">0</m:t>
                        </m:r>
                        <m:r>
                          <m:rPr>
                            <m:lit/>
                            <m:nor/>
                          </m:rPr>
                          <m:t xml:space="preserve">.</m:t>
                        </m:r>
                        <m:sSub>
                          <m:e>
                            <m:r>
                              <m:rPr>
                                <m:lit/>
                                <m:nor/>
                              </m:rPr>
                              <m:t xml:space="preserve">877 mol Cl</m:t>
                            </m:r>
                          </m:e>
                          <m:sub>
                            <m:r>
                              <m:t xml:space="preserve">2</m:t>
                            </m:r>
                          </m:sub>
                        </m:sSub>
                        <m:r>
                          <m:t xml:space="preserve">×</m:t>
                        </m:r>
                        <m:f>
                          <m:num>
                            <m:sSub>
                              <m:e>
                                <m:r>
                                  <m:rPr>
                                    <m:lit/>
                                    <m:nor/>
                                  </m:rPr>
                                  <m:t xml:space="preserve">2 mol AlCl</m:t>
                                </m:r>
                              </m:e>
                              <m:sub>
                                <m:r>
                                  <m:t xml:space="preserve">3</m:t>
                                </m:r>
                              </m:sub>
                            </m:sSub>
                          </m:num>
                          <m:den>
                            <m:sSub>
                              <m:e>
                                <m:r>
                                  <m:rPr>
                                    <m:lit/>
                                    <m:nor/>
                                  </m:rPr>
                                  <m:t xml:space="preserve">3 mol Cl</m:t>
                                </m:r>
                              </m:e>
                              <m:sub>
                                <m:r>
                                  <m:t xml:space="preserve">2</m:t>
                                </m:r>
                              </m:sub>
                            </m:sSub>
                          </m:den>
                        </m:f>
                      </m:e>
                      <m:e>
                        <m:r>
                          <m:rPr>
                            <m:lit/>
                            <m:nor/>
                          </m:rPr>
                          <m:t xml:space="preserve">= </m:t>
                        </m:r>
                        <m:r>
                          <m:t xml:space="preserve">0</m:t>
                        </m:r>
                        <m:r>
                          <m:rPr>
                            <m:lit/>
                            <m:nor/>
                          </m:rPr>
                          <m:t xml:space="preserve">.</m:t>
                        </m:r>
                        <m:r>
                          <m:rPr>
                            <m:lit/>
                            <m:nor/>
                          </m:rPr>
                          <m:t xml:space="preserve">58</m:t>
                        </m:r>
                        <m:bar>
                          <m:barPr>
                            <m:pos m:val="bot"/>
                          </m:barPr>
                          <m:e>
                            <m:r>
                              <m:t xml:space="preserve">4</m:t>
                            </m:r>
                          </m:e>
                        </m:bar>
                        <m:sSub>
                          <m:e>
                            <m:r>
                              <m:rPr>
                                <m:lit/>
                                <m:nor/>
                              </m:rPr>
                              <m:t xml:space="preserve">7 mol AlCl</m:t>
                            </m:r>
                          </m:e>
                          <m:sub>
                            <m:r>
                              <m:t xml:space="preserve">3</m:t>
                            </m:r>
                          </m:sub>
                        </m:sSub>
                      </m:e>
                    </m:eqArr>
                  </m:oMath>
                </a14:m>
              </a:p>
            </p:txBody>
          </p:sp>
        </mc:Choice>
        <mc:Fallback/>
      </mc:AlternateContent>
      <p:sp>
        <p:nvSpPr>
          <p:cNvPr id="266" name="Freeform 36"/>
          <p:cNvSpPr/>
          <p:nvPr/>
        </p:nvSpPr>
        <p:spPr>
          <a:xfrm>
            <a:off x="6400800" y="4724280"/>
            <a:ext cx="533880" cy="457560"/>
          </a:xfrm>
          <a:custGeom>
            <a:avLst/>
            <a:gdLst/>
            <a:ahLst/>
            <a:rect l="0" t="0" r="r" b="b"/>
            <a:pathLst>
              <a:path w="1483" h="1271">
                <a:moveTo>
                  <a:pt x="0" y="1270"/>
                </a:moveTo>
                <a:lnTo>
                  <a:pt x="1482" y="0"/>
                </a:lnTo>
              </a:path>
            </a:pathLst>
          </a:custGeom>
          <a:ln w="28440">
            <a:solidFill>
              <a:srgbClr val="ff0000"/>
            </a:solidFill>
            <a:miter/>
          </a:ln>
        </p:spPr>
      </p:sp>
      <p:sp>
        <p:nvSpPr>
          <p:cNvPr id="267" name="Freeform 37"/>
          <p:cNvSpPr/>
          <p:nvPr/>
        </p:nvSpPr>
        <p:spPr>
          <a:xfrm>
            <a:off x="7924680" y="5029200"/>
            <a:ext cx="533880" cy="457560"/>
          </a:xfrm>
          <a:custGeom>
            <a:avLst/>
            <a:gdLst/>
            <a:ahLst/>
            <a:rect l="0" t="0" r="r" b="b"/>
            <a:pathLst>
              <a:path w="1483" h="1271">
                <a:moveTo>
                  <a:pt x="0" y="1270"/>
                </a:moveTo>
                <a:lnTo>
                  <a:pt x="1482" y="0"/>
                </a:lnTo>
              </a:path>
            </a:pathLst>
          </a:custGeom>
          <a:ln w="28440">
            <a:solidFill>
              <a:srgbClr val="ff0000"/>
            </a:solidFill>
            <a:miter/>
          </a:ln>
        </p:spPr>
      </p:sp>
      <p:sp>
        <p:nvSpPr>
          <p:cNvPr id="268" name="CustomShape 38"/>
          <p:cNvSpPr/>
          <p:nvPr/>
        </p:nvSpPr>
        <p:spPr>
          <a:xfrm>
            <a:off x="6018120" y="5562720"/>
            <a:ext cx="1648440" cy="8254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Theoretical </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Yield</a:t>
            </a:r>
            <a:endParaRPr b="0" lang="en-US" sz="2400" spc="-1" strike="noStrike">
              <a:solidFill>
                <a:srgbClr val="000000"/>
              </a:solidFill>
              <a:latin typeface="Times New Roman"/>
            </a:endParaRPr>
          </a:p>
        </p:txBody>
      </p:sp>
      <p:sp>
        <p:nvSpPr>
          <p:cNvPr id="269" name="CustomShape 39"/>
          <p:cNvSpPr/>
          <p:nvPr/>
        </p:nvSpPr>
        <p:spPr>
          <a:xfrm>
            <a:off x="1446480" y="4724280"/>
            <a:ext cx="1250640" cy="8254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Limiting</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Reactant</a:t>
            </a:r>
            <a:endParaRPr b="0" lang="en-US" sz="2400" spc="-1" strike="noStrike">
              <a:solidFill>
                <a:srgbClr val="000000"/>
              </a:solidFill>
              <a:latin typeface="Times New Roman"/>
            </a:endParaRPr>
          </a:p>
        </p:txBody>
      </p:sp>
    </p:spTree>
  </p:cSld>
  <p:transition>
    <p:fade thruBlk="true"/>
  </p:transition>
  <p:timing>
    <p:tnLst>
      <p:par>
        <p:cTn id="471" dur="indefinite" restart="never" nodeType="tmRoot">
          <p:childTnLst>
            <p:seq>
              <p:cTn id="472" dur="indefinite" nodeType="mainSeq">
                <p:childTnLst>
                  <p:par>
                    <p:cTn id="473" fill="hold">
                      <p:stCondLst>
                        <p:cond delay="indefinite"/>
                      </p:stCondLst>
                      <p:childTnLst>
                        <p:par>
                          <p:cTn id="474" fill="hold">
                            <p:stCondLst>
                              <p:cond delay="0"/>
                            </p:stCondLst>
                            <p:childTnLst>
                              <p:par>
                                <p:cTn id="475" nodeType="clickEffect" fill="hold" presetClass="entr" presetID="22" presetSubtype="1">
                                  <p:stCondLst>
                                    <p:cond delay="0"/>
                                  </p:stCondLst>
                                  <p:childTnLst>
                                    <p:set>
                                      <p:cBhvr>
                                        <p:cTn id="476" dur="1" fill="hold">
                                          <p:stCondLst>
                                            <p:cond delay="0"/>
                                          </p:stCondLst>
                                        </p:cTn>
                                        <p:tgtEl>
                                          <p:spTgt spid="233">
                                            <p:txEl>
                                              <p:pRg st="0" end="0"/>
                                            </p:txEl>
                                          </p:spTgt>
                                        </p:tgtEl>
                                        <p:attrNameLst>
                                          <p:attrName>style.visibility</p:attrName>
                                        </p:attrNameLst>
                                      </p:cBhvr>
                                      <p:to>
                                        <p:strVal val="visible"/>
                                      </p:to>
                                    </p:set>
                                    <p:animEffect filter="wipe(up)" transition="in">
                                      <p:cBhvr additive="repl">
                                        <p:cTn id="477" dur="500"/>
                                        <p:tgtEl>
                                          <p:spTgt spid="233">
                                            <p:txEl>
                                              <p:pRg st="0" end="0"/>
                                            </p:txEl>
                                          </p:spTgt>
                                        </p:tgtEl>
                                      </p:cBhvr>
                                    </p:animEffect>
                                  </p:childTnLst>
                                </p:cTn>
                              </p:par>
                            </p:childTnLst>
                          </p:cTn>
                        </p:par>
                      </p:childTnLst>
                    </p:cTn>
                  </p:par>
                  <p:par>
                    <p:cTn id="478" fill="hold">
                      <p:stCondLst>
                        <p:cond delay="indefinite"/>
                      </p:stCondLst>
                      <p:childTnLst>
                        <p:par>
                          <p:cTn id="479" fill="hold">
                            <p:stCondLst>
                              <p:cond delay="0"/>
                            </p:stCondLst>
                            <p:childTnLst>
                              <p:par>
                                <p:cTn id="480" nodeType="clickEffect" fill="hold" presetClass="entr" presetID="22" presetSubtype="1">
                                  <p:stCondLst>
                                    <p:cond delay="0"/>
                                  </p:stCondLst>
                                  <p:childTnLst>
                                    <p:set>
                                      <p:cBhvr>
                                        <p:cTn id="481" dur="1" fill="hold">
                                          <p:stCondLst>
                                            <p:cond delay="0"/>
                                          </p:stCondLst>
                                        </p:cTn>
                                        <p:tgtEl>
                                          <p:spTgt spid="233">
                                            <p:txEl>
                                              <p:pRg st="1" end="1"/>
                                            </p:txEl>
                                          </p:spTgt>
                                        </p:tgtEl>
                                        <p:attrNameLst>
                                          <p:attrName>style.visibility</p:attrName>
                                        </p:attrNameLst>
                                      </p:cBhvr>
                                      <p:to>
                                        <p:strVal val="visible"/>
                                      </p:to>
                                    </p:set>
                                    <p:animEffect filter="wipe(up)" transition="in">
                                      <p:cBhvr additive="repl">
                                        <p:cTn id="482" dur="500"/>
                                        <p:tgtEl>
                                          <p:spTgt spid="233">
                                            <p:txEl>
                                              <p:pRg st="1" end="1"/>
                                            </p:txEl>
                                          </p:spTgt>
                                        </p:tgtEl>
                                      </p:cBhvr>
                                    </p:animEffect>
                                  </p:childTnLst>
                                </p:cTn>
                              </p:par>
                            </p:childTnLst>
                          </p:cTn>
                        </p:par>
                      </p:childTnLst>
                    </p:cTn>
                  </p:par>
                  <p:par>
                    <p:cTn id="483" fill="hold">
                      <p:stCondLst>
                        <p:cond delay="indefinite"/>
                      </p:stCondLst>
                      <p:childTnLst>
                        <p:par>
                          <p:cTn id="484" fill="hold">
                            <p:stCondLst>
                              <p:cond delay="0"/>
                            </p:stCondLst>
                            <p:childTnLst>
                              <p:par>
                                <p:cTn id="485" nodeType="clickEffect" fill="hold" presetClass="entr" presetID="22" presetSubtype="8">
                                  <p:stCondLst>
                                    <p:cond delay="0"/>
                                  </p:stCondLst>
                                  <p:childTnLst>
                                    <p:set>
                                      <p:cBhvr>
                                        <p:cTn id="486" dur="1" fill="hold">
                                          <p:stCondLst>
                                            <p:cond delay="0"/>
                                          </p:stCondLst>
                                        </p:cTn>
                                        <p:tgtEl>
                                          <p:spTgt spid="252"/>
                                        </p:tgtEl>
                                        <p:attrNameLst>
                                          <p:attrName>style.visibility</p:attrName>
                                        </p:attrNameLst>
                                      </p:cBhvr>
                                      <p:to>
                                        <p:strVal val="visible"/>
                                      </p:to>
                                    </p:set>
                                    <p:animEffect filter="wipe(left)" transition="in">
                                      <p:cBhvr additive="repl">
                                        <p:cTn id="487" dur="500"/>
                                        <p:tgtEl>
                                          <p:spTgt spid="252"/>
                                        </p:tgtEl>
                                      </p:cBhvr>
                                    </p:animEffect>
                                  </p:childTnLst>
                                </p:cTn>
                              </p:par>
                            </p:childTnLst>
                          </p:cTn>
                        </p:par>
                        <p:par>
                          <p:cTn id="488" fill="hold">
                            <p:stCondLst>
                              <p:cond delay="500"/>
                            </p:stCondLst>
                            <p:childTnLst>
                              <p:par>
                                <p:cTn id="489" nodeType="afterEffect" fill="hold" presetClass="entr" presetID="22" presetSubtype="8">
                                  <p:stCondLst>
                                    <p:cond delay="0"/>
                                  </p:stCondLst>
                                  <p:childTnLst>
                                    <p:set>
                                      <p:cBhvr>
                                        <p:cTn id="490" dur="1" fill="hold">
                                          <p:stCondLst>
                                            <p:cond delay="0"/>
                                          </p:stCondLst>
                                        </p:cTn>
                                        <p:tgtEl>
                                          <p:spTgt spid="244"/>
                                        </p:tgtEl>
                                        <p:attrNameLst>
                                          <p:attrName>style.visibility</p:attrName>
                                        </p:attrNameLst>
                                      </p:cBhvr>
                                      <p:to>
                                        <p:strVal val="visible"/>
                                      </p:to>
                                    </p:set>
                                    <p:animEffect filter="wipe(left)" transition="in">
                                      <p:cBhvr additive="repl">
                                        <p:cTn id="491" dur="500"/>
                                        <p:tgtEl>
                                          <p:spTgt spid="244"/>
                                        </p:tgtEl>
                                      </p:cBhvr>
                                    </p:animEffect>
                                  </p:childTnLst>
                                </p:cTn>
                              </p:par>
                            </p:childTnLst>
                          </p:cTn>
                        </p:par>
                        <p:par>
                          <p:cTn id="492" fill="hold">
                            <p:stCondLst>
                              <p:cond delay="1000"/>
                            </p:stCondLst>
                            <p:childTnLst>
                              <p:par>
                                <p:cTn id="493" nodeType="afterEffect" fill="hold" presetClass="entr" presetID="22" presetSubtype="8">
                                  <p:stCondLst>
                                    <p:cond delay="0"/>
                                  </p:stCondLst>
                                  <p:childTnLst>
                                    <p:set>
                                      <p:cBhvr>
                                        <p:cTn id="494" dur="1" fill="hold">
                                          <p:stCondLst>
                                            <p:cond delay="0"/>
                                          </p:stCondLst>
                                        </p:cTn>
                                        <p:tgtEl>
                                          <p:spTgt spid="257"/>
                                        </p:tgtEl>
                                        <p:attrNameLst>
                                          <p:attrName>style.visibility</p:attrName>
                                        </p:attrNameLst>
                                      </p:cBhvr>
                                      <p:to>
                                        <p:strVal val="visible"/>
                                      </p:to>
                                    </p:set>
                                    <p:animEffect filter="wipe(left)" transition="in">
                                      <p:cBhvr additive="repl">
                                        <p:cTn id="495" dur="500"/>
                                        <p:tgtEl>
                                          <p:spTgt spid="257"/>
                                        </p:tgtEl>
                                      </p:cBhvr>
                                    </p:animEffect>
                                  </p:childTnLst>
                                </p:cTn>
                              </p:par>
                            </p:childTnLst>
                          </p:cTn>
                        </p:par>
                      </p:childTnLst>
                    </p:cTn>
                  </p:par>
                  <p:par>
                    <p:cTn id="496" fill="hold">
                      <p:stCondLst>
                        <p:cond delay="indefinite"/>
                      </p:stCondLst>
                      <p:childTnLst>
                        <p:par>
                          <p:cTn id="497" fill="hold">
                            <p:stCondLst>
                              <p:cond delay="0"/>
                            </p:stCondLst>
                            <p:childTnLst>
                              <p:par>
                                <p:cTn id="498" nodeType="clickEffect" fill="hold" presetClass="entr" presetID="22" presetSubtype="8">
                                  <p:stCondLst>
                                    <p:cond delay="0"/>
                                  </p:stCondLst>
                                  <p:childTnLst>
                                    <p:set>
                                      <p:cBhvr>
                                        <p:cTn id="499" dur="1" fill="hold">
                                          <p:stCondLst>
                                            <p:cond delay="0"/>
                                          </p:stCondLst>
                                        </p:cTn>
                                        <p:tgtEl>
                                          <p:spTgt spid="232"/>
                                        </p:tgtEl>
                                        <p:attrNameLst>
                                          <p:attrName>style.visibility</p:attrName>
                                        </p:attrNameLst>
                                      </p:cBhvr>
                                      <p:to>
                                        <p:strVal val="visible"/>
                                      </p:to>
                                    </p:set>
                                    <p:animEffect filter="wipe(left)" transition="in">
                                      <p:cBhvr additive="repl">
                                        <p:cTn id="500" dur="500"/>
                                        <p:tgtEl>
                                          <p:spTgt spid="232"/>
                                        </p:tgtEl>
                                      </p:cBhvr>
                                    </p:animEffect>
                                  </p:childTnLst>
                                </p:cTn>
                              </p:par>
                            </p:childTnLst>
                          </p:cTn>
                        </p:par>
                      </p:childTnLst>
                    </p:cTn>
                  </p:par>
                  <p:par>
                    <p:cTn id="501" fill="hold">
                      <p:stCondLst>
                        <p:cond delay="indefinite"/>
                      </p:stCondLst>
                      <p:childTnLst>
                        <p:par>
                          <p:cTn id="502" fill="hold">
                            <p:stCondLst>
                              <p:cond delay="0"/>
                            </p:stCondLst>
                            <p:childTnLst>
                              <p:par>
                                <p:cTn id="503" nodeType="clickEffect" fill="hold" presetClass="entr" presetID="1">
                                  <p:stCondLst>
                                    <p:cond delay="0"/>
                                  </p:stCondLst>
                                  <p:childTnLst>
                                    <p:set>
                                      <p:cBhvr>
                                        <p:cTn id="504" dur="1" fill="hold">
                                          <p:stCondLst>
                                            <p:cond delay="0"/>
                                          </p:stCondLst>
                                        </p:cTn>
                                        <p:tgtEl>
                                          <p:spTgt spid="256"/>
                                        </p:tgtEl>
                                        <p:attrNameLst>
                                          <p:attrName>style.visibility</p:attrName>
                                        </p:attrNameLst>
                                      </p:cBhvr>
                                      <p:to>
                                        <p:strVal val="visible"/>
                                      </p:to>
                                    </p:set>
                                  </p:childTnLst>
                                </p:cTn>
                              </p:par>
                              <p:par>
                                <p:cTn id="505" nodeType="withEffect" fill="hold" presetClass="entr" presetID="1">
                                  <p:stCondLst>
                                    <p:cond delay="0"/>
                                  </p:stCondLst>
                                  <p:childTnLst>
                                    <p:set>
                                      <p:cBhvr>
                                        <p:cTn id="506" dur="1" fill="hold">
                                          <p:stCondLst>
                                            <p:cond delay="0"/>
                                          </p:stCondLst>
                                        </p:cTn>
                                        <p:tgtEl>
                                          <p:spTgt spid="248"/>
                                        </p:tgtEl>
                                        <p:attrNameLst>
                                          <p:attrName>style.visibility</p:attrName>
                                        </p:attrNameLst>
                                      </p:cBhvr>
                                      <p:to>
                                        <p:strVal val="visible"/>
                                      </p:to>
                                    </p:set>
                                  </p:childTnLst>
                                </p:cTn>
                              </p:par>
                            </p:childTnLst>
                          </p:cTn>
                        </p:par>
                      </p:childTnLst>
                    </p:cTn>
                  </p:par>
                  <p:par>
                    <p:cTn id="507" fill="hold">
                      <p:stCondLst>
                        <p:cond delay="indefinite"/>
                      </p:stCondLst>
                      <p:childTnLst>
                        <p:par>
                          <p:cTn id="508" fill="hold">
                            <p:stCondLst>
                              <p:cond delay="0"/>
                            </p:stCondLst>
                            <p:childTnLst>
                              <p:par>
                                <p:cTn id="509" nodeType="clickEffect" fill="hold" presetClass="entr" presetID="1">
                                  <p:stCondLst>
                                    <p:cond delay="0"/>
                                  </p:stCondLst>
                                  <p:childTnLst>
                                    <p:set>
                                      <p:cBhvr>
                                        <p:cTn id="510" dur="1" fill="hold">
                                          <p:stCondLst>
                                            <p:cond delay="0"/>
                                          </p:stCondLst>
                                        </p:cTn>
                                        <p:tgtEl>
                                          <p:spTgt spid="249"/>
                                        </p:tgtEl>
                                        <p:attrNameLst>
                                          <p:attrName>style.visibility</p:attrName>
                                        </p:attrNameLst>
                                      </p:cBhvr>
                                      <p:to>
                                        <p:strVal val="visible"/>
                                      </p:to>
                                    </p:set>
                                  </p:childTnLst>
                                </p:cTn>
                              </p:par>
                            </p:childTnLst>
                          </p:cTn>
                        </p:par>
                      </p:childTnLst>
                    </p:cTn>
                  </p:par>
                  <p:par>
                    <p:cTn id="511" fill="hold">
                      <p:stCondLst>
                        <p:cond delay="indefinite"/>
                      </p:stCondLst>
                      <p:childTnLst>
                        <p:par>
                          <p:cTn id="512" fill="hold">
                            <p:stCondLst>
                              <p:cond delay="0"/>
                            </p:stCondLst>
                            <p:childTnLst>
                              <p:par>
                                <p:cTn id="513" nodeType="clickEffect" fill="hold" presetClass="entr" presetID="22" presetSubtype="4">
                                  <p:stCondLst>
                                    <p:cond delay="0"/>
                                  </p:stCondLst>
                                  <p:childTnLst>
                                    <p:set>
                                      <p:cBhvr>
                                        <p:cTn id="514" dur="1" fill="hold">
                                          <p:stCondLst>
                                            <p:cond delay="0"/>
                                          </p:stCondLst>
                                        </p:cTn>
                                        <p:tgtEl>
                                          <p:spTgt spid="250"/>
                                        </p:tgtEl>
                                        <p:attrNameLst>
                                          <p:attrName>style.visibility</p:attrName>
                                        </p:attrNameLst>
                                      </p:cBhvr>
                                      <p:to>
                                        <p:strVal val="visible"/>
                                      </p:to>
                                    </p:set>
                                    <p:animEffect filter="wipe(down)" transition="in">
                                      <p:cBhvr additive="repl">
                                        <p:cTn id="515" dur="500"/>
                                        <p:tgtEl>
                                          <p:spTgt spid="250"/>
                                        </p:tgtEl>
                                      </p:cBhvr>
                                    </p:animEffect>
                                  </p:childTnLst>
                                </p:cTn>
                              </p:par>
                            </p:childTnLst>
                          </p:cTn>
                        </p:par>
                        <p:par>
                          <p:cTn id="516" fill="hold">
                            <p:stCondLst>
                              <p:cond delay="500"/>
                            </p:stCondLst>
                            <p:childTnLst>
                              <p:par>
                                <p:cTn id="517" nodeType="afterEffect" fill="hold" presetClass="entr" presetID="22" presetSubtype="4">
                                  <p:stCondLst>
                                    <p:cond delay="0"/>
                                  </p:stCondLst>
                                  <p:childTnLst>
                                    <p:set>
                                      <p:cBhvr>
                                        <p:cTn id="518" dur="1" fill="hold">
                                          <p:stCondLst>
                                            <p:cond delay="0"/>
                                          </p:stCondLst>
                                        </p:cTn>
                                        <p:tgtEl>
                                          <p:spTgt spid="251"/>
                                        </p:tgtEl>
                                        <p:attrNameLst>
                                          <p:attrName>style.visibility</p:attrName>
                                        </p:attrNameLst>
                                      </p:cBhvr>
                                      <p:to>
                                        <p:strVal val="visible"/>
                                      </p:to>
                                    </p:set>
                                    <p:animEffect filter="wipe(down)" transition="in">
                                      <p:cBhvr additive="repl">
                                        <p:cTn id="519" dur="500"/>
                                        <p:tgtEl>
                                          <p:spTgt spid="251"/>
                                        </p:tgtEl>
                                      </p:cBhvr>
                                    </p:animEffect>
                                  </p:childTnLst>
                                </p:cTn>
                              </p:par>
                            </p:childTnLst>
                          </p:cTn>
                        </p:par>
                      </p:childTnLst>
                    </p:cTn>
                  </p:par>
                  <p:par>
                    <p:cTn id="520" fill="hold">
                      <p:stCondLst>
                        <p:cond delay="indefinite"/>
                      </p:stCondLst>
                      <p:childTnLst>
                        <p:par>
                          <p:cTn id="521" fill="hold">
                            <p:stCondLst>
                              <p:cond delay="0"/>
                            </p:stCondLst>
                            <p:childTnLst>
                              <p:par>
                                <p:cTn id="522" nodeType="clickEffect" fill="hold" presetClass="entr" presetID="1">
                                  <p:stCondLst>
                                    <p:cond delay="0"/>
                                  </p:stCondLst>
                                  <p:childTnLst>
                                    <p:set>
                                      <p:cBhvr>
                                        <p:cTn id="523" dur="1" fill="hold">
                                          <p:stCondLst>
                                            <p:cond delay="0"/>
                                          </p:stCondLst>
                                        </p:cTn>
                                        <p:tgtEl>
                                          <p:spTgt spid="265"/>
                                        </p:tgtEl>
                                        <p:attrNameLst>
                                          <p:attrName>style.visibility</p:attrName>
                                        </p:attrNameLst>
                                      </p:cBhvr>
                                      <p:to>
                                        <p:strVal val="visible"/>
                                      </p:to>
                                    </p:set>
                                  </p:childTnLst>
                                </p:cTn>
                              </p:par>
                            </p:childTnLst>
                          </p:cTn>
                        </p:par>
                      </p:childTnLst>
                    </p:cTn>
                  </p:par>
                  <p:par>
                    <p:cTn id="524" fill="hold">
                      <p:stCondLst>
                        <p:cond delay="indefinite"/>
                      </p:stCondLst>
                      <p:childTnLst>
                        <p:par>
                          <p:cTn id="525" fill="hold">
                            <p:stCondLst>
                              <p:cond delay="0"/>
                            </p:stCondLst>
                            <p:childTnLst>
                              <p:par>
                                <p:cTn id="526" nodeType="clickEffect" fill="hold" presetClass="entr" presetID="22" presetSubtype="4">
                                  <p:stCondLst>
                                    <p:cond delay="0"/>
                                  </p:stCondLst>
                                  <p:childTnLst>
                                    <p:set>
                                      <p:cBhvr>
                                        <p:cTn id="527" dur="1" fill="hold">
                                          <p:stCondLst>
                                            <p:cond delay="0"/>
                                          </p:stCondLst>
                                        </p:cTn>
                                        <p:tgtEl>
                                          <p:spTgt spid="266"/>
                                        </p:tgtEl>
                                        <p:attrNameLst>
                                          <p:attrName>style.visibility</p:attrName>
                                        </p:attrNameLst>
                                      </p:cBhvr>
                                      <p:to>
                                        <p:strVal val="visible"/>
                                      </p:to>
                                    </p:set>
                                    <p:animEffect filter="wipe(down)" transition="in">
                                      <p:cBhvr additive="repl">
                                        <p:cTn id="528" dur="500"/>
                                        <p:tgtEl>
                                          <p:spTgt spid="266"/>
                                        </p:tgtEl>
                                      </p:cBhvr>
                                    </p:animEffect>
                                  </p:childTnLst>
                                </p:cTn>
                              </p:par>
                            </p:childTnLst>
                          </p:cTn>
                        </p:par>
                        <p:par>
                          <p:cTn id="529" fill="hold">
                            <p:stCondLst>
                              <p:cond delay="500"/>
                            </p:stCondLst>
                            <p:childTnLst>
                              <p:par>
                                <p:cTn id="530" nodeType="afterEffect" fill="hold" presetClass="entr" presetID="22" presetSubtype="4">
                                  <p:stCondLst>
                                    <p:cond delay="0"/>
                                  </p:stCondLst>
                                  <p:childTnLst>
                                    <p:set>
                                      <p:cBhvr>
                                        <p:cTn id="531" dur="1" fill="hold">
                                          <p:stCondLst>
                                            <p:cond delay="0"/>
                                          </p:stCondLst>
                                        </p:cTn>
                                        <p:tgtEl>
                                          <p:spTgt spid="267"/>
                                        </p:tgtEl>
                                        <p:attrNameLst>
                                          <p:attrName>style.visibility</p:attrName>
                                        </p:attrNameLst>
                                      </p:cBhvr>
                                      <p:to>
                                        <p:strVal val="visible"/>
                                      </p:to>
                                    </p:set>
                                    <p:animEffect filter="wipe(down)" transition="in">
                                      <p:cBhvr additive="repl">
                                        <p:cTn id="532" dur="500"/>
                                        <p:tgtEl>
                                          <p:spTgt spid="267"/>
                                        </p:tgtEl>
                                      </p:cBhvr>
                                    </p:animEffect>
                                  </p:childTnLst>
                                </p:cTn>
                              </p:par>
                            </p:childTnLst>
                          </p:cTn>
                        </p:par>
                      </p:childTnLst>
                    </p:cTn>
                  </p:par>
                  <p:par>
                    <p:cTn id="533" fill="hold">
                      <p:stCondLst>
                        <p:cond delay="indefinite"/>
                      </p:stCondLst>
                      <p:childTnLst>
                        <p:par>
                          <p:cTn id="534" fill="hold">
                            <p:stCondLst>
                              <p:cond delay="0"/>
                            </p:stCondLst>
                            <p:childTnLst>
                              <p:par>
                                <p:cTn id="535" nodeType="clickEffect" fill="hold" presetClass="exit" presetID="53">
                                  <p:stCondLst>
                                    <p:cond delay="0"/>
                                  </p:stCondLst>
                                  <p:childTnLst>
                                    <p:anim calcmode="lin" valueType="num">
                                      <p:cBhvr additive="repl">
                                        <p:cTn id="536" dur="2000"/>
                                        <p:tgtEl>
                                          <p:spTgt spid="265"/>
                                        </p:tgtEl>
                                        <p:attrNameLst>
                                          <p:attrName>ppt_w</p:attrName>
                                        </p:attrNameLst>
                                      </p:cBhvr>
                                      <p:tavLst>
                                        <p:tav tm="0">
                                          <p:val>
                                            <p:strVal val="#ppt_w"/>
                                          </p:val>
                                        </p:tav>
                                        <p:tav tm="100000">
                                          <p:val>
                                            <p:strVal val="0"/>
                                          </p:val>
                                        </p:tav>
                                      </p:tavLst>
                                    </p:anim>
                                    <p:anim calcmode="lin" valueType="num">
                                      <p:cBhvr additive="repl">
                                        <p:cTn id="537" dur="2000"/>
                                        <p:tgtEl>
                                          <p:spTgt spid="265"/>
                                        </p:tgtEl>
                                        <p:attrNameLst>
                                          <p:attrName>ppt_h</p:attrName>
                                        </p:attrNameLst>
                                      </p:cBhvr>
                                      <p:tavLst>
                                        <p:tav tm="0">
                                          <p:val>
                                            <p:strVal val="#ppt_h"/>
                                          </p:val>
                                        </p:tav>
                                        <p:tav tm="100000">
                                          <p:val>
                                            <p:strVal val="0"/>
                                          </p:val>
                                        </p:tav>
                                      </p:tavLst>
                                    </p:anim>
                                    <p:animEffect filter="fade" transition="out">
                                      <p:cBhvr additive="repl">
                                        <p:cTn id="538" dur="2000"/>
                                        <p:tgtEl>
                                          <p:spTgt spid="265"/>
                                        </p:tgtEl>
                                      </p:cBhvr>
                                    </p:animEffect>
                                    <p:set>
                                      <p:cBhvr>
                                        <p:cTn id="539" dur="1" fill="hold">
                                          <p:stCondLst>
                                            <p:cond delay="1999"/>
                                          </p:stCondLst>
                                        </p:cTn>
                                        <p:tgtEl>
                                          <p:spTgt spid="265"/>
                                        </p:tgtEl>
                                        <p:attrNameLst>
                                          <p:attrName>style.visibility</p:attrName>
                                        </p:attrNameLst>
                                      </p:cBhvr>
                                      <p:to>
                                        <p:strVal val="hidden"/>
                                      </p:to>
                                    </p:set>
                                  </p:childTnLst>
                                </p:cTn>
                              </p:par>
                              <p:par>
                                <p:cTn id="540" nodeType="withEffect" fill="hold" presetClass="exit" presetID="53">
                                  <p:stCondLst>
                                    <p:cond delay="0"/>
                                  </p:stCondLst>
                                  <p:childTnLst>
                                    <p:anim calcmode="lin" valueType="num">
                                      <p:cBhvr additive="repl">
                                        <p:cTn id="541" dur="2000"/>
                                        <p:tgtEl>
                                          <p:spTgt spid="266"/>
                                        </p:tgtEl>
                                        <p:attrNameLst>
                                          <p:attrName>ppt_w</p:attrName>
                                        </p:attrNameLst>
                                      </p:cBhvr>
                                      <p:tavLst>
                                        <p:tav tm="0">
                                          <p:val>
                                            <p:strVal val="#ppt_w"/>
                                          </p:val>
                                        </p:tav>
                                        <p:tav tm="100000">
                                          <p:val>
                                            <p:strVal val="0"/>
                                          </p:val>
                                        </p:tav>
                                      </p:tavLst>
                                    </p:anim>
                                    <p:anim calcmode="lin" valueType="num">
                                      <p:cBhvr additive="repl">
                                        <p:cTn id="542" dur="2000"/>
                                        <p:tgtEl>
                                          <p:spTgt spid="266"/>
                                        </p:tgtEl>
                                        <p:attrNameLst>
                                          <p:attrName>ppt_h</p:attrName>
                                        </p:attrNameLst>
                                      </p:cBhvr>
                                      <p:tavLst>
                                        <p:tav tm="0">
                                          <p:val>
                                            <p:strVal val="#ppt_h"/>
                                          </p:val>
                                        </p:tav>
                                        <p:tav tm="100000">
                                          <p:val>
                                            <p:strVal val="0"/>
                                          </p:val>
                                        </p:tav>
                                      </p:tavLst>
                                    </p:anim>
                                    <p:animEffect filter="fade" transition="out">
                                      <p:cBhvr additive="repl">
                                        <p:cTn id="543" dur="2000"/>
                                        <p:tgtEl>
                                          <p:spTgt spid="266"/>
                                        </p:tgtEl>
                                      </p:cBhvr>
                                    </p:animEffect>
                                    <p:set>
                                      <p:cBhvr>
                                        <p:cTn id="544" dur="1" fill="hold">
                                          <p:stCondLst>
                                            <p:cond delay="1999"/>
                                          </p:stCondLst>
                                        </p:cTn>
                                        <p:tgtEl>
                                          <p:spTgt spid="266"/>
                                        </p:tgtEl>
                                        <p:attrNameLst>
                                          <p:attrName>style.visibility</p:attrName>
                                        </p:attrNameLst>
                                      </p:cBhvr>
                                      <p:to>
                                        <p:strVal val="hidden"/>
                                      </p:to>
                                    </p:set>
                                  </p:childTnLst>
                                </p:cTn>
                              </p:par>
                              <p:par>
                                <p:cTn id="545" nodeType="withEffect" fill="hold" presetClass="exit" presetID="53">
                                  <p:stCondLst>
                                    <p:cond delay="0"/>
                                  </p:stCondLst>
                                  <p:childTnLst>
                                    <p:anim calcmode="lin" valueType="num">
                                      <p:cBhvr additive="repl">
                                        <p:cTn id="546" dur="2000"/>
                                        <p:tgtEl>
                                          <p:spTgt spid="267"/>
                                        </p:tgtEl>
                                        <p:attrNameLst>
                                          <p:attrName>ppt_w</p:attrName>
                                        </p:attrNameLst>
                                      </p:cBhvr>
                                      <p:tavLst>
                                        <p:tav tm="0">
                                          <p:val>
                                            <p:strVal val="#ppt_w"/>
                                          </p:val>
                                        </p:tav>
                                        <p:tav tm="100000">
                                          <p:val>
                                            <p:strVal val="0"/>
                                          </p:val>
                                        </p:tav>
                                      </p:tavLst>
                                    </p:anim>
                                    <p:anim calcmode="lin" valueType="num">
                                      <p:cBhvr additive="repl">
                                        <p:cTn id="547" dur="2000"/>
                                        <p:tgtEl>
                                          <p:spTgt spid="267"/>
                                        </p:tgtEl>
                                        <p:attrNameLst>
                                          <p:attrName>ppt_h</p:attrName>
                                        </p:attrNameLst>
                                      </p:cBhvr>
                                      <p:tavLst>
                                        <p:tav tm="0">
                                          <p:val>
                                            <p:strVal val="#ppt_h"/>
                                          </p:val>
                                        </p:tav>
                                        <p:tav tm="100000">
                                          <p:val>
                                            <p:strVal val="0"/>
                                          </p:val>
                                        </p:tav>
                                      </p:tavLst>
                                    </p:anim>
                                    <p:animEffect filter="fade" transition="out">
                                      <p:cBhvr additive="repl">
                                        <p:cTn id="548" dur="2000"/>
                                        <p:tgtEl>
                                          <p:spTgt spid="267"/>
                                        </p:tgtEl>
                                      </p:cBhvr>
                                    </p:animEffect>
                                    <p:set>
                                      <p:cBhvr>
                                        <p:cTn id="549" dur="1" fill="hold">
                                          <p:stCondLst>
                                            <p:cond delay="1999"/>
                                          </p:stCondLst>
                                        </p:cTn>
                                        <p:tgtEl>
                                          <p:spTgt spid="267"/>
                                        </p:tgtEl>
                                        <p:attrNameLst>
                                          <p:attrName>style.visibility</p:attrName>
                                        </p:attrNameLst>
                                      </p:cBhvr>
                                      <p:to>
                                        <p:strVal val="hidden"/>
                                      </p:to>
                                    </p:set>
                                  </p:childTnLst>
                                </p:cTn>
                              </p:par>
                            </p:childTnLst>
                          </p:cTn>
                        </p:par>
                        <p:par>
                          <p:cTn id="550" fill="hold">
                            <p:stCondLst>
                              <p:cond delay="2000"/>
                            </p:stCondLst>
                            <p:childTnLst>
                              <p:par>
                                <p:cTn id="551" nodeType="afterEffect" fill="hold" presetClass="path" presetID="0">
                                  <p:stCondLst>
                                    <p:cond delay="0"/>
                                  </p:stCondLst>
                                  <p:childTnLst>
                                    <p:animMotion origin="layout" path="M 0 0 L 0.18333 0.0222 E">
                                      <p:cBhvr>
                                        <p:cTn id="552" dur="1000" fill="hold"/>
                                        <p:tgtEl>
                                          <p:spTgt spid="249"/>
                                        </p:tgtEl>
                                      </p:cBhvr>
                                    </p:animMotion>
                                  </p:childTnLst>
                                </p:cTn>
                              </p:par>
                              <p:par>
                                <p:cTn id="553" nodeType="withEffect" fill="hold" presetClass="path" presetID="0">
                                  <p:stCondLst>
                                    <p:cond delay="0"/>
                                  </p:stCondLst>
                                  <p:childTnLst>
                                    <p:animMotion origin="layout" path="M -3.33333E-006 4.45087E-006 L 0.18976 0.01572 E">
                                      <p:cBhvr>
                                        <p:cTn id="554" dur="1000" fill="hold"/>
                                        <p:tgtEl>
                                          <p:spTgt spid="250"/>
                                        </p:tgtEl>
                                      </p:cBhvr>
                                    </p:animMotion>
                                  </p:childTnLst>
                                </p:cTn>
                              </p:par>
                              <p:par>
                                <p:cTn id="555" nodeType="withEffect" fill="hold" presetClass="path" presetID="0">
                                  <p:stCondLst>
                                    <p:cond delay="0"/>
                                  </p:stCondLst>
                                  <p:childTnLst>
                                    <p:animMotion origin="layout" path="M -3.61111E-006 1.90751E-006 L 0.21493 0.03283 E">
                                      <p:cBhvr>
                                        <p:cTn id="556" dur="1000" fill="hold"/>
                                        <p:tgtEl>
                                          <p:spTgt spid="251"/>
                                        </p:tgtEl>
                                      </p:cBhvr>
                                    </p:animMotion>
                                  </p:childTnLst>
                                </p:cTn>
                              </p:par>
                            </p:childTnLst>
                          </p:cTn>
                        </p:par>
                        <p:par>
                          <p:cTn id="557" fill="hold">
                            <p:stCondLst>
                              <p:cond delay="3000"/>
                            </p:stCondLst>
                            <p:childTnLst>
                              <p:par>
                                <p:cTn id="558" nodeType="afterEffect" fill="hold" presetClass="emph" presetID="6">
                                  <p:stCondLst>
                                    <p:cond delay="0"/>
                                  </p:stCondLst>
                                  <p:childTnLst>
                                    <p:animScale>
                                      <p:cBhvr>
                                        <p:cTn id="559" dur="1000" fill="hold"/>
                                        <p:tgtEl>
                                          <p:spTgt spid="249"/>
                                        </p:tgtEl>
                                      </p:cBhvr>
                                      <p:to x="150000" y="150000"/>
                                    </p:animScale>
                                  </p:childTnLst>
                                </p:cTn>
                              </p:par>
                              <p:par>
                                <p:cTn id="560" nodeType="withEffect" fill="hold" presetClass="emph" presetID="6">
                                  <p:stCondLst>
                                    <p:cond delay="0"/>
                                  </p:stCondLst>
                                  <p:childTnLst>
                                    <p:animScale>
                                      <p:cBhvr>
                                        <p:cTn id="561" dur="1000" fill="hold"/>
                                        <p:tgtEl>
                                          <p:spTgt spid="251"/>
                                        </p:tgtEl>
                                      </p:cBhvr>
                                      <p:to x="150000" y="150000"/>
                                    </p:animScale>
                                  </p:childTnLst>
                                </p:cTn>
                              </p:par>
                              <p:par>
                                <p:cTn id="562" nodeType="withEffect" fill="hold" presetClass="emph" presetID="6">
                                  <p:stCondLst>
                                    <p:cond delay="0"/>
                                  </p:stCondLst>
                                  <p:childTnLst>
                                    <p:animScale>
                                      <p:cBhvr>
                                        <p:cTn id="563" dur="1000" fill="hold"/>
                                        <p:tgtEl>
                                          <p:spTgt spid="250"/>
                                        </p:tgtEl>
                                      </p:cBhvr>
                                      <p:to x="150000" y="150000"/>
                                    </p:animScale>
                                  </p:childTnLst>
                                </p:cTn>
                              </p:par>
                            </p:childTnLst>
                          </p:cTn>
                        </p:par>
                      </p:childTnLst>
                    </p:cTn>
                  </p:par>
                  <p:par>
                    <p:cTn id="564" fill="hold">
                      <p:stCondLst>
                        <p:cond delay="indefinite"/>
                      </p:stCondLst>
                      <p:childTnLst>
                        <p:par>
                          <p:cTn id="565" fill="hold">
                            <p:stCondLst>
                              <p:cond delay="0"/>
                            </p:stCondLst>
                            <p:childTnLst>
                              <p:par>
                                <p:cTn id="566" nodeType="clickEffect" fill="hold" presetClass="entr" presetID="9">
                                  <p:stCondLst>
                                    <p:cond delay="0"/>
                                  </p:stCondLst>
                                  <p:childTnLst>
                                    <p:set>
                                      <p:cBhvr>
                                        <p:cTn id="567" dur="1" fill="hold">
                                          <p:stCondLst>
                                            <p:cond delay="0"/>
                                          </p:stCondLst>
                                        </p:cTn>
                                        <p:tgtEl>
                                          <p:spTgt spid="268"/>
                                        </p:tgtEl>
                                        <p:attrNameLst>
                                          <p:attrName>style.visibility</p:attrName>
                                        </p:attrNameLst>
                                      </p:cBhvr>
                                      <p:to>
                                        <p:strVal val="visible"/>
                                      </p:to>
                                    </p:set>
                                    <p:animEffect filter="dissolve" transition="in">
                                      <p:cBhvr additive="repl">
                                        <p:cTn id="568" dur="500"/>
                                        <p:tgtEl>
                                          <p:spTgt spid="268"/>
                                        </p:tgtEl>
                                      </p:cBhvr>
                                    </p:animEffect>
                                  </p:childTnLst>
                                </p:cTn>
                              </p:par>
                            </p:childTnLst>
                          </p:cTn>
                        </p:par>
                      </p:childTnLst>
                    </p:cTn>
                  </p:par>
                  <p:par>
                    <p:cTn id="569" fill="hold">
                      <p:stCondLst>
                        <p:cond delay="indefinite"/>
                      </p:stCondLst>
                      <p:childTnLst>
                        <p:par>
                          <p:cTn id="570" fill="hold">
                            <p:stCondLst>
                              <p:cond delay="0"/>
                            </p:stCondLst>
                            <p:childTnLst>
                              <p:par>
                                <p:cTn id="571" nodeType="clickEffect" fill="hold" presetClass="entr" presetID="9">
                                  <p:stCondLst>
                                    <p:cond delay="0"/>
                                  </p:stCondLst>
                                  <p:childTnLst>
                                    <p:set>
                                      <p:cBhvr>
                                        <p:cTn id="572" dur="1" fill="hold">
                                          <p:stCondLst>
                                            <p:cond delay="0"/>
                                          </p:stCondLst>
                                        </p:cTn>
                                        <p:tgtEl>
                                          <p:spTgt spid="269"/>
                                        </p:tgtEl>
                                        <p:attrNameLst>
                                          <p:attrName>style.visibility</p:attrName>
                                        </p:attrNameLst>
                                      </p:cBhvr>
                                      <p:to>
                                        <p:strVal val="visible"/>
                                      </p:to>
                                    </p:set>
                                    <p:animEffect filter="dissolve" transition="in">
                                      <p:cBhvr additive="repl">
                                        <p:cTn id="573" dur="500"/>
                                        <p:tgtEl>
                                          <p:spTgt spid="26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70" name="TextShape 1"/>
          <p:cNvSpPr txBox="1"/>
          <p:nvPr/>
        </p:nvSpPr>
        <p:spPr>
          <a:xfrm>
            <a:off x="380880" y="533520"/>
            <a:ext cx="8305920" cy="1295280"/>
          </a:xfrm>
          <a:prstGeom prst="rect">
            <a:avLst/>
          </a:prstGeom>
          <a:noFill/>
          <a:ln>
            <a:noFill/>
          </a:ln>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9900ff"/>
                </a:solidFill>
                <a:latin typeface="Times New Roman"/>
              </a:rPr>
              <a:t>Practice—How Many Moles of Si</a:t>
            </a:r>
            <a:r>
              <a:rPr b="0" lang="en-US" sz="3200" spc="-1" strike="noStrike" baseline="-25000">
                <a:solidFill>
                  <a:srgbClr val="9900ff"/>
                </a:solidFill>
                <a:latin typeface="Times New Roman"/>
              </a:rPr>
              <a:t>3</a:t>
            </a:r>
            <a:r>
              <a:rPr b="0" lang="en-US" sz="3200" spc="-1" strike="noStrike">
                <a:solidFill>
                  <a:srgbClr val="9900ff"/>
                </a:solidFill>
                <a:latin typeface="Times New Roman"/>
              </a:rPr>
              <a:t>N</a:t>
            </a:r>
            <a:r>
              <a:rPr b="0" lang="en-US" sz="3200" spc="-1" strike="noStrike" baseline="-25000">
                <a:solidFill>
                  <a:srgbClr val="9900ff"/>
                </a:solidFill>
                <a:latin typeface="Times New Roman"/>
              </a:rPr>
              <a:t>4</a:t>
            </a:r>
            <a:r>
              <a:rPr b="0" lang="en-US" sz="3200" spc="-1" strike="noStrike">
                <a:solidFill>
                  <a:srgbClr val="9900ff"/>
                </a:solidFill>
                <a:latin typeface="Times New Roman"/>
              </a:rPr>
              <a:t> Can Be Made from 1.20 Moles of Si and 1.00 Moles of N</a:t>
            </a:r>
            <a:r>
              <a:rPr b="0" lang="en-US" sz="3200" spc="-1" strike="noStrike" baseline="-25000">
                <a:solidFill>
                  <a:srgbClr val="9900ff"/>
                </a:solidFill>
                <a:latin typeface="Times New Roman"/>
              </a:rPr>
              <a:t>2</a:t>
            </a:r>
            <a:r>
              <a:rPr b="0" lang="en-US" sz="3200" spc="-1" strike="noStrike">
                <a:solidFill>
                  <a:srgbClr val="9900ff"/>
                </a:solidFill>
                <a:latin typeface="Times New Roman"/>
              </a:rPr>
              <a:t> in the Reaction 3 Si + 2 N</a:t>
            </a:r>
            <a:r>
              <a:rPr b="0" lang="en-US" sz="3200" spc="-1" strike="noStrike" baseline="-25000">
                <a:solidFill>
                  <a:srgbClr val="9900ff"/>
                </a:solidFill>
                <a:latin typeface="Times New Roman"/>
              </a:rPr>
              <a:t>2</a:t>
            </a:r>
            <a:r>
              <a:rPr b="0" lang="en-US" sz="3200" spc="-1" strike="noStrike">
                <a:solidFill>
                  <a:srgbClr val="9900ff"/>
                </a:solidFill>
                <a:latin typeface="Times New Roman"/>
              </a:rPr>
              <a:t> </a:t>
            </a:r>
            <a:r>
              <a:rPr b="0" lang="en-US" sz="3200" spc="-1" strike="noStrike">
                <a:solidFill>
                  <a:srgbClr val="9900ff"/>
                </a:solidFill>
                <a:latin typeface="Symbol"/>
                <a:ea typeface="Symbol"/>
              </a:rPr>
              <a:t></a:t>
            </a:r>
            <a:r>
              <a:rPr b="0" lang="en-US" sz="3200" spc="-1" strike="noStrike">
                <a:solidFill>
                  <a:srgbClr val="9900ff"/>
                </a:solidFill>
                <a:latin typeface="Times New Roman"/>
              </a:rPr>
              <a:t> Si</a:t>
            </a:r>
            <a:r>
              <a:rPr b="0" lang="en-US" sz="3200" spc="-1" strike="noStrike" baseline="-25000">
                <a:solidFill>
                  <a:srgbClr val="9900ff"/>
                </a:solidFill>
                <a:latin typeface="Times New Roman"/>
              </a:rPr>
              <a:t>3</a:t>
            </a:r>
            <a:r>
              <a:rPr b="0" lang="en-US" sz="3200" spc="-1" strike="noStrike">
                <a:solidFill>
                  <a:srgbClr val="9900ff"/>
                </a:solidFill>
                <a:latin typeface="Times New Roman"/>
              </a:rPr>
              <a:t>N</a:t>
            </a:r>
            <a:r>
              <a:rPr b="0" lang="en-US" sz="3200" spc="-1" strike="noStrike" baseline="-25000">
                <a:solidFill>
                  <a:srgbClr val="9900ff"/>
                </a:solidFill>
                <a:latin typeface="Times New Roman"/>
              </a:rPr>
              <a:t>4</a:t>
            </a:r>
            <a:r>
              <a:rPr b="0" lang="en-US" sz="3200" spc="-1" strike="noStrike">
                <a:solidFill>
                  <a:srgbClr val="9900ff"/>
                </a:solidFill>
                <a:latin typeface="Times New Roman"/>
              </a:rPr>
              <a:t>?</a:t>
            </a:r>
            <a:endParaRPr b="0" lang="en-US" sz="3200" spc="-1" strike="noStrike">
              <a:solidFill>
                <a:srgbClr val="9900ff"/>
              </a:solidFill>
              <a:latin typeface="Times New Roman"/>
            </a:endParaRPr>
          </a:p>
        </p:txBody>
      </p:sp>
    </p:spTree>
  </p:cSld>
  <p:transition>
    <p:fade thruBlk="true"/>
  </p:transition>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71" name="TextShape 1"/>
          <p:cNvSpPr txBox="1"/>
          <p:nvPr/>
        </p:nvSpPr>
        <p:spPr>
          <a:xfrm>
            <a:off x="0" y="228240"/>
            <a:ext cx="9144000" cy="685800"/>
          </a:xfrm>
          <a:prstGeom prst="rect">
            <a:avLst/>
          </a:prstGeom>
          <a:noFill/>
          <a:ln>
            <a:noFill/>
          </a:ln>
        </p:spPr>
        <p:txBody>
          <a:bodyPr anchor="ctr">
            <a:noAutofit/>
          </a:bodyPr>
          <a:p>
            <a:pPr algn="ctr">
              <a:lnSpc>
                <a:spcPct val="9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9900ff"/>
                </a:solidFill>
                <a:latin typeface="Times New Roman"/>
              </a:rPr>
              <a:t>Practice—How Many Moles of Si</a:t>
            </a:r>
            <a:r>
              <a:rPr b="0" lang="en-US" sz="3200" spc="-1" strike="noStrike" baseline="-25000">
                <a:solidFill>
                  <a:srgbClr val="9900ff"/>
                </a:solidFill>
                <a:latin typeface="Times New Roman"/>
              </a:rPr>
              <a:t>3</a:t>
            </a:r>
            <a:r>
              <a:rPr b="0" lang="en-US" sz="3200" spc="-1" strike="noStrike">
                <a:solidFill>
                  <a:srgbClr val="9900ff"/>
                </a:solidFill>
                <a:latin typeface="Times New Roman"/>
              </a:rPr>
              <a:t>N</a:t>
            </a:r>
            <a:r>
              <a:rPr b="0" lang="en-US" sz="3200" spc="-1" strike="noStrike" baseline="-25000">
                <a:solidFill>
                  <a:srgbClr val="9900ff"/>
                </a:solidFill>
                <a:latin typeface="Times New Roman"/>
              </a:rPr>
              <a:t>4</a:t>
            </a:r>
            <a:r>
              <a:rPr b="0" lang="en-US" sz="3200" spc="-1" strike="noStrike">
                <a:solidFill>
                  <a:srgbClr val="9900ff"/>
                </a:solidFill>
                <a:latin typeface="Times New Roman"/>
              </a:rPr>
              <a:t> Can Be Made from 1.20 Moles of Si and 1.00 Moles of N</a:t>
            </a:r>
            <a:r>
              <a:rPr b="0" lang="en-US" sz="3200" spc="-1" strike="noStrike" baseline="-25000">
                <a:solidFill>
                  <a:srgbClr val="9900ff"/>
                </a:solidFill>
                <a:latin typeface="Times New Roman"/>
              </a:rPr>
              <a:t>2</a:t>
            </a:r>
            <a:r>
              <a:rPr b="0" lang="en-US" sz="3200" spc="-1" strike="noStrike">
                <a:solidFill>
                  <a:srgbClr val="9900ff"/>
                </a:solidFill>
                <a:latin typeface="Times New Roman"/>
              </a:rPr>
              <a:t> in the Reaction 3 Si + 2 N</a:t>
            </a:r>
            <a:r>
              <a:rPr b="0" lang="en-US" sz="3200" spc="-1" strike="noStrike" baseline="-25000">
                <a:solidFill>
                  <a:srgbClr val="9900ff"/>
                </a:solidFill>
                <a:latin typeface="Times New Roman"/>
              </a:rPr>
              <a:t>2</a:t>
            </a:r>
            <a:r>
              <a:rPr b="0" lang="en-US" sz="3200" spc="-1" strike="noStrike">
                <a:solidFill>
                  <a:srgbClr val="9900ff"/>
                </a:solidFill>
                <a:latin typeface="Times New Roman"/>
              </a:rPr>
              <a:t> </a:t>
            </a:r>
            <a:r>
              <a:rPr b="0" lang="en-US" sz="3200" spc="-1" strike="noStrike">
                <a:solidFill>
                  <a:srgbClr val="9900ff"/>
                </a:solidFill>
                <a:latin typeface="Symbol"/>
                <a:ea typeface="Symbol"/>
              </a:rPr>
              <a:t></a:t>
            </a:r>
            <a:r>
              <a:rPr b="0" lang="en-US" sz="3200" spc="-1" strike="noStrike">
                <a:solidFill>
                  <a:srgbClr val="9900ff"/>
                </a:solidFill>
                <a:latin typeface="Times New Roman"/>
              </a:rPr>
              <a:t> Si</a:t>
            </a:r>
            <a:r>
              <a:rPr b="0" lang="en-US" sz="3200" spc="-1" strike="noStrike" baseline="-25000">
                <a:solidFill>
                  <a:srgbClr val="9900ff"/>
                </a:solidFill>
                <a:latin typeface="Times New Roman"/>
              </a:rPr>
              <a:t>3</a:t>
            </a:r>
            <a:r>
              <a:rPr b="0" lang="en-US" sz="3200" spc="-1" strike="noStrike">
                <a:solidFill>
                  <a:srgbClr val="9900ff"/>
                </a:solidFill>
                <a:latin typeface="Times New Roman"/>
              </a:rPr>
              <a:t>N</a:t>
            </a:r>
            <a:r>
              <a:rPr b="0" lang="en-US" sz="3200" spc="-1" strike="noStrike" baseline="-25000">
                <a:solidFill>
                  <a:srgbClr val="9900ff"/>
                </a:solidFill>
                <a:latin typeface="Times New Roman"/>
              </a:rPr>
              <a:t>4</a:t>
            </a:r>
            <a:r>
              <a:rPr b="0" lang="en-US" sz="3200" spc="-1" strike="noStrike">
                <a:solidFill>
                  <a:srgbClr val="9900ff"/>
                </a:solidFill>
                <a:latin typeface="Times New Roman"/>
              </a:rPr>
              <a:t>?, Continued</a:t>
            </a:r>
            <a:endParaRPr b="0" lang="en-US" sz="3200" spc="-1" strike="noStrike">
              <a:solidFill>
                <a:srgbClr val="9900ff"/>
              </a:solidFill>
              <a:latin typeface="Times New Roman"/>
            </a:endParaRPr>
          </a:p>
        </p:txBody>
      </p:sp>
      <p:sp>
        <p:nvSpPr>
          <p:cNvPr id="272" name="CustomShape 2"/>
          <p:cNvSpPr/>
          <p:nvPr/>
        </p:nvSpPr>
        <p:spPr>
          <a:xfrm>
            <a:off x="2362320" y="2133720"/>
            <a:ext cx="6629400" cy="1676160"/>
          </a:xfrm>
          <a:prstGeom prst="rect">
            <a:avLst/>
          </a:pr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lnSpc>
                <a:spcPct val="75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000000"/>
                </a:solidFill>
                <a:latin typeface="Times New Roman"/>
              </a:rPr>
              <a:t>2 mol N</a:t>
            </a:r>
            <a:r>
              <a:rPr b="0" lang="en-US" sz="2000" spc="-1" strike="noStrike" baseline="-25000">
                <a:solidFill>
                  <a:srgbClr val="000000"/>
                </a:solidFill>
                <a:latin typeface="Times New Roman"/>
              </a:rPr>
              <a:t>2</a:t>
            </a:r>
            <a:r>
              <a:rPr b="0" lang="en-US" sz="2000" spc="-1" strike="noStrike">
                <a:solidFill>
                  <a:srgbClr val="000000"/>
                </a:solidFill>
                <a:latin typeface="Times New Roman"/>
              </a:rPr>
              <a:t> </a:t>
            </a:r>
            <a:r>
              <a:rPr b="0" lang="en-US" sz="2000" spc="-1" strike="noStrike">
                <a:solidFill>
                  <a:srgbClr val="000000"/>
                </a:solidFill>
                <a:latin typeface="Symbol"/>
                <a:ea typeface="Symbol"/>
              </a:rPr>
              <a:t></a:t>
            </a:r>
            <a:r>
              <a:rPr b="0" lang="en-US" sz="2000" spc="-1" strike="noStrike">
                <a:solidFill>
                  <a:srgbClr val="000000"/>
                </a:solidFill>
                <a:latin typeface="Times New Roman"/>
              </a:rPr>
              <a:t> 1 Si</a:t>
            </a:r>
            <a:r>
              <a:rPr b="0" lang="en-US" sz="2000" spc="-1" strike="noStrike" baseline="-25000">
                <a:solidFill>
                  <a:srgbClr val="000000"/>
                </a:solidFill>
                <a:latin typeface="Times New Roman"/>
              </a:rPr>
              <a:t>3</a:t>
            </a:r>
            <a:r>
              <a:rPr b="0" lang="en-US" sz="2000" spc="-1" strike="noStrike">
                <a:solidFill>
                  <a:srgbClr val="000000"/>
                </a:solidFill>
                <a:latin typeface="Times New Roman"/>
              </a:rPr>
              <a:t>N</a:t>
            </a:r>
            <a:r>
              <a:rPr b="0" lang="en-US" sz="2000" spc="-1" strike="noStrike" baseline="-25000">
                <a:solidFill>
                  <a:srgbClr val="000000"/>
                </a:solidFill>
                <a:latin typeface="Times New Roman"/>
              </a:rPr>
              <a:t>4</a:t>
            </a:r>
            <a:r>
              <a:rPr b="0" lang="en-US" sz="2000" spc="-1" strike="noStrike">
                <a:solidFill>
                  <a:srgbClr val="000000"/>
                </a:solidFill>
                <a:latin typeface="Times New Roman"/>
              </a:rPr>
              <a:t>; 3 mol Si </a:t>
            </a:r>
            <a:r>
              <a:rPr b="0" lang="en-US" sz="2000" spc="-1" strike="noStrike">
                <a:solidFill>
                  <a:srgbClr val="000000"/>
                </a:solidFill>
                <a:latin typeface="Symbol"/>
                <a:ea typeface="Symbol"/>
              </a:rPr>
              <a:t></a:t>
            </a:r>
            <a:r>
              <a:rPr b="0" lang="en-US" sz="2000" spc="-1" strike="noStrike">
                <a:solidFill>
                  <a:srgbClr val="000000"/>
                </a:solidFill>
                <a:latin typeface="Times New Roman"/>
              </a:rPr>
              <a:t> </a:t>
            </a:r>
            <a:r>
              <a:rPr b="0" lang="en-US" sz="2400" spc="-1" strike="noStrike">
                <a:solidFill>
                  <a:srgbClr val="000000"/>
                </a:solidFill>
                <a:latin typeface="Times New Roman"/>
              </a:rPr>
              <a:t>1 Si</a:t>
            </a:r>
            <a:r>
              <a:rPr b="0" lang="en-US" sz="2400" spc="-1" strike="noStrike" baseline="-25000">
                <a:solidFill>
                  <a:srgbClr val="000000"/>
                </a:solidFill>
                <a:latin typeface="Times New Roman"/>
              </a:rPr>
              <a:t>3</a:t>
            </a:r>
            <a:r>
              <a:rPr b="0" lang="en-US" sz="2400" spc="-1" strike="noStrike">
                <a:solidFill>
                  <a:srgbClr val="000000"/>
                </a:solidFill>
                <a:latin typeface="Times New Roman"/>
              </a:rPr>
              <a:t>N</a:t>
            </a:r>
            <a:r>
              <a:rPr b="0" lang="en-US" sz="2400" spc="-1" strike="noStrike" baseline="-25000">
                <a:solidFill>
                  <a:srgbClr val="000000"/>
                </a:solidFill>
                <a:latin typeface="Times New Roman"/>
              </a:rPr>
              <a:t>4</a:t>
            </a:r>
            <a:endParaRPr b="0" lang="en-US" sz="2400" spc="-1" strike="noStrike">
              <a:solidFill>
                <a:srgbClr val="000000"/>
              </a:solidFill>
              <a:latin typeface="Times New Roman"/>
            </a:endParaRPr>
          </a:p>
        </p:txBody>
      </p:sp>
      <p:sp>
        <p:nvSpPr>
          <p:cNvPr id="273" name="CustomShape 3"/>
          <p:cNvSpPr/>
          <p:nvPr/>
        </p:nvSpPr>
        <p:spPr>
          <a:xfrm>
            <a:off x="2590920" y="1219320"/>
            <a:ext cx="6400800" cy="914400"/>
          </a:xfrm>
          <a:prstGeom prst="rect">
            <a:avLst/>
          </a:prstGeom>
          <a:noFill/>
          <a:ln>
            <a:noFill/>
          </a:ln>
        </p:spPr>
        <p:style>
          <a:lnRef idx="0"/>
          <a:fillRef idx="0"/>
          <a:effectRef idx="0"/>
          <a:fontRef idx="minor"/>
        </p:style>
        <p:txBody>
          <a:bodyPr lIns="90000" rIns="90000" tIns="46800" bIns="46800">
            <a:noAutofit/>
          </a:bodyPr>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ea typeface="Noto Sans CJK SC"/>
              </a:rPr>
              <a:t>1.20 mol Si, 1.00 mol N</a:t>
            </a:r>
            <a:r>
              <a:rPr b="0" lang="en-US" sz="2400" spc="-1" strike="noStrike" baseline="-25000">
                <a:solidFill>
                  <a:srgbClr val="000000"/>
                </a:solidFill>
                <a:latin typeface="Times New Roman"/>
                <a:ea typeface="Noto Sans CJK SC"/>
              </a:rPr>
              <a:t>2</a:t>
            </a:r>
            <a:endParaRPr b="0" lang="en-US" sz="2400" spc="-1" strike="noStrike">
              <a:solidFill>
                <a:srgbClr val="000000"/>
              </a:solidFill>
              <a:latin typeface="Times New Roman"/>
            </a:endParaRPr>
          </a:p>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ea typeface="Noto Sans CJK SC"/>
              </a:rPr>
              <a:t>mol Si</a:t>
            </a:r>
            <a:r>
              <a:rPr b="0" lang="en-US" sz="2400" spc="-1" strike="noStrike" baseline="-25000">
                <a:solidFill>
                  <a:srgbClr val="000000"/>
                </a:solidFill>
                <a:latin typeface="Times New Roman"/>
                <a:ea typeface="Noto Sans CJK SC"/>
              </a:rPr>
              <a:t>3</a:t>
            </a:r>
            <a:r>
              <a:rPr b="0" lang="en-US" sz="2400" spc="-1" strike="noStrike">
                <a:solidFill>
                  <a:srgbClr val="000000"/>
                </a:solidFill>
                <a:latin typeface="Times New Roman"/>
                <a:ea typeface="Noto Sans CJK SC"/>
              </a:rPr>
              <a:t>N</a:t>
            </a:r>
            <a:r>
              <a:rPr b="0" lang="en-US" sz="2400" spc="-1" strike="noStrike" baseline="-25000">
                <a:solidFill>
                  <a:srgbClr val="000000"/>
                </a:solidFill>
                <a:latin typeface="Times New Roman"/>
                <a:ea typeface="Noto Sans CJK SC"/>
              </a:rPr>
              <a:t>4</a:t>
            </a:r>
            <a:endParaRPr b="0" lang="en-US" sz="2400" spc="-1" strike="noStrike">
              <a:solidFill>
                <a:srgbClr val="000000"/>
              </a:solidFill>
              <a:latin typeface="Times New Roman"/>
            </a:endParaRPr>
          </a:p>
        </p:txBody>
      </p:sp>
      <p:sp>
        <p:nvSpPr>
          <p:cNvPr id="274" name="Line 4"/>
          <p:cNvSpPr/>
          <p:nvPr/>
        </p:nvSpPr>
        <p:spPr>
          <a:xfrm>
            <a:off x="228600" y="1219320"/>
            <a:ext cx="8763120" cy="0"/>
          </a:xfrm>
          <a:prstGeom prst="line">
            <a:avLst/>
          </a:prstGeom>
          <a:ln cap="sq" w="28440">
            <a:solidFill>
              <a:srgbClr val="000000"/>
            </a:solidFill>
            <a:miter/>
          </a:ln>
        </p:spPr>
        <p:style>
          <a:lnRef idx="0"/>
          <a:fillRef idx="0"/>
          <a:effectRef idx="0"/>
          <a:fontRef idx="minor"/>
        </p:style>
      </p:sp>
      <p:sp>
        <p:nvSpPr>
          <p:cNvPr id="275" name="Line 5"/>
          <p:cNvSpPr/>
          <p:nvPr/>
        </p:nvSpPr>
        <p:spPr>
          <a:xfrm>
            <a:off x="228600" y="2133720"/>
            <a:ext cx="8763120" cy="0"/>
          </a:xfrm>
          <a:prstGeom prst="line">
            <a:avLst/>
          </a:prstGeom>
          <a:ln w="12600">
            <a:solidFill>
              <a:srgbClr val="000000"/>
            </a:solidFill>
            <a:miter/>
          </a:ln>
        </p:spPr>
        <p:style>
          <a:lnRef idx="0"/>
          <a:fillRef idx="0"/>
          <a:effectRef idx="0"/>
          <a:fontRef idx="minor"/>
        </p:style>
      </p:sp>
      <p:sp>
        <p:nvSpPr>
          <p:cNvPr id="276" name="Line 6"/>
          <p:cNvSpPr/>
          <p:nvPr/>
        </p:nvSpPr>
        <p:spPr>
          <a:xfrm>
            <a:off x="198360" y="6662880"/>
            <a:ext cx="8763120" cy="0"/>
          </a:xfrm>
          <a:prstGeom prst="line">
            <a:avLst/>
          </a:prstGeom>
          <a:ln cap="sq" w="28440">
            <a:solidFill>
              <a:srgbClr val="000000"/>
            </a:solidFill>
            <a:miter/>
          </a:ln>
        </p:spPr>
        <p:style>
          <a:lnRef idx="0"/>
          <a:fillRef idx="0"/>
          <a:effectRef idx="0"/>
          <a:fontRef idx="minor"/>
        </p:style>
      </p:sp>
      <p:sp>
        <p:nvSpPr>
          <p:cNvPr id="277" name="CustomShape 7"/>
          <p:cNvSpPr/>
          <p:nvPr/>
        </p:nvSpPr>
        <p:spPr>
          <a:xfrm>
            <a:off x="228600" y="4648320"/>
            <a:ext cx="2057400" cy="1589040"/>
          </a:xfrm>
          <a:prstGeom prst="rect">
            <a:avLst/>
          </a:prstGeom>
          <a:noFill/>
          <a:ln>
            <a:noFill/>
          </a:ln>
        </p:spPr>
        <p:style>
          <a:lnRef idx="0"/>
          <a:fillRef idx="0"/>
          <a:effectRef idx="0"/>
          <a:fontRef idx="minor"/>
        </p:style>
        <p:txBody>
          <a:bodyPr lIns="90000" rIns="90000" tIns="46800" bIns="4680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Solution:</a:t>
            </a:r>
            <a:endParaRPr b="0" lang="en-US" sz="2400" spc="-1" strike="noStrike">
              <a:solidFill>
                <a:srgbClr val="000000"/>
              </a:solidFill>
              <a:latin typeface="Times New Roman"/>
            </a:endParaRPr>
          </a:p>
        </p:txBody>
      </p:sp>
      <p:sp>
        <p:nvSpPr>
          <p:cNvPr id="278" name="CustomShape 8"/>
          <p:cNvSpPr/>
          <p:nvPr/>
        </p:nvSpPr>
        <p:spPr>
          <a:xfrm>
            <a:off x="228600" y="2133720"/>
            <a:ext cx="2057400" cy="1676160"/>
          </a:xfrm>
          <a:prstGeom prst="rect">
            <a:avLst/>
          </a:pr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Solution Map:</a:t>
            </a: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Relationships:</a:t>
            </a:r>
            <a:endParaRPr b="0" lang="en-US" sz="2400" spc="-1" strike="noStrike">
              <a:solidFill>
                <a:srgbClr val="000000"/>
              </a:solidFill>
              <a:latin typeface="Times New Roman"/>
            </a:endParaRPr>
          </a:p>
        </p:txBody>
      </p:sp>
      <p:sp>
        <p:nvSpPr>
          <p:cNvPr id="279" name="CustomShape 9"/>
          <p:cNvSpPr/>
          <p:nvPr/>
        </p:nvSpPr>
        <p:spPr>
          <a:xfrm>
            <a:off x="228600" y="1219320"/>
            <a:ext cx="2057400" cy="914400"/>
          </a:xfrm>
          <a:prstGeom prst="rect">
            <a:avLst/>
          </a:pr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Given:</a:t>
            </a: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Find:</a:t>
            </a:r>
            <a:endParaRPr b="0" lang="en-US" sz="2400" spc="-1" strike="noStrike">
              <a:solidFill>
                <a:srgbClr val="000000"/>
              </a:solidFill>
              <a:latin typeface="Times New Roman"/>
            </a:endParaRPr>
          </a:p>
        </p:txBody>
      </p:sp>
      <p:sp>
        <p:nvSpPr>
          <p:cNvPr id="280" name="Line 10"/>
          <p:cNvSpPr/>
          <p:nvPr/>
        </p:nvSpPr>
        <p:spPr>
          <a:xfrm flipH="1">
            <a:off x="174600" y="1219320"/>
            <a:ext cx="54000" cy="5433840"/>
          </a:xfrm>
          <a:prstGeom prst="line">
            <a:avLst/>
          </a:prstGeom>
          <a:ln cap="sq" w="28440">
            <a:solidFill>
              <a:srgbClr val="000000"/>
            </a:solidFill>
            <a:miter/>
          </a:ln>
        </p:spPr>
        <p:style>
          <a:lnRef idx="0"/>
          <a:fillRef idx="0"/>
          <a:effectRef idx="0"/>
          <a:fontRef idx="minor"/>
        </p:style>
      </p:sp>
      <p:sp>
        <p:nvSpPr>
          <p:cNvPr id="281" name="Line 11"/>
          <p:cNvSpPr/>
          <p:nvPr/>
        </p:nvSpPr>
        <p:spPr>
          <a:xfrm flipH="1">
            <a:off x="2341440" y="1219320"/>
            <a:ext cx="20880" cy="3390840"/>
          </a:xfrm>
          <a:prstGeom prst="line">
            <a:avLst/>
          </a:prstGeom>
          <a:ln w="12600">
            <a:solidFill>
              <a:srgbClr val="000000"/>
            </a:solidFill>
            <a:miter/>
          </a:ln>
        </p:spPr>
        <p:style>
          <a:lnRef idx="0"/>
          <a:fillRef idx="0"/>
          <a:effectRef idx="0"/>
          <a:fontRef idx="minor"/>
        </p:style>
      </p:sp>
      <p:sp>
        <p:nvSpPr>
          <p:cNvPr id="282" name="Line 12"/>
          <p:cNvSpPr/>
          <p:nvPr/>
        </p:nvSpPr>
        <p:spPr>
          <a:xfrm flipH="1">
            <a:off x="8961480" y="1219320"/>
            <a:ext cx="30240" cy="5449680"/>
          </a:xfrm>
          <a:prstGeom prst="line">
            <a:avLst/>
          </a:prstGeom>
          <a:ln cap="sq" w="28440">
            <a:solidFill>
              <a:srgbClr val="000000"/>
            </a:solidFill>
            <a:miter/>
          </a:ln>
        </p:spPr>
        <p:style>
          <a:lnRef idx="0"/>
          <a:fillRef idx="0"/>
          <a:effectRef idx="0"/>
          <a:fontRef idx="minor"/>
        </p:style>
      </p:sp>
      <p:sp>
        <p:nvSpPr>
          <p:cNvPr id="283" name="Line 13"/>
          <p:cNvSpPr/>
          <p:nvPr/>
        </p:nvSpPr>
        <p:spPr>
          <a:xfrm>
            <a:off x="174600" y="4622760"/>
            <a:ext cx="8763120" cy="0"/>
          </a:xfrm>
          <a:prstGeom prst="line">
            <a:avLst/>
          </a:prstGeom>
          <a:ln w="12600">
            <a:solidFill>
              <a:srgbClr val="000000"/>
            </a:solidFill>
            <a:miter/>
          </a:ln>
        </p:spPr>
        <p:style>
          <a:lnRef idx="0"/>
          <a:fillRef idx="0"/>
          <a:effectRef idx="0"/>
          <a:fontRef idx="minor"/>
        </p:style>
      </p:sp>
      <p:grpSp>
        <p:nvGrpSpPr>
          <p:cNvPr id="284" name="Group 14"/>
          <p:cNvGrpSpPr/>
          <p:nvPr/>
        </p:nvGrpSpPr>
        <p:grpSpPr>
          <a:xfrm>
            <a:off x="2438280" y="3276720"/>
            <a:ext cx="3200400" cy="380880"/>
            <a:chOff x="2438280" y="3276720"/>
            <a:chExt cx="3200400" cy="380880"/>
          </a:xfrm>
        </p:grpSpPr>
        <p:sp>
          <p:nvSpPr>
            <p:cNvPr id="285" name="CustomShape 15"/>
            <p:cNvSpPr/>
            <p:nvPr/>
          </p:nvSpPr>
          <p:spPr>
            <a:xfrm>
              <a:off x="2438280" y="3276720"/>
              <a:ext cx="1163880" cy="380880"/>
            </a:xfrm>
            <a:custGeom>
              <a:avLst/>
              <a:gdLst/>
              <a:ahLst/>
              <a:rect l="0" t="0" r="r" b="b"/>
              <a:pathLst>
                <a:path w="3235" h="1060">
                  <a:moveTo>
                    <a:pt x="264" y="0"/>
                  </a:moveTo>
                  <a:lnTo>
                    <a:pt x="265" y="0"/>
                  </a:lnTo>
                  <a:cubicBezTo>
                    <a:pt x="218" y="0"/>
                    <a:pt x="173" y="12"/>
                    <a:pt x="132" y="35"/>
                  </a:cubicBezTo>
                  <a:cubicBezTo>
                    <a:pt x="92" y="59"/>
                    <a:pt x="59" y="92"/>
                    <a:pt x="35" y="132"/>
                  </a:cubicBezTo>
                  <a:cubicBezTo>
                    <a:pt x="12" y="173"/>
                    <a:pt x="0" y="218"/>
                    <a:pt x="0" y="265"/>
                  </a:cubicBezTo>
                  <a:lnTo>
                    <a:pt x="0" y="794"/>
                  </a:lnTo>
                  <a:lnTo>
                    <a:pt x="0" y="794"/>
                  </a:lnTo>
                  <a:cubicBezTo>
                    <a:pt x="0" y="841"/>
                    <a:pt x="12" y="886"/>
                    <a:pt x="35" y="927"/>
                  </a:cubicBezTo>
                  <a:cubicBezTo>
                    <a:pt x="59" y="967"/>
                    <a:pt x="92" y="1000"/>
                    <a:pt x="132" y="1024"/>
                  </a:cubicBezTo>
                  <a:cubicBezTo>
                    <a:pt x="173" y="1047"/>
                    <a:pt x="218" y="1059"/>
                    <a:pt x="265" y="1059"/>
                  </a:cubicBezTo>
                  <a:lnTo>
                    <a:pt x="2969" y="1059"/>
                  </a:lnTo>
                  <a:lnTo>
                    <a:pt x="2969" y="1059"/>
                  </a:lnTo>
                  <a:cubicBezTo>
                    <a:pt x="3016" y="1059"/>
                    <a:pt x="3061" y="1047"/>
                    <a:pt x="3102" y="1024"/>
                  </a:cubicBezTo>
                  <a:cubicBezTo>
                    <a:pt x="3142" y="1000"/>
                    <a:pt x="3175" y="967"/>
                    <a:pt x="3199" y="927"/>
                  </a:cubicBezTo>
                  <a:cubicBezTo>
                    <a:pt x="3222" y="886"/>
                    <a:pt x="3234" y="841"/>
                    <a:pt x="3234" y="794"/>
                  </a:cubicBezTo>
                  <a:lnTo>
                    <a:pt x="3234" y="264"/>
                  </a:lnTo>
                  <a:lnTo>
                    <a:pt x="3234" y="265"/>
                  </a:lnTo>
                  <a:lnTo>
                    <a:pt x="3234" y="265"/>
                  </a:lnTo>
                  <a:cubicBezTo>
                    <a:pt x="3234" y="218"/>
                    <a:pt x="3222" y="173"/>
                    <a:pt x="3199" y="132"/>
                  </a:cubicBezTo>
                  <a:cubicBezTo>
                    <a:pt x="3175" y="92"/>
                    <a:pt x="3142" y="59"/>
                    <a:pt x="3102" y="35"/>
                  </a:cubicBezTo>
                  <a:cubicBezTo>
                    <a:pt x="3061" y="12"/>
                    <a:pt x="3016" y="0"/>
                    <a:pt x="2969" y="0"/>
                  </a:cubicBezTo>
                  <a:lnTo>
                    <a:pt x="264"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mol N</a:t>
              </a:r>
              <a:r>
                <a:rPr b="0" lang="en-US" sz="2400" spc="-1" strike="noStrike" baseline="-25000">
                  <a:solidFill>
                    <a:srgbClr val="6600cc"/>
                  </a:solidFill>
                  <a:latin typeface="Times New Roman"/>
                </a:rPr>
                <a:t>2</a:t>
              </a:r>
              <a:endParaRPr b="0" lang="en-US" sz="2400" spc="-1" strike="noStrike">
                <a:solidFill>
                  <a:srgbClr val="000000"/>
                </a:solidFill>
                <a:latin typeface="Times New Roman"/>
              </a:endParaRPr>
            </a:p>
          </p:txBody>
        </p:sp>
        <p:sp>
          <p:nvSpPr>
            <p:cNvPr id="286" name="CustomShape 16"/>
            <p:cNvSpPr/>
            <p:nvPr/>
          </p:nvSpPr>
          <p:spPr>
            <a:xfrm>
              <a:off x="3657600" y="3439800"/>
              <a:ext cx="546120" cy="114480"/>
            </a:xfrm>
            <a:custGeom>
              <a:avLst/>
              <a:gdLst/>
              <a:ahLst/>
              <a:rect l="0" t="0" r="r" b="b"/>
              <a:pathLst>
                <a:path w="1518" h="320">
                  <a:moveTo>
                    <a:pt x="0" y="240"/>
                  </a:moveTo>
                  <a:lnTo>
                    <a:pt x="1138" y="240"/>
                  </a:lnTo>
                  <a:lnTo>
                    <a:pt x="1138" y="319"/>
                  </a:lnTo>
                  <a:lnTo>
                    <a:pt x="1517" y="160"/>
                  </a:lnTo>
                  <a:lnTo>
                    <a:pt x="1138" y="0"/>
                  </a:lnTo>
                  <a:lnTo>
                    <a:pt x="1138" y="80"/>
                  </a:lnTo>
                  <a:lnTo>
                    <a:pt x="0" y="80"/>
                  </a:lnTo>
                  <a:lnTo>
                    <a:pt x="0" y="240"/>
                  </a:lnTo>
                </a:path>
              </a:pathLst>
            </a:custGeom>
            <a:solidFill>
              <a:srgbClr val="ffcc66"/>
            </a:solidFill>
            <a:ln w="9360">
              <a:solidFill>
                <a:srgbClr val="000000"/>
              </a:solidFill>
              <a:miter/>
            </a:ln>
          </p:spPr>
          <p:style>
            <a:lnRef idx="0"/>
            <a:fillRef idx="0"/>
            <a:effectRef idx="0"/>
            <a:fontRef idx="minor"/>
          </p:style>
        </p:sp>
        <p:sp>
          <p:nvSpPr>
            <p:cNvPr id="287" name="CustomShape 17"/>
            <p:cNvSpPr/>
            <p:nvPr/>
          </p:nvSpPr>
          <p:spPr>
            <a:xfrm>
              <a:off x="4262400" y="3276720"/>
              <a:ext cx="1376280" cy="380880"/>
            </a:xfrm>
            <a:custGeom>
              <a:avLst/>
              <a:gdLst/>
              <a:ahLst/>
              <a:rect l="0" t="0" r="r" b="b"/>
              <a:pathLst>
                <a:path w="3825" h="1060">
                  <a:moveTo>
                    <a:pt x="264" y="0"/>
                  </a:moveTo>
                  <a:lnTo>
                    <a:pt x="265" y="0"/>
                  </a:lnTo>
                  <a:cubicBezTo>
                    <a:pt x="218" y="0"/>
                    <a:pt x="173" y="12"/>
                    <a:pt x="132" y="35"/>
                  </a:cubicBezTo>
                  <a:cubicBezTo>
                    <a:pt x="92" y="59"/>
                    <a:pt x="59" y="92"/>
                    <a:pt x="35" y="132"/>
                  </a:cubicBezTo>
                  <a:cubicBezTo>
                    <a:pt x="12" y="173"/>
                    <a:pt x="0" y="218"/>
                    <a:pt x="0" y="265"/>
                  </a:cubicBezTo>
                  <a:lnTo>
                    <a:pt x="0" y="794"/>
                  </a:lnTo>
                  <a:lnTo>
                    <a:pt x="0" y="794"/>
                  </a:lnTo>
                  <a:cubicBezTo>
                    <a:pt x="0" y="841"/>
                    <a:pt x="12" y="886"/>
                    <a:pt x="35" y="927"/>
                  </a:cubicBezTo>
                  <a:cubicBezTo>
                    <a:pt x="59" y="967"/>
                    <a:pt x="92" y="1000"/>
                    <a:pt x="132" y="1024"/>
                  </a:cubicBezTo>
                  <a:cubicBezTo>
                    <a:pt x="173" y="1047"/>
                    <a:pt x="218" y="1059"/>
                    <a:pt x="265" y="1059"/>
                  </a:cubicBezTo>
                  <a:lnTo>
                    <a:pt x="3559" y="1059"/>
                  </a:lnTo>
                  <a:lnTo>
                    <a:pt x="3559" y="1059"/>
                  </a:lnTo>
                  <a:cubicBezTo>
                    <a:pt x="3606" y="1059"/>
                    <a:pt x="3651" y="1047"/>
                    <a:pt x="3692" y="1024"/>
                  </a:cubicBezTo>
                  <a:cubicBezTo>
                    <a:pt x="3732" y="1000"/>
                    <a:pt x="3765" y="967"/>
                    <a:pt x="3789" y="927"/>
                  </a:cubicBezTo>
                  <a:cubicBezTo>
                    <a:pt x="3812" y="886"/>
                    <a:pt x="3824" y="841"/>
                    <a:pt x="3824" y="794"/>
                  </a:cubicBezTo>
                  <a:lnTo>
                    <a:pt x="3824" y="264"/>
                  </a:lnTo>
                  <a:lnTo>
                    <a:pt x="3824" y="265"/>
                  </a:lnTo>
                  <a:lnTo>
                    <a:pt x="3824" y="265"/>
                  </a:lnTo>
                  <a:cubicBezTo>
                    <a:pt x="3824" y="218"/>
                    <a:pt x="3812" y="173"/>
                    <a:pt x="3789" y="132"/>
                  </a:cubicBezTo>
                  <a:cubicBezTo>
                    <a:pt x="3765" y="92"/>
                    <a:pt x="3732" y="59"/>
                    <a:pt x="3692" y="35"/>
                  </a:cubicBezTo>
                  <a:cubicBezTo>
                    <a:pt x="3651" y="12"/>
                    <a:pt x="3606" y="0"/>
                    <a:pt x="3559" y="0"/>
                  </a:cubicBezTo>
                  <a:lnTo>
                    <a:pt x="264"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mol Si</a:t>
              </a:r>
              <a:r>
                <a:rPr b="0" lang="en-US" sz="2400" spc="-1" strike="noStrike" baseline="-25000">
                  <a:solidFill>
                    <a:srgbClr val="6600cc"/>
                  </a:solidFill>
                  <a:latin typeface="Times New Roman"/>
                </a:rPr>
                <a:t>3</a:t>
              </a:r>
              <a:r>
                <a:rPr b="0" lang="en-US" sz="2400" spc="-1" strike="noStrike">
                  <a:solidFill>
                    <a:srgbClr val="6600cc"/>
                  </a:solidFill>
                  <a:latin typeface="Times New Roman"/>
                </a:rPr>
                <a:t>N</a:t>
              </a:r>
              <a:r>
                <a:rPr b="0" lang="en-US" sz="2400" spc="-1" strike="noStrike" baseline="-25000">
                  <a:solidFill>
                    <a:srgbClr val="6600cc"/>
                  </a:solidFill>
                  <a:latin typeface="Times New Roman"/>
                </a:rPr>
                <a:t>4</a:t>
              </a:r>
              <a:endParaRPr b="0" lang="en-US" sz="2400" spc="-1" strike="noStrike">
                <a:solidFill>
                  <a:srgbClr val="000000"/>
                </a:solidFill>
                <a:latin typeface="Times New Roman"/>
              </a:endParaRPr>
            </a:p>
          </p:txBody>
        </p:sp>
      </p:grpSp>
      <mc:AlternateContent>
        <mc:Choice xmlns:a14="http://schemas.microsoft.com/office/drawing/2010/main" Requires="a14">
          <p:sp>
            <p:nvSpPr>
              <p:cNvPr id="288" name="Formula 18"/>
              <p:cNvSpPr txBox="1"/>
              <p:nvPr/>
            </p:nvSpPr>
            <p:spPr>
              <a:xfrm>
                <a:off x="3360600" y="3657600"/>
                <a:ext cx="1133640" cy="622440"/>
              </a:xfrm>
              <a:prstGeom prst="rect">
                <a:avLst/>
              </a:prstGeom>
            </p:spPr>
            <p:txBody>
              <a:bodyPr/>
              <a:p>
                <a14:m>
                  <m:oMath xmlns:m="http://schemas.openxmlformats.org/officeDocument/2006/math">
                    <m:f>
                      <m:num>
                        <m:sSub>
                          <m:e>
                            <m:r>
                              <m:rPr>
                                <m:lit/>
                                <m:nor/>
                              </m:rPr>
                              <m:t xml:space="preserve">1 mol Si</m:t>
                            </m:r>
                          </m:e>
                          <m:sub>
                            <m:r>
                              <m:t xml:space="preserve">3</m:t>
                            </m:r>
                          </m:sub>
                        </m:sSub>
                        <m:sSub>
                          <m:e>
                            <m:r>
                              <m:t xml:space="preserve">N</m:t>
                            </m:r>
                          </m:e>
                          <m:sub>
                            <m:r>
                              <m:t xml:space="preserve">4</m:t>
                            </m:r>
                          </m:sub>
                        </m:sSub>
                      </m:num>
                      <m:den>
                        <m:sSub>
                          <m:e>
                            <m:r>
                              <m:rPr>
                                <m:lit/>
                                <m:nor/>
                              </m:rPr>
                              <m:t xml:space="preserve">2 mol N</m:t>
                            </m:r>
                          </m:e>
                          <m:sub>
                            <m:r>
                              <m:t xml:space="preserve">2</m:t>
                            </m:r>
                          </m:sub>
                        </m:sSub>
                      </m:den>
                    </m:f>
                  </m:oMath>
                </a14:m>
              </a:p>
            </p:txBody>
          </p:sp>
        </mc:Choice>
        <mc:Fallback/>
      </mc:AlternateContent>
      <mc:AlternateContent>
        <mc:Choice xmlns:a14="http://schemas.microsoft.com/office/drawing/2010/main" Requires="a14">
          <p:sp>
            <p:nvSpPr>
              <p:cNvPr id="289" name="Formula 19"/>
              <p:cNvSpPr txBox="1"/>
              <p:nvPr/>
            </p:nvSpPr>
            <p:spPr>
              <a:xfrm>
                <a:off x="1863720" y="4689360"/>
                <a:ext cx="2995920" cy="1184040"/>
              </a:xfrm>
              <a:prstGeom prst="rect">
                <a:avLst/>
              </a:prstGeom>
            </p:spPr>
            <p:txBody>
              <a:bodyPr/>
              <a:p>
                <a14:m>
                  <m:oMath xmlns:m="http://schemas.openxmlformats.org/officeDocument/2006/math">
                    <m:eqArr>
                      <m:e>
                        <m:r>
                          <m:t xml:space="preserve">1</m:t>
                        </m:r>
                        <m:r>
                          <m:rPr>
                            <m:lit/>
                            <m:nor/>
                          </m:rPr>
                          <m:t xml:space="preserve">.</m:t>
                        </m:r>
                        <m:r>
                          <m:rPr>
                            <m:lit/>
                            <m:nor/>
                          </m:rPr>
                          <m:t xml:space="preserve">20 mol Si</m:t>
                        </m:r>
                        <m:r>
                          <m:t xml:space="preserve">×</m:t>
                        </m:r>
                        <m:f>
                          <m:num>
                            <m:sSub>
                              <m:e>
                                <m:r>
                                  <m:rPr>
                                    <m:lit/>
                                    <m:nor/>
                                  </m:rPr>
                                  <m:t xml:space="preserve">1 mol Si</m:t>
                                </m:r>
                              </m:e>
                              <m:sub>
                                <m:r>
                                  <m:t xml:space="preserve">3</m:t>
                                </m:r>
                              </m:sub>
                            </m:sSub>
                            <m:sSub>
                              <m:e>
                                <m:r>
                                  <m:t xml:space="preserve">N</m:t>
                                </m:r>
                              </m:e>
                              <m:sub>
                                <m:r>
                                  <m:t xml:space="preserve">4</m:t>
                                </m:r>
                              </m:sub>
                            </m:sSub>
                          </m:num>
                          <m:den>
                            <m:r>
                              <m:rPr>
                                <m:lit/>
                                <m:nor/>
                              </m:rPr>
                              <m:t xml:space="preserve">3 mol Si</m:t>
                            </m:r>
                          </m:den>
                        </m:f>
                      </m:e>
                      <m:e>
                        <m:r>
                          <m:rPr>
                            <m:lit/>
                            <m:nor/>
                          </m:rPr>
                          <m:t xml:space="preserve">= </m:t>
                        </m:r>
                        <m:r>
                          <m:t xml:space="preserve">0</m:t>
                        </m:r>
                        <m:r>
                          <m:rPr>
                            <m:lit/>
                            <m:nor/>
                          </m:rPr>
                          <m:t xml:space="preserve">.</m:t>
                        </m:r>
                        <m:sSub>
                          <m:e>
                            <m:r>
                              <m:rPr>
                                <m:lit/>
                                <m:nor/>
                              </m:rPr>
                              <m:t xml:space="preserve">400 mol Si</m:t>
                            </m:r>
                          </m:e>
                          <m:sub>
                            <m:r>
                              <m:t xml:space="preserve">3</m:t>
                            </m:r>
                          </m:sub>
                        </m:sSub>
                        <m:sSub>
                          <m:e>
                            <m:r>
                              <m:t xml:space="preserve">N</m:t>
                            </m:r>
                          </m:e>
                          <m:sub>
                            <m:r>
                              <m:t xml:space="preserve">4</m:t>
                            </m:r>
                          </m:sub>
                        </m:sSub>
                      </m:e>
                    </m:eqArr>
                  </m:oMath>
                </a14:m>
              </a:p>
            </p:txBody>
          </p:sp>
        </mc:Choice>
        <mc:Fallback/>
      </mc:AlternateContent>
      <p:sp>
        <p:nvSpPr>
          <p:cNvPr id="290" name="Freeform 20"/>
          <p:cNvSpPr/>
          <p:nvPr/>
        </p:nvSpPr>
        <p:spPr>
          <a:xfrm>
            <a:off x="2514600" y="5029200"/>
            <a:ext cx="594720" cy="228960"/>
          </a:xfrm>
          <a:custGeom>
            <a:avLst/>
            <a:gdLst/>
            <a:ahLst/>
            <a:rect l="0" t="0" r="r" b="b"/>
            <a:pathLst>
              <a:path w="1652" h="636">
                <a:moveTo>
                  <a:pt x="0" y="635"/>
                </a:moveTo>
                <a:lnTo>
                  <a:pt x="1651" y="0"/>
                </a:lnTo>
              </a:path>
            </a:pathLst>
          </a:custGeom>
          <a:ln w="28440">
            <a:solidFill>
              <a:srgbClr val="ff0000"/>
            </a:solidFill>
            <a:miter/>
          </a:ln>
        </p:spPr>
      </p:sp>
      <p:sp>
        <p:nvSpPr>
          <p:cNvPr id="291" name="Freeform 21"/>
          <p:cNvSpPr/>
          <p:nvPr/>
        </p:nvSpPr>
        <p:spPr>
          <a:xfrm>
            <a:off x="3581280" y="5212080"/>
            <a:ext cx="716760" cy="274680"/>
          </a:xfrm>
          <a:custGeom>
            <a:avLst/>
            <a:gdLst/>
            <a:ahLst/>
            <a:rect l="0" t="0" r="r" b="b"/>
            <a:pathLst>
              <a:path w="1991" h="763">
                <a:moveTo>
                  <a:pt x="0" y="762"/>
                </a:moveTo>
                <a:lnTo>
                  <a:pt x="1990" y="0"/>
                </a:lnTo>
              </a:path>
            </a:pathLst>
          </a:custGeom>
          <a:ln w="28440">
            <a:solidFill>
              <a:srgbClr val="ff0000"/>
            </a:solidFill>
            <a:miter/>
          </a:ln>
        </p:spPr>
      </p:sp>
      <p:grpSp>
        <p:nvGrpSpPr>
          <p:cNvPr id="292" name="Group 22"/>
          <p:cNvGrpSpPr/>
          <p:nvPr/>
        </p:nvGrpSpPr>
        <p:grpSpPr>
          <a:xfrm>
            <a:off x="2438280" y="2209680"/>
            <a:ext cx="3200400" cy="381240"/>
            <a:chOff x="2438280" y="2209680"/>
            <a:chExt cx="3200400" cy="381240"/>
          </a:xfrm>
        </p:grpSpPr>
        <p:sp>
          <p:nvSpPr>
            <p:cNvPr id="293" name="CustomShape 23"/>
            <p:cNvSpPr/>
            <p:nvPr/>
          </p:nvSpPr>
          <p:spPr>
            <a:xfrm>
              <a:off x="2438280" y="2209680"/>
              <a:ext cx="1163880" cy="381240"/>
            </a:xfrm>
            <a:custGeom>
              <a:avLst/>
              <a:gdLst/>
              <a:ahLst/>
              <a:rect l="0" t="0" r="r" b="b"/>
              <a:pathLst>
                <a:path w="3235" h="1061">
                  <a:moveTo>
                    <a:pt x="265" y="0"/>
                  </a:moveTo>
                  <a:lnTo>
                    <a:pt x="265" y="0"/>
                  </a:lnTo>
                  <a:cubicBezTo>
                    <a:pt x="218" y="0"/>
                    <a:pt x="173" y="12"/>
                    <a:pt x="133" y="36"/>
                  </a:cubicBezTo>
                  <a:cubicBezTo>
                    <a:pt x="92" y="59"/>
                    <a:pt x="59" y="92"/>
                    <a:pt x="36" y="133"/>
                  </a:cubicBezTo>
                  <a:cubicBezTo>
                    <a:pt x="12" y="173"/>
                    <a:pt x="0" y="218"/>
                    <a:pt x="0" y="265"/>
                  </a:cubicBezTo>
                  <a:lnTo>
                    <a:pt x="0" y="795"/>
                  </a:lnTo>
                  <a:lnTo>
                    <a:pt x="0" y="795"/>
                  </a:lnTo>
                  <a:cubicBezTo>
                    <a:pt x="0" y="842"/>
                    <a:pt x="12" y="887"/>
                    <a:pt x="36" y="928"/>
                  </a:cubicBezTo>
                  <a:cubicBezTo>
                    <a:pt x="59" y="968"/>
                    <a:pt x="92" y="1001"/>
                    <a:pt x="133" y="1024"/>
                  </a:cubicBezTo>
                  <a:cubicBezTo>
                    <a:pt x="173" y="1048"/>
                    <a:pt x="218" y="1060"/>
                    <a:pt x="265" y="1060"/>
                  </a:cubicBezTo>
                  <a:lnTo>
                    <a:pt x="2968" y="1060"/>
                  </a:lnTo>
                  <a:lnTo>
                    <a:pt x="2969" y="1060"/>
                  </a:lnTo>
                  <a:cubicBezTo>
                    <a:pt x="3016" y="1060"/>
                    <a:pt x="3061" y="1048"/>
                    <a:pt x="3102" y="1024"/>
                  </a:cubicBezTo>
                  <a:cubicBezTo>
                    <a:pt x="3142" y="1001"/>
                    <a:pt x="3175" y="968"/>
                    <a:pt x="3198" y="928"/>
                  </a:cubicBezTo>
                  <a:cubicBezTo>
                    <a:pt x="3222" y="887"/>
                    <a:pt x="3234" y="842"/>
                    <a:pt x="3234" y="795"/>
                  </a:cubicBezTo>
                  <a:lnTo>
                    <a:pt x="3233" y="265"/>
                  </a:lnTo>
                  <a:lnTo>
                    <a:pt x="3234" y="265"/>
                  </a:lnTo>
                  <a:lnTo>
                    <a:pt x="3234" y="265"/>
                  </a:lnTo>
                  <a:cubicBezTo>
                    <a:pt x="3234" y="218"/>
                    <a:pt x="3222" y="173"/>
                    <a:pt x="3198" y="133"/>
                  </a:cubicBezTo>
                  <a:cubicBezTo>
                    <a:pt x="3175" y="92"/>
                    <a:pt x="3142" y="59"/>
                    <a:pt x="3102" y="36"/>
                  </a:cubicBezTo>
                  <a:cubicBezTo>
                    <a:pt x="3061" y="12"/>
                    <a:pt x="3016" y="0"/>
                    <a:pt x="2969" y="0"/>
                  </a:cubicBezTo>
                  <a:lnTo>
                    <a:pt x="265"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mol Si</a:t>
              </a:r>
              <a:endParaRPr b="0" lang="en-US" sz="2400" spc="-1" strike="noStrike">
                <a:solidFill>
                  <a:srgbClr val="000000"/>
                </a:solidFill>
                <a:latin typeface="Times New Roman"/>
              </a:endParaRPr>
            </a:p>
          </p:txBody>
        </p:sp>
        <p:sp>
          <p:nvSpPr>
            <p:cNvPr id="294" name="CustomShape 24"/>
            <p:cNvSpPr/>
            <p:nvPr/>
          </p:nvSpPr>
          <p:spPr>
            <a:xfrm>
              <a:off x="3657600" y="2372760"/>
              <a:ext cx="546120" cy="114480"/>
            </a:xfrm>
            <a:custGeom>
              <a:avLst/>
              <a:gdLst/>
              <a:ahLst/>
              <a:rect l="0" t="0" r="r" b="b"/>
              <a:pathLst>
                <a:path w="1518" h="320">
                  <a:moveTo>
                    <a:pt x="0" y="240"/>
                  </a:moveTo>
                  <a:lnTo>
                    <a:pt x="1138" y="240"/>
                  </a:lnTo>
                  <a:lnTo>
                    <a:pt x="1138" y="319"/>
                  </a:lnTo>
                  <a:lnTo>
                    <a:pt x="1517" y="160"/>
                  </a:lnTo>
                  <a:lnTo>
                    <a:pt x="1138" y="0"/>
                  </a:lnTo>
                  <a:lnTo>
                    <a:pt x="1138" y="80"/>
                  </a:lnTo>
                  <a:lnTo>
                    <a:pt x="0" y="80"/>
                  </a:lnTo>
                  <a:lnTo>
                    <a:pt x="0" y="240"/>
                  </a:lnTo>
                </a:path>
              </a:pathLst>
            </a:custGeom>
            <a:solidFill>
              <a:srgbClr val="ffcc66"/>
            </a:solidFill>
            <a:ln w="9360">
              <a:solidFill>
                <a:srgbClr val="000000"/>
              </a:solidFill>
              <a:miter/>
            </a:ln>
          </p:spPr>
          <p:style>
            <a:lnRef idx="0"/>
            <a:fillRef idx="0"/>
            <a:effectRef idx="0"/>
            <a:fontRef idx="minor"/>
          </p:style>
        </p:sp>
        <p:sp>
          <p:nvSpPr>
            <p:cNvPr id="295" name="CustomShape 25"/>
            <p:cNvSpPr/>
            <p:nvPr/>
          </p:nvSpPr>
          <p:spPr>
            <a:xfrm>
              <a:off x="4262400" y="2209680"/>
              <a:ext cx="1376280" cy="381240"/>
            </a:xfrm>
            <a:custGeom>
              <a:avLst/>
              <a:gdLst/>
              <a:ahLst/>
              <a:rect l="0" t="0" r="r" b="b"/>
              <a:pathLst>
                <a:path w="3825" h="1061">
                  <a:moveTo>
                    <a:pt x="265" y="0"/>
                  </a:moveTo>
                  <a:lnTo>
                    <a:pt x="265" y="0"/>
                  </a:lnTo>
                  <a:cubicBezTo>
                    <a:pt x="218" y="0"/>
                    <a:pt x="173" y="12"/>
                    <a:pt x="133" y="36"/>
                  </a:cubicBezTo>
                  <a:cubicBezTo>
                    <a:pt x="92" y="59"/>
                    <a:pt x="59" y="92"/>
                    <a:pt x="36" y="133"/>
                  </a:cubicBezTo>
                  <a:cubicBezTo>
                    <a:pt x="12" y="173"/>
                    <a:pt x="0" y="218"/>
                    <a:pt x="0" y="265"/>
                  </a:cubicBezTo>
                  <a:lnTo>
                    <a:pt x="0" y="795"/>
                  </a:lnTo>
                  <a:lnTo>
                    <a:pt x="0" y="795"/>
                  </a:lnTo>
                  <a:cubicBezTo>
                    <a:pt x="0" y="842"/>
                    <a:pt x="12" y="887"/>
                    <a:pt x="36" y="928"/>
                  </a:cubicBezTo>
                  <a:cubicBezTo>
                    <a:pt x="59" y="968"/>
                    <a:pt x="92" y="1001"/>
                    <a:pt x="133" y="1024"/>
                  </a:cubicBezTo>
                  <a:cubicBezTo>
                    <a:pt x="173" y="1048"/>
                    <a:pt x="218" y="1060"/>
                    <a:pt x="265" y="1060"/>
                  </a:cubicBezTo>
                  <a:lnTo>
                    <a:pt x="3559" y="1060"/>
                  </a:lnTo>
                  <a:lnTo>
                    <a:pt x="3559" y="1060"/>
                  </a:lnTo>
                  <a:cubicBezTo>
                    <a:pt x="3606" y="1060"/>
                    <a:pt x="3651" y="1048"/>
                    <a:pt x="3692" y="1024"/>
                  </a:cubicBezTo>
                  <a:cubicBezTo>
                    <a:pt x="3732" y="1001"/>
                    <a:pt x="3765" y="968"/>
                    <a:pt x="3788" y="928"/>
                  </a:cubicBezTo>
                  <a:cubicBezTo>
                    <a:pt x="3812" y="887"/>
                    <a:pt x="3824" y="842"/>
                    <a:pt x="3824" y="795"/>
                  </a:cubicBezTo>
                  <a:lnTo>
                    <a:pt x="3824" y="265"/>
                  </a:lnTo>
                  <a:lnTo>
                    <a:pt x="3824" y="265"/>
                  </a:lnTo>
                  <a:lnTo>
                    <a:pt x="3824" y="265"/>
                  </a:lnTo>
                  <a:cubicBezTo>
                    <a:pt x="3824" y="218"/>
                    <a:pt x="3812" y="173"/>
                    <a:pt x="3788" y="133"/>
                  </a:cubicBezTo>
                  <a:cubicBezTo>
                    <a:pt x="3765" y="92"/>
                    <a:pt x="3732" y="59"/>
                    <a:pt x="3692" y="36"/>
                  </a:cubicBezTo>
                  <a:cubicBezTo>
                    <a:pt x="3651" y="12"/>
                    <a:pt x="3606" y="0"/>
                    <a:pt x="3559" y="0"/>
                  </a:cubicBezTo>
                  <a:lnTo>
                    <a:pt x="265"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mol Si</a:t>
              </a:r>
              <a:r>
                <a:rPr b="0" lang="en-US" sz="2400" spc="-1" strike="noStrike" baseline="-25000">
                  <a:solidFill>
                    <a:srgbClr val="6600cc"/>
                  </a:solidFill>
                  <a:latin typeface="Times New Roman"/>
                </a:rPr>
                <a:t>3</a:t>
              </a:r>
              <a:r>
                <a:rPr b="0" lang="en-US" sz="2400" spc="-1" strike="noStrike">
                  <a:solidFill>
                    <a:srgbClr val="6600cc"/>
                  </a:solidFill>
                  <a:latin typeface="Times New Roman"/>
                </a:rPr>
                <a:t>N</a:t>
              </a:r>
              <a:r>
                <a:rPr b="0" lang="en-US" sz="2400" spc="-1" strike="noStrike" baseline="-25000">
                  <a:solidFill>
                    <a:srgbClr val="6600cc"/>
                  </a:solidFill>
                  <a:latin typeface="Times New Roman"/>
                </a:rPr>
                <a:t>4</a:t>
              </a:r>
              <a:endParaRPr b="0" lang="en-US" sz="2400" spc="-1" strike="noStrike">
                <a:solidFill>
                  <a:srgbClr val="000000"/>
                </a:solidFill>
                <a:latin typeface="Times New Roman"/>
              </a:endParaRPr>
            </a:p>
          </p:txBody>
        </p:sp>
      </p:grpSp>
      <mc:AlternateContent>
        <mc:Choice xmlns:a14="http://schemas.microsoft.com/office/drawing/2010/main" Requires="a14">
          <p:sp>
            <p:nvSpPr>
              <p:cNvPr id="296" name="Formula 26"/>
              <p:cNvSpPr txBox="1"/>
              <p:nvPr/>
            </p:nvSpPr>
            <p:spPr>
              <a:xfrm>
                <a:off x="3436920" y="2590920"/>
                <a:ext cx="1133640" cy="574560"/>
              </a:xfrm>
              <a:prstGeom prst="rect">
                <a:avLst/>
              </a:prstGeom>
            </p:spPr>
            <p:txBody>
              <a:bodyPr/>
              <a:p>
                <a14:m>
                  <m:oMath xmlns:m="http://schemas.openxmlformats.org/officeDocument/2006/math">
                    <m:f>
                      <m:num>
                        <m:sSub>
                          <m:e>
                            <m:r>
                              <m:rPr>
                                <m:lit/>
                                <m:nor/>
                              </m:rPr>
                              <m:t xml:space="preserve">1 mol Si</m:t>
                            </m:r>
                          </m:e>
                          <m:sub>
                            <m:r>
                              <m:t xml:space="preserve">3</m:t>
                            </m:r>
                          </m:sub>
                        </m:sSub>
                        <m:sSub>
                          <m:e>
                            <m:r>
                              <m:t xml:space="preserve">N</m:t>
                            </m:r>
                          </m:e>
                          <m:sub>
                            <m:r>
                              <m:t xml:space="preserve">4</m:t>
                            </m:r>
                          </m:sub>
                        </m:sSub>
                      </m:num>
                      <m:den>
                        <m:r>
                          <m:rPr>
                            <m:lit/>
                            <m:nor/>
                          </m:rPr>
                          <m:t xml:space="preserve">3 mol Si</m:t>
                        </m:r>
                      </m:den>
                    </m:f>
                  </m:oMath>
                </a14:m>
              </a:p>
            </p:txBody>
          </p:sp>
        </mc:Choice>
        <mc:Fallback/>
      </mc:AlternateContent>
      <p:grpSp>
        <p:nvGrpSpPr>
          <p:cNvPr id="297" name="Group 27"/>
          <p:cNvGrpSpPr/>
          <p:nvPr/>
        </p:nvGrpSpPr>
        <p:grpSpPr>
          <a:xfrm>
            <a:off x="5638680" y="2209680"/>
            <a:ext cx="3124440" cy="1646280"/>
            <a:chOff x="5638680" y="2209680"/>
            <a:chExt cx="3124440" cy="1646280"/>
          </a:xfrm>
        </p:grpSpPr>
        <p:grpSp>
          <p:nvGrpSpPr>
            <p:cNvPr id="298" name="Group 28"/>
            <p:cNvGrpSpPr/>
            <p:nvPr/>
          </p:nvGrpSpPr>
          <p:grpSpPr>
            <a:xfrm>
              <a:off x="5638680" y="2209680"/>
              <a:ext cx="1523880" cy="1295640"/>
              <a:chOff x="5638680" y="2209680"/>
              <a:chExt cx="1523880" cy="1295640"/>
            </a:xfrm>
          </p:grpSpPr>
          <p:grpSp>
            <p:nvGrpSpPr>
              <p:cNvPr id="299" name="Group 29"/>
              <p:cNvGrpSpPr/>
              <p:nvPr/>
            </p:nvGrpSpPr>
            <p:grpSpPr>
              <a:xfrm>
                <a:off x="5638680" y="2438280"/>
                <a:ext cx="1523880" cy="1067040"/>
                <a:chOff x="5638680" y="2438280"/>
                <a:chExt cx="1523880" cy="1067040"/>
              </a:xfrm>
            </p:grpSpPr>
            <p:sp>
              <p:nvSpPr>
                <p:cNvPr id="300" name="Line 30"/>
                <p:cNvSpPr/>
                <p:nvPr/>
              </p:nvSpPr>
              <p:spPr>
                <a:xfrm>
                  <a:off x="5638680" y="2438280"/>
                  <a:ext cx="635400" cy="533520"/>
                </a:xfrm>
                <a:prstGeom prst="line">
                  <a:avLst/>
                </a:prstGeom>
                <a:ln w="9360">
                  <a:solidFill>
                    <a:srgbClr val="000000"/>
                  </a:solidFill>
                  <a:miter/>
                </a:ln>
              </p:spPr>
              <p:style>
                <a:lnRef idx="0"/>
                <a:fillRef idx="0"/>
                <a:effectRef idx="0"/>
                <a:fontRef idx="minor"/>
              </p:style>
            </p:sp>
            <p:sp>
              <p:nvSpPr>
                <p:cNvPr id="301" name="Line 31"/>
                <p:cNvSpPr/>
                <p:nvPr/>
              </p:nvSpPr>
              <p:spPr>
                <a:xfrm flipV="1">
                  <a:off x="5638680" y="2971800"/>
                  <a:ext cx="635400" cy="533520"/>
                </a:xfrm>
                <a:prstGeom prst="line">
                  <a:avLst/>
                </a:prstGeom>
                <a:ln w="9360">
                  <a:solidFill>
                    <a:srgbClr val="000000"/>
                  </a:solidFill>
                  <a:miter/>
                </a:ln>
              </p:spPr>
              <p:style>
                <a:lnRef idx="0"/>
                <a:fillRef idx="0"/>
                <a:effectRef idx="0"/>
                <a:fontRef idx="minor"/>
              </p:style>
            </p:sp>
            <p:sp>
              <p:nvSpPr>
                <p:cNvPr id="302" name="Line 32"/>
                <p:cNvSpPr/>
                <p:nvPr/>
              </p:nvSpPr>
              <p:spPr>
                <a:xfrm>
                  <a:off x="6274080" y="2971800"/>
                  <a:ext cx="888480" cy="0"/>
                </a:xfrm>
                <a:prstGeom prst="line">
                  <a:avLst/>
                </a:prstGeom>
                <a:ln w="9360">
                  <a:solidFill>
                    <a:srgbClr val="000000"/>
                  </a:solidFill>
                  <a:miter/>
                  <a:tailEnd len="med" type="triangle" w="med"/>
                </a:ln>
              </p:spPr>
              <p:style>
                <a:lnRef idx="0"/>
                <a:fillRef idx="0"/>
                <a:effectRef idx="0"/>
                <a:fontRef idx="minor"/>
              </p:style>
            </p:sp>
          </p:grpSp>
          <p:sp>
            <p:nvSpPr>
              <p:cNvPr id="303" name="CustomShape 33"/>
              <p:cNvSpPr/>
              <p:nvPr/>
            </p:nvSpPr>
            <p:spPr>
              <a:xfrm>
                <a:off x="5986440" y="2209680"/>
                <a:ext cx="1162080" cy="7038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000000"/>
                    </a:solidFill>
                    <a:latin typeface="Times New Roman"/>
                  </a:rPr>
                  <a:t>Pick least</a:t>
                </a:r>
                <a:endParaRPr b="0" lang="en-US" sz="20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000000"/>
                    </a:solidFill>
                    <a:latin typeface="Times New Roman"/>
                  </a:rPr>
                  <a:t>amount</a:t>
                </a:r>
                <a:endParaRPr b="0" lang="en-US" sz="2000" spc="-1" strike="noStrike">
                  <a:solidFill>
                    <a:srgbClr val="000000"/>
                  </a:solidFill>
                  <a:latin typeface="Times New Roman"/>
                </a:endParaRPr>
              </a:p>
            </p:txBody>
          </p:sp>
        </p:grpSp>
        <p:sp>
          <p:nvSpPr>
            <p:cNvPr id="304" name="CustomShape 34"/>
            <p:cNvSpPr/>
            <p:nvPr/>
          </p:nvSpPr>
          <p:spPr>
            <a:xfrm>
              <a:off x="7238880" y="2209680"/>
              <a:ext cx="1524240" cy="1646280"/>
            </a:xfrm>
            <a:custGeom>
              <a:avLst/>
              <a:gdLst/>
              <a:ahLst/>
              <a:rect l="0" t="0" r="r" b="b"/>
              <a:pathLst>
                <a:path w="4236" h="4575">
                  <a:moveTo>
                    <a:pt x="705" y="0"/>
                  </a:moveTo>
                  <a:lnTo>
                    <a:pt x="706" y="0"/>
                  </a:lnTo>
                  <a:cubicBezTo>
                    <a:pt x="582" y="0"/>
                    <a:pt x="460" y="33"/>
                    <a:pt x="353" y="95"/>
                  </a:cubicBezTo>
                  <a:cubicBezTo>
                    <a:pt x="246" y="157"/>
                    <a:pt x="157" y="246"/>
                    <a:pt x="95" y="353"/>
                  </a:cubicBezTo>
                  <a:cubicBezTo>
                    <a:pt x="33" y="460"/>
                    <a:pt x="0" y="582"/>
                    <a:pt x="0" y="706"/>
                  </a:cubicBezTo>
                  <a:lnTo>
                    <a:pt x="0" y="3868"/>
                  </a:lnTo>
                  <a:lnTo>
                    <a:pt x="0" y="3868"/>
                  </a:lnTo>
                  <a:cubicBezTo>
                    <a:pt x="0" y="3992"/>
                    <a:pt x="33" y="4114"/>
                    <a:pt x="95" y="4221"/>
                  </a:cubicBezTo>
                  <a:cubicBezTo>
                    <a:pt x="157" y="4328"/>
                    <a:pt x="246" y="4417"/>
                    <a:pt x="353" y="4479"/>
                  </a:cubicBezTo>
                  <a:cubicBezTo>
                    <a:pt x="460" y="4541"/>
                    <a:pt x="582" y="4574"/>
                    <a:pt x="706" y="4574"/>
                  </a:cubicBezTo>
                  <a:lnTo>
                    <a:pt x="3529" y="4574"/>
                  </a:lnTo>
                  <a:lnTo>
                    <a:pt x="3529" y="4574"/>
                  </a:lnTo>
                  <a:cubicBezTo>
                    <a:pt x="3653" y="4574"/>
                    <a:pt x="3775" y="4541"/>
                    <a:pt x="3882" y="4479"/>
                  </a:cubicBezTo>
                  <a:cubicBezTo>
                    <a:pt x="3989" y="4417"/>
                    <a:pt x="4078" y="4328"/>
                    <a:pt x="4140" y="4221"/>
                  </a:cubicBezTo>
                  <a:cubicBezTo>
                    <a:pt x="4202" y="4114"/>
                    <a:pt x="4235" y="3992"/>
                    <a:pt x="4235" y="3868"/>
                  </a:cubicBezTo>
                  <a:lnTo>
                    <a:pt x="4235" y="705"/>
                  </a:lnTo>
                  <a:lnTo>
                    <a:pt x="4235" y="706"/>
                  </a:lnTo>
                  <a:lnTo>
                    <a:pt x="4235" y="706"/>
                  </a:lnTo>
                  <a:cubicBezTo>
                    <a:pt x="4235" y="582"/>
                    <a:pt x="4202" y="460"/>
                    <a:pt x="4140" y="353"/>
                  </a:cubicBezTo>
                  <a:cubicBezTo>
                    <a:pt x="4078" y="246"/>
                    <a:pt x="3989" y="157"/>
                    <a:pt x="3882" y="95"/>
                  </a:cubicBezTo>
                  <a:cubicBezTo>
                    <a:pt x="3775" y="33"/>
                    <a:pt x="3653" y="0"/>
                    <a:pt x="3529" y="0"/>
                  </a:cubicBezTo>
                  <a:lnTo>
                    <a:pt x="705"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Limiting </a:t>
              </a: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reactant and</a:t>
              </a: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theoretical</a:t>
              </a: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yield</a:t>
              </a:r>
              <a:endParaRPr b="0" lang="en-US" sz="2400" spc="-1" strike="noStrike">
                <a:solidFill>
                  <a:srgbClr val="000000"/>
                </a:solidFill>
                <a:latin typeface="Times New Roman"/>
              </a:endParaRPr>
            </a:p>
          </p:txBody>
        </p:sp>
      </p:grpSp>
      <mc:AlternateContent>
        <mc:Choice xmlns:a14="http://schemas.microsoft.com/office/drawing/2010/main" Requires="a14">
          <p:sp>
            <p:nvSpPr>
              <p:cNvPr id="305" name="Formula 35"/>
              <p:cNvSpPr txBox="1"/>
              <p:nvPr/>
            </p:nvSpPr>
            <p:spPr>
              <a:xfrm>
                <a:off x="5610240" y="4648320"/>
                <a:ext cx="3122640" cy="1266840"/>
              </a:xfrm>
              <a:prstGeom prst="rect">
                <a:avLst/>
              </a:prstGeom>
            </p:spPr>
            <p:txBody>
              <a:bodyPr/>
              <a:p>
                <a14:m>
                  <m:oMath xmlns:m="http://schemas.openxmlformats.org/officeDocument/2006/math">
                    <m:eqArr>
                      <m:e>
                        <m:r>
                          <m:t xml:space="preserve">1</m:t>
                        </m:r>
                        <m:r>
                          <m:rPr>
                            <m:lit/>
                            <m:nor/>
                          </m:rPr>
                          <m:t xml:space="preserve">.</m:t>
                        </m:r>
                        <m:sSub>
                          <m:e>
                            <m:r>
                              <m:rPr>
                                <m:lit/>
                                <m:nor/>
                              </m:rPr>
                              <m:t xml:space="preserve">00 mol N</m:t>
                            </m:r>
                          </m:e>
                          <m:sub>
                            <m:r>
                              <m:t xml:space="preserve">2</m:t>
                            </m:r>
                          </m:sub>
                        </m:sSub>
                        <m:r>
                          <m:t xml:space="preserve">×</m:t>
                        </m:r>
                        <m:f>
                          <m:num>
                            <m:sSub>
                              <m:e>
                                <m:r>
                                  <m:rPr>
                                    <m:lit/>
                                    <m:nor/>
                                  </m:rPr>
                                  <m:t xml:space="preserve">1 mol Si</m:t>
                                </m:r>
                              </m:e>
                              <m:sub>
                                <m:r>
                                  <m:t xml:space="preserve">3</m:t>
                                </m:r>
                              </m:sub>
                            </m:sSub>
                            <m:sSub>
                              <m:e>
                                <m:r>
                                  <m:t xml:space="preserve">N</m:t>
                                </m:r>
                              </m:e>
                              <m:sub>
                                <m:r>
                                  <m:t xml:space="preserve">4</m:t>
                                </m:r>
                              </m:sub>
                            </m:sSub>
                          </m:num>
                          <m:den>
                            <m:sSub>
                              <m:e>
                                <m:r>
                                  <m:rPr>
                                    <m:lit/>
                                    <m:nor/>
                                  </m:rPr>
                                  <m:t xml:space="preserve">2 mol N</m:t>
                                </m:r>
                              </m:e>
                              <m:sub>
                                <m:r>
                                  <m:t xml:space="preserve">2</m:t>
                                </m:r>
                              </m:sub>
                            </m:sSub>
                          </m:den>
                        </m:f>
                      </m:e>
                      <m:e>
                        <m:r>
                          <m:rPr>
                            <m:lit/>
                            <m:nor/>
                          </m:rPr>
                          <m:t xml:space="preserve">= </m:t>
                        </m:r>
                        <m:r>
                          <m:t xml:space="preserve">0</m:t>
                        </m:r>
                        <m:r>
                          <m:rPr>
                            <m:lit/>
                            <m:nor/>
                          </m:rPr>
                          <m:t xml:space="preserve">.</m:t>
                        </m:r>
                        <m:sSub>
                          <m:e>
                            <m:r>
                              <m:rPr>
                                <m:lit/>
                                <m:nor/>
                              </m:rPr>
                              <m:t xml:space="preserve">500 mol Si</m:t>
                            </m:r>
                          </m:e>
                          <m:sub>
                            <m:r>
                              <m:t xml:space="preserve">3</m:t>
                            </m:r>
                          </m:sub>
                        </m:sSub>
                        <m:sSub>
                          <m:e>
                            <m:r>
                              <m:t xml:space="preserve">N</m:t>
                            </m:r>
                          </m:e>
                          <m:sub>
                            <m:r>
                              <m:t xml:space="preserve">4</m:t>
                            </m:r>
                          </m:sub>
                        </m:sSub>
                      </m:e>
                    </m:eqArr>
                  </m:oMath>
                </a14:m>
              </a:p>
            </p:txBody>
          </p:sp>
        </mc:Choice>
        <mc:Fallback/>
      </mc:AlternateContent>
      <p:sp>
        <p:nvSpPr>
          <p:cNvPr id="306" name="Freeform 36"/>
          <p:cNvSpPr/>
          <p:nvPr/>
        </p:nvSpPr>
        <p:spPr>
          <a:xfrm>
            <a:off x="6324480" y="4937760"/>
            <a:ext cx="533880" cy="320400"/>
          </a:xfrm>
          <a:custGeom>
            <a:avLst/>
            <a:gdLst/>
            <a:ahLst/>
            <a:rect l="0" t="0" r="r" b="b"/>
            <a:pathLst>
              <a:path w="1483" h="890">
                <a:moveTo>
                  <a:pt x="0" y="889"/>
                </a:moveTo>
                <a:lnTo>
                  <a:pt x="1482" y="0"/>
                </a:lnTo>
              </a:path>
            </a:pathLst>
          </a:custGeom>
          <a:ln w="28440">
            <a:solidFill>
              <a:srgbClr val="ff0000"/>
            </a:solidFill>
            <a:miter/>
          </a:ln>
        </p:spPr>
      </p:sp>
      <p:sp>
        <p:nvSpPr>
          <p:cNvPr id="307" name="Freeform 37"/>
          <p:cNvSpPr/>
          <p:nvPr/>
        </p:nvSpPr>
        <p:spPr>
          <a:xfrm>
            <a:off x="7421760" y="5120640"/>
            <a:ext cx="716760" cy="274680"/>
          </a:xfrm>
          <a:custGeom>
            <a:avLst/>
            <a:gdLst/>
            <a:ahLst/>
            <a:rect l="0" t="0" r="r" b="b"/>
            <a:pathLst>
              <a:path w="1991" h="763">
                <a:moveTo>
                  <a:pt x="0" y="762"/>
                </a:moveTo>
                <a:lnTo>
                  <a:pt x="1990" y="0"/>
                </a:lnTo>
              </a:path>
            </a:pathLst>
          </a:custGeom>
          <a:ln w="28440">
            <a:solidFill>
              <a:srgbClr val="ff0000"/>
            </a:solidFill>
            <a:miter/>
          </a:ln>
        </p:spPr>
      </p:sp>
      <p:sp>
        <p:nvSpPr>
          <p:cNvPr id="308" name="CustomShape 38"/>
          <p:cNvSpPr/>
          <p:nvPr/>
        </p:nvSpPr>
        <p:spPr>
          <a:xfrm>
            <a:off x="6018120" y="5562720"/>
            <a:ext cx="1648440" cy="8254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Theoretical </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Yield</a:t>
            </a:r>
            <a:endParaRPr b="0" lang="en-US" sz="2400" spc="-1" strike="noStrike">
              <a:solidFill>
                <a:srgbClr val="000000"/>
              </a:solidFill>
              <a:latin typeface="Times New Roman"/>
            </a:endParaRPr>
          </a:p>
        </p:txBody>
      </p:sp>
      <p:sp>
        <p:nvSpPr>
          <p:cNvPr id="309" name="CustomShape 39"/>
          <p:cNvSpPr/>
          <p:nvPr/>
        </p:nvSpPr>
        <p:spPr>
          <a:xfrm>
            <a:off x="1598760" y="4724280"/>
            <a:ext cx="1250640" cy="8254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Limiting</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Reactant</a:t>
            </a:r>
            <a:endParaRPr b="0" lang="en-US" sz="2400" spc="-1" strike="noStrike">
              <a:solidFill>
                <a:srgbClr val="000000"/>
              </a:solidFill>
              <a:latin typeface="Times New Roman"/>
            </a:endParaRPr>
          </a:p>
        </p:txBody>
      </p:sp>
    </p:spTree>
  </p:cSld>
  <p:transition>
    <p:fade thruBlk="true"/>
  </p:transition>
  <p:timing>
    <p:tnLst>
      <p:par>
        <p:cTn id="574" dur="indefinite" restart="never" nodeType="tmRoot">
          <p:childTnLst>
            <p:seq>
              <p:cTn id="575" dur="indefinite" nodeType="mainSeq">
                <p:childTnLst>
                  <p:par>
                    <p:cTn id="576" fill="hold">
                      <p:stCondLst>
                        <p:cond delay="indefinite"/>
                      </p:stCondLst>
                      <p:childTnLst>
                        <p:par>
                          <p:cTn id="577" fill="hold">
                            <p:stCondLst>
                              <p:cond delay="0"/>
                            </p:stCondLst>
                            <p:childTnLst>
                              <p:par>
                                <p:cTn id="578" nodeType="clickEffect" fill="hold" presetClass="entr" presetID="22" presetSubtype="1">
                                  <p:stCondLst>
                                    <p:cond delay="0"/>
                                  </p:stCondLst>
                                  <p:childTnLst>
                                    <p:set>
                                      <p:cBhvr>
                                        <p:cTn id="579" dur="1" fill="hold">
                                          <p:stCondLst>
                                            <p:cond delay="0"/>
                                          </p:stCondLst>
                                        </p:cTn>
                                        <p:tgtEl>
                                          <p:spTgt spid="273">
                                            <p:txEl>
                                              <p:pRg st="0" end="0"/>
                                            </p:txEl>
                                          </p:spTgt>
                                        </p:tgtEl>
                                        <p:attrNameLst>
                                          <p:attrName>style.visibility</p:attrName>
                                        </p:attrNameLst>
                                      </p:cBhvr>
                                      <p:to>
                                        <p:strVal val="visible"/>
                                      </p:to>
                                    </p:set>
                                    <p:animEffect filter="wipe(up)" transition="in">
                                      <p:cBhvr additive="repl">
                                        <p:cTn id="580" dur="500"/>
                                        <p:tgtEl>
                                          <p:spTgt spid="273">
                                            <p:txEl>
                                              <p:pRg st="0" end="0"/>
                                            </p:txEl>
                                          </p:spTgt>
                                        </p:tgtEl>
                                      </p:cBhvr>
                                    </p:animEffect>
                                  </p:childTnLst>
                                </p:cTn>
                              </p:par>
                            </p:childTnLst>
                          </p:cTn>
                        </p:par>
                      </p:childTnLst>
                    </p:cTn>
                  </p:par>
                  <p:par>
                    <p:cTn id="581" fill="hold">
                      <p:stCondLst>
                        <p:cond delay="indefinite"/>
                      </p:stCondLst>
                      <p:childTnLst>
                        <p:par>
                          <p:cTn id="582" fill="hold">
                            <p:stCondLst>
                              <p:cond delay="0"/>
                            </p:stCondLst>
                            <p:childTnLst>
                              <p:par>
                                <p:cTn id="583" nodeType="clickEffect" fill="hold" presetClass="entr" presetID="22" presetSubtype="1">
                                  <p:stCondLst>
                                    <p:cond delay="0"/>
                                  </p:stCondLst>
                                  <p:childTnLst>
                                    <p:set>
                                      <p:cBhvr>
                                        <p:cTn id="584" dur="1" fill="hold">
                                          <p:stCondLst>
                                            <p:cond delay="0"/>
                                          </p:stCondLst>
                                        </p:cTn>
                                        <p:tgtEl>
                                          <p:spTgt spid="273">
                                            <p:txEl>
                                              <p:pRg st="1" end="1"/>
                                            </p:txEl>
                                          </p:spTgt>
                                        </p:tgtEl>
                                        <p:attrNameLst>
                                          <p:attrName>style.visibility</p:attrName>
                                        </p:attrNameLst>
                                      </p:cBhvr>
                                      <p:to>
                                        <p:strVal val="visible"/>
                                      </p:to>
                                    </p:set>
                                    <p:animEffect filter="wipe(up)" transition="in">
                                      <p:cBhvr additive="repl">
                                        <p:cTn id="585" dur="500"/>
                                        <p:tgtEl>
                                          <p:spTgt spid="273">
                                            <p:txEl>
                                              <p:pRg st="1" end="1"/>
                                            </p:txEl>
                                          </p:spTgt>
                                        </p:tgtEl>
                                      </p:cBhvr>
                                    </p:animEffect>
                                  </p:childTnLst>
                                </p:cTn>
                              </p:par>
                            </p:childTnLst>
                          </p:cTn>
                        </p:par>
                      </p:childTnLst>
                    </p:cTn>
                  </p:par>
                  <p:par>
                    <p:cTn id="586" fill="hold">
                      <p:stCondLst>
                        <p:cond delay="indefinite"/>
                      </p:stCondLst>
                      <p:childTnLst>
                        <p:par>
                          <p:cTn id="587" fill="hold">
                            <p:stCondLst>
                              <p:cond delay="0"/>
                            </p:stCondLst>
                            <p:childTnLst>
                              <p:par>
                                <p:cTn id="588" nodeType="clickEffect" fill="hold" presetClass="entr" presetID="22" presetSubtype="8">
                                  <p:stCondLst>
                                    <p:cond delay="0"/>
                                  </p:stCondLst>
                                  <p:childTnLst>
                                    <p:set>
                                      <p:cBhvr>
                                        <p:cTn id="589" dur="1" fill="hold">
                                          <p:stCondLst>
                                            <p:cond delay="0"/>
                                          </p:stCondLst>
                                        </p:cTn>
                                        <p:tgtEl>
                                          <p:spTgt spid="292"/>
                                        </p:tgtEl>
                                        <p:attrNameLst>
                                          <p:attrName>style.visibility</p:attrName>
                                        </p:attrNameLst>
                                      </p:cBhvr>
                                      <p:to>
                                        <p:strVal val="visible"/>
                                      </p:to>
                                    </p:set>
                                    <p:animEffect filter="wipe(left)" transition="in">
                                      <p:cBhvr additive="repl">
                                        <p:cTn id="590" dur="500"/>
                                        <p:tgtEl>
                                          <p:spTgt spid="292"/>
                                        </p:tgtEl>
                                      </p:cBhvr>
                                    </p:animEffect>
                                  </p:childTnLst>
                                </p:cTn>
                              </p:par>
                            </p:childTnLst>
                          </p:cTn>
                        </p:par>
                        <p:par>
                          <p:cTn id="591" fill="hold">
                            <p:stCondLst>
                              <p:cond delay="500"/>
                            </p:stCondLst>
                            <p:childTnLst>
                              <p:par>
                                <p:cTn id="592" nodeType="afterEffect" fill="hold" presetClass="entr" presetID="22" presetSubtype="8">
                                  <p:stCondLst>
                                    <p:cond delay="0"/>
                                  </p:stCondLst>
                                  <p:childTnLst>
                                    <p:set>
                                      <p:cBhvr>
                                        <p:cTn id="593" dur="1" fill="hold">
                                          <p:stCondLst>
                                            <p:cond delay="0"/>
                                          </p:stCondLst>
                                        </p:cTn>
                                        <p:tgtEl>
                                          <p:spTgt spid="284"/>
                                        </p:tgtEl>
                                        <p:attrNameLst>
                                          <p:attrName>style.visibility</p:attrName>
                                        </p:attrNameLst>
                                      </p:cBhvr>
                                      <p:to>
                                        <p:strVal val="visible"/>
                                      </p:to>
                                    </p:set>
                                    <p:animEffect filter="wipe(left)" transition="in">
                                      <p:cBhvr additive="repl">
                                        <p:cTn id="594" dur="500"/>
                                        <p:tgtEl>
                                          <p:spTgt spid="284"/>
                                        </p:tgtEl>
                                      </p:cBhvr>
                                    </p:animEffect>
                                  </p:childTnLst>
                                </p:cTn>
                              </p:par>
                            </p:childTnLst>
                          </p:cTn>
                        </p:par>
                        <p:par>
                          <p:cTn id="595" fill="hold">
                            <p:stCondLst>
                              <p:cond delay="1000"/>
                            </p:stCondLst>
                            <p:childTnLst>
                              <p:par>
                                <p:cTn id="596" nodeType="afterEffect" fill="hold" presetClass="entr" presetID="22" presetSubtype="8">
                                  <p:stCondLst>
                                    <p:cond delay="0"/>
                                  </p:stCondLst>
                                  <p:childTnLst>
                                    <p:set>
                                      <p:cBhvr>
                                        <p:cTn id="597" dur="1" fill="hold">
                                          <p:stCondLst>
                                            <p:cond delay="0"/>
                                          </p:stCondLst>
                                        </p:cTn>
                                        <p:tgtEl>
                                          <p:spTgt spid="297"/>
                                        </p:tgtEl>
                                        <p:attrNameLst>
                                          <p:attrName>style.visibility</p:attrName>
                                        </p:attrNameLst>
                                      </p:cBhvr>
                                      <p:to>
                                        <p:strVal val="visible"/>
                                      </p:to>
                                    </p:set>
                                    <p:animEffect filter="wipe(left)" transition="in">
                                      <p:cBhvr additive="repl">
                                        <p:cTn id="598" dur="500"/>
                                        <p:tgtEl>
                                          <p:spTgt spid="297"/>
                                        </p:tgtEl>
                                      </p:cBhvr>
                                    </p:animEffect>
                                  </p:childTnLst>
                                </p:cTn>
                              </p:par>
                            </p:childTnLst>
                          </p:cTn>
                        </p:par>
                      </p:childTnLst>
                    </p:cTn>
                  </p:par>
                  <p:par>
                    <p:cTn id="599" fill="hold">
                      <p:stCondLst>
                        <p:cond delay="indefinite"/>
                      </p:stCondLst>
                      <p:childTnLst>
                        <p:par>
                          <p:cTn id="600" fill="hold">
                            <p:stCondLst>
                              <p:cond delay="0"/>
                            </p:stCondLst>
                            <p:childTnLst>
                              <p:par>
                                <p:cTn id="601" nodeType="clickEffect" fill="hold" presetClass="entr" presetID="22" presetSubtype="8">
                                  <p:stCondLst>
                                    <p:cond delay="0"/>
                                  </p:stCondLst>
                                  <p:childTnLst>
                                    <p:set>
                                      <p:cBhvr>
                                        <p:cTn id="602" dur="1" fill="hold">
                                          <p:stCondLst>
                                            <p:cond delay="0"/>
                                          </p:stCondLst>
                                        </p:cTn>
                                        <p:tgtEl>
                                          <p:spTgt spid="272"/>
                                        </p:tgtEl>
                                        <p:attrNameLst>
                                          <p:attrName>style.visibility</p:attrName>
                                        </p:attrNameLst>
                                      </p:cBhvr>
                                      <p:to>
                                        <p:strVal val="visible"/>
                                      </p:to>
                                    </p:set>
                                    <p:animEffect filter="wipe(left)" transition="in">
                                      <p:cBhvr additive="repl">
                                        <p:cTn id="603" dur="500"/>
                                        <p:tgtEl>
                                          <p:spTgt spid="272"/>
                                        </p:tgtEl>
                                      </p:cBhvr>
                                    </p:animEffect>
                                  </p:childTnLst>
                                </p:cTn>
                              </p:par>
                            </p:childTnLst>
                          </p:cTn>
                        </p:par>
                      </p:childTnLst>
                    </p:cTn>
                  </p:par>
                  <p:par>
                    <p:cTn id="604" fill="hold">
                      <p:stCondLst>
                        <p:cond delay="indefinite"/>
                      </p:stCondLst>
                      <p:childTnLst>
                        <p:par>
                          <p:cTn id="605" fill="hold">
                            <p:stCondLst>
                              <p:cond delay="0"/>
                            </p:stCondLst>
                            <p:childTnLst>
                              <p:par>
                                <p:cTn id="606" nodeType="clickEffect" fill="hold" presetClass="entr" presetID="1">
                                  <p:stCondLst>
                                    <p:cond delay="0"/>
                                  </p:stCondLst>
                                  <p:childTnLst>
                                    <p:set>
                                      <p:cBhvr>
                                        <p:cTn id="607" dur="1" fill="hold">
                                          <p:stCondLst>
                                            <p:cond delay="0"/>
                                          </p:stCondLst>
                                        </p:cTn>
                                        <p:tgtEl>
                                          <p:spTgt spid="296"/>
                                        </p:tgtEl>
                                        <p:attrNameLst>
                                          <p:attrName>style.visibility</p:attrName>
                                        </p:attrNameLst>
                                      </p:cBhvr>
                                      <p:to>
                                        <p:strVal val="visible"/>
                                      </p:to>
                                    </p:set>
                                  </p:childTnLst>
                                </p:cTn>
                              </p:par>
                              <p:par>
                                <p:cTn id="608" nodeType="withEffect" fill="hold" presetClass="entr" presetID="1">
                                  <p:stCondLst>
                                    <p:cond delay="0"/>
                                  </p:stCondLst>
                                  <p:childTnLst>
                                    <p:set>
                                      <p:cBhvr>
                                        <p:cTn id="609" dur="1" fill="hold">
                                          <p:stCondLst>
                                            <p:cond delay="0"/>
                                          </p:stCondLst>
                                        </p:cTn>
                                        <p:tgtEl>
                                          <p:spTgt spid="288"/>
                                        </p:tgtEl>
                                        <p:attrNameLst>
                                          <p:attrName>style.visibility</p:attrName>
                                        </p:attrNameLst>
                                      </p:cBhvr>
                                      <p:to>
                                        <p:strVal val="visible"/>
                                      </p:to>
                                    </p:set>
                                  </p:childTnLst>
                                </p:cTn>
                              </p:par>
                            </p:childTnLst>
                          </p:cTn>
                        </p:par>
                      </p:childTnLst>
                    </p:cTn>
                  </p:par>
                  <p:par>
                    <p:cTn id="610" fill="hold">
                      <p:stCondLst>
                        <p:cond delay="indefinite"/>
                      </p:stCondLst>
                      <p:childTnLst>
                        <p:par>
                          <p:cTn id="611" fill="hold">
                            <p:stCondLst>
                              <p:cond delay="0"/>
                            </p:stCondLst>
                            <p:childTnLst>
                              <p:par>
                                <p:cTn id="612" nodeType="clickEffect" fill="hold" presetClass="entr" presetID="1">
                                  <p:stCondLst>
                                    <p:cond delay="0"/>
                                  </p:stCondLst>
                                  <p:childTnLst>
                                    <p:set>
                                      <p:cBhvr>
                                        <p:cTn id="613" dur="1" fill="hold">
                                          <p:stCondLst>
                                            <p:cond delay="0"/>
                                          </p:stCondLst>
                                        </p:cTn>
                                        <p:tgtEl>
                                          <p:spTgt spid="289"/>
                                        </p:tgtEl>
                                        <p:attrNameLst>
                                          <p:attrName>style.visibility</p:attrName>
                                        </p:attrNameLst>
                                      </p:cBhvr>
                                      <p:to>
                                        <p:strVal val="visible"/>
                                      </p:to>
                                    </p:set>
                                  </p:childTnLst>
                                </p:cTn>
                              </p:par>
                            </p:childTnLst>
                          </p:cTn>
                        </p:par>
                      </p:childTnLst>
                    </p:cTn>
                  </p:par>
                  <p:par>
                    <p:cTn id="614" fill="hold">
                      <p:stCondLst>
                        <p:cond delay="indefinite"/>
                      </p:stCondLst>
                      <p:childTnLst>
                        <p:par>
                          <p:cTn id="615" fill="hold">
                            <p:stCondLst>
                              <p:cond delay="0"/>
                            </p:stCondLst>
                            <p:childTnLst>
                              <p:par>
                                <p:cTn id="616" nodeType="clickEffect" fill="hold" presetClass="entr" presetID="22" presetSubtype="4">
                                  <p:stCondLst>
                                    <p:cond delay="0"/>
                                  </p:stCondLst>
                                  <p:childTnLst>
                                    <p:set>
                                      <p:cBhvr>
                                        <p:cTn id="617" dur="1" fill="hold">
                                          <p:stCondLst>
                                            <p:cond delay="0"/>
                                          </p:stCondLst>
                                        </p:cTn>
                                        <p:tgtEl>
                                          <p:spTgt spid="290"/>
                                        </p:tgtEl>
                                        <p:attrNameLst>
                                          <p:attrName>style.visibility</p:attrName>
                                        </p:attrNameLst>
                                      </p:cBhvr>
                                      <p:to>
                                        <p:strVal val="visible"/>
                                      </p:to>
                                    </p:set>
                                    <p:animEffect filter="wipe(down)" transition="in">
                                      <p:cBhvr additive="repl">
                                        <p:cTn id="618" dur="500"/>
                                        <p:tgtEl>
                                          <p:spTgt spid="290"/>
                                        </p:tgtEl>
                                      </p:cBhvr>
                                    </p:animEffect>
                                  </p:childTnLst>
                                </p:cTn>
                              </p:par>
                            </p:childTnLst>
                          </p:cTn>
                        </p:par>
                        <p:par>
                          <p:cTn id="619" fill="hold">
                            <p:stCondLst>
                              <p:cond delay="500"/>
                            </p:stCondLst>
                            <p:childTnLst>
                              <p:par>
                                <p:cTn id="620" nodeType="afterEffect" fill="hold" presetClass="entr" presetID="22" presetSubtype="4">
                                  <p:stCondLst>
                                    <p:cond delay="0"/>
                                  </p:stCondLst>
                                  <p:childTnLst>
                                    <p:set>
                                      <p:cBhvr>
                                        <p:cTn id="621" dur="1" fill="hold">
                                          <p:stCondLst>
                                            <p:cond delay="0"/>
                                          </p:stCondLst>
                                        </p:cTn>
                                        <p:tgtEl>
                                          <p:spTgt spid="291"/>
                                        </p:tgtEl>
                                        <p:attrNameLst>
                                          <p:attrName>style.visibility</p:attrName>
                                        </p:attrNameLst>
                                      </p:cBhvr>
                                      <p:to>
                                        <p:strVal val="visible"/>
                                      </p:to>
                                    </p:set>
                                    <p:animEffect filter="wipe(down)" transition="in">
                                      <p:cBhvr additive="repl">
                                        <p:cTn id="622" dur="500"/>
                                        <p:tgtEl>
                                          <p:spTgt spid="291"/>
                                        </p:tgtEl>
                                      </p:cBhvr>
                                    </p:animEffect>
                                  </p:childTnLst>
                                </p:cTn>
                              </p:par>
                            </p:childTnLst>
                          </p:cTn>
                        </p:par>
                      </p:childTnLst>
                    </p:cTn>
                  </p:par>
                  <p:par>
                    <p:cTn id="623" fill="hold">
                      <p:stCondLst>
                        <p:cond delay="indefinite"/>
                      </p:stCondLst>
                      <p:childTnLst>
                        <p:par>
                          <p:cTn id="624" fill="hold">
                            <p:stCondLst>
                              <p:cond delay="0"/>
                            </p:stCondLst>
                            <p:childTnLst>
                              <p:par>
                                <p:cTn id="625" nodeType="clickEffect" fill="hold" presetClass="entr" presetID="1">
                                  <p:stCondLst>
                                    <p:cond delay="0"/>
                                  </p:stCondLst>
                                  <p:childTnLst>
                                    <p:set>
                                      <p:cBhvr>
                                        <p:cTn id="626" dur="1" fill="hold">
                                          <p:stCondLst>
                                            <p:cond delay="0"/>
                                          </p:stCondLst>
                                        </p:cTn>
                                        <p:tgtEl>
                                          <p:spTgt spid="305"/>
                                        </p:tgtEl>
                                        <p:attrNameLst>
                                          <p:attrName>style.visibility</p:attrName>
                                        </p:attrNameLst>
                                      </p:cBhvr>
                                      <p:to>
                                        <p:strVal val="visible"/>
                                      </p:to>
                                    </p:set>
                                  </p:childTnLst>
                                </p:cTn>
                              </p:par>
                            </p:childTnLst>
                          </p:cTn>
                        </p:par>
                      </p:childTnLst>
                    </p:cTn>
                  </p:par>
                  <p:par>
                    <p:cTn id="627" fill="hold">
                      <p:stCondLst>
                        <p:cond delay="indefinite"/>
                      </p:stCondLst>
                      <p:childTnLst>
                        <p:par>
                          <p:cTn id="628" fill="hold">
                            <p:stCondLst>
                              <p:cond delay="0"/>
                            </p:stCondLst>
                            <p:childTnLst>
                              <p:par>
                                <p:cTn id="629" nodeType="clickEffect" fill="hold" presetClass="entr" presetID="22" presetSubtype="4">
                                  <p:stCondLst>
                                    <p:cond delay="0"/>
                                  </p:stCondLst>
                                  <p:childTnLst>
                                    <p:set>
                                      <p:cBhvr>
                                        <p:cTn id="630" dur="1" fill="hold">
                                          <p:stCondLst>
                                            <p:cond delay="0"/>
                                          </p:stCondLst>
                                        </p:cTn>
                                        <p:tgtEl>
                                          <p:spTgt spid="306"/>
                                        </p:tgtEl>
                                        <p:attrNameLst>
                                          <p:attrName>style.visibility</p:attrName>
                                        </p:attrNameLst>
                                      </p:cBhvr>
                                      <p:to>
                                        <p:strVal val="visible"/>
                                      </p:to>
                                    </p:set>
                                    <p:animEffect filter="wipe(down)" transition="in">
                                      <p:cBhvr additive="repl">
                                        <p:cTn id="631" dur="500"/>
                                        <p:tgtEl>
                                          <p:spTgt spid="306"/>
                                        </p:tgtEl>
                                      </p:cBhvr>
                                    </p:animEffect>
                                  </p:childTnLst>
                                </p:cTn>
                              </p:par>
                            </p:childTnLst>
                          </p:cTn>
                        </p:par>
                        <p:par>
                          <p:cTn id="632" fill="hold">
                            <p:stCondLst>
                              <p:cond delay="500"/>
                            </p:stCondLst>
                            <p:childTnLst>
                              <p:par>
                                <p:cTn id="633" nodeType="afterEffect" fill="hold" presetClass="entr" presetID="22" presetSubtype="4">
                                  <p:stCondLst>
                                    <p:cond delay="0"/>
                                  </p:stCondLst>
                                  <p:childTnLst>
                                    <p:set>
                                      <p:cBhvr>
                                        <p:cTn id="634" dur="1" fill="hold">
                                          <p:stCondLst>
                                            <p:cond delay="0"/>
                                          </p:stCondLst>
                                        </p:cTn>
                                        <p:tgtEl>
                                          <p:spTgt spid="307"/>
                                        </p:tgtEl>
                                        <p:attrNameLst>
                                          <p:attrName>style.visibility</p:attrName>
                                        </p:attrNameLst>
                                      </p:cBhvr>
                                      <p:to>
                                        <p:strVal val="visible"/>
                                      </p:to>
                                    </p:set>
                                    <p:animEffect filter="wipe(down)" transition="in">
                                      <p:cBhvr additive="repl">
                                        <p:cTn id="635" dur="500"/>
                                        <p:tgtEl>
                                          <p:spTgt spid="307"/>
                                        </p:tgtEl>
                                      </p:cBhvr>
                                    </p:animEffect>
                                  </p:childTnLst>
                                </p:cTn>
                              </p:par>
                            </p:childTnLst>
                          </p:cTn>
                        </p:par>
                      </p:childTnLst>
                    </p:cTn>
                  </p:par>
                  <p:par>
                    <p:cTn id="636" fill="hold">
                      <p:stCondLst>
                        <p:cond delay="indefinite"/>
                      </p:stCondLst>
                      <p:childTnLst>
                        <p:par>
                          <p:cTn id="637" fill="hold">
                            <p:stCondLst>
                              <p:cond delay="0"/>
                            </p:stCondLst>
                            <p:childTnLst>
                              <p:par>
                                <p:cTn id="638" nodeType="clickEffect" fill="hold" presetClass="exit" presetID="53">
                                  <p:stCondLst>
                                    <p:cond delay="0"/>
                                  </p:stCondLst>
                                  <p:childTnLst>
                                    <p:anim calcmode="lin" valueType="num">
                                      <p:cBhvr additive="repl">
                                        <p:cTn id="639" dur="2000"/>
                                        <p:tgtEl>
                                          <p:spTgt spid="305"/>
                                        </p:tgtEl>
                                        <p:attrNameLst>
                                          <p:attrName>ppt_w</p:attrName>
                                        </p:attrNameLst>
                                      </p:cBhvr>
                                      <p:tavLst>
                                        <p:tav tm="0">
                                          <p:val>
                                            <p:strVal val="#ppt_w"/>
                                          </p:val>
                                        </p:tav>
                                        <p:tav tm="100000">
                                          <p:val>
                                            <p:strVal val="0"/>
                                          </p:val>
                                        </p:tav>
                                      </p:tavLst>
                                    </p:anim>
                                    <p:anim calcmode="lin" valueType="num">
                                      <p:cBhvr additive="repl">
                                        <p:cTn id="640" dur="2000"/>
                                        <p:tgtEl>
                                          <p:spTgt spid="305"/>
                                        </p:tgtEl>
                                        <p:attrNameLst>
                                          <p:attrName>ppt_h</p:attrName>
                                        </p:attrNameLst>
                                      </p:cBhvr>
                                      <p:tavLst>
                                        <p:tav tm="0">
                                          <p:val>
                                            <p:strVal val="#ppt_h"/>
                                          </p:val>
                                        </p:tav>
                                        <p:tav tm="100000">
                                          <p:val>
                                            <p:strVal val="0"/>
                                          </p:val>
                                        </p:tav>
                                      </p:tavLst>
                                    </p:anim>
                                    <p:animEffect filter="fade" transition="out">
                                      <p:cBhvr additive="repl">
                                        <p:cTn id="641" dur="2000"/>
                                        <p:tgtEl>
                                          <p:spTgt spid="305"/>
                                        </p:tgtEl>
                                      </p:cBhvr>
                                    </p:animEffect>
                                    <p:set>
                                      <p:cBhvr>
                                        <p:cTn id="642" dur="1" fill="hold">
                                          <p:stCondLst>
                                            <p:cond delay="1999"/>
                                          </p:stCondLst>
                                        </p:cTn>
                                        <p:tgtEl>
                                          <p:spTgt spid="305"/>
                                        </p:tgtEl>
                                        <p:attrNameLst>
                                          <p:attrName>style.visibility</p:attrName>
                                        </p:attrNameLst>
                                      </p:cBhvr>
                                      <p:to>
                                        <p:strVal val="hidden"/>
                                      </p:to>
                                    </p:set>
                                  </p:childTnLst>
                                </p:cTn>
                              </p:par>
                              <p:par>
                                <p:cTn id="643" nodeType="withEffect" fill="hold" presetClass="exit" presetID="53">
                                  <p:stCondLst>
                                    <p:cond delay="0"/>
                                  </p:stCondLst>
                                  <p:childTnLst>
                                    <p:anim calcmode="lin" valueType="num">
                                      <p:cBhvr additive="repl">
                                        <p:cTn id="644" dur="2000"/>
                                        <p:tgtEl>
                                          <p:spTgt spid="306"/>
                                        </p:tgtEl>
                                        <p:attrNameLst>
                                          <p:attrName>ppt_w</p:attrName>
                                        </p:attrNameLst>
                                      </p:cBhvr>
                                      <p:tavLst>
                                        <p:tav tm="0">
                                          <p:val>
                                            <p:strVal val="#ppt_w"/>
                                          </p:val>
                                        </p:tav>
                                        <p:tav tm="100000">
                                          <p:val>
                                            <p:strVal val="0"/>
                                          </p:val>
                                        </p:tav>
                                      </p:tavLst>
                                    </p:anim>
                                    <p:anim calcmode="lin" valueType="num">
                                      <p:cBhvr additive="repl">
                                        <p:cTn id="645" dur="2000"/>
                                        <p:tgtEl>
                                          <p:spTgt spid="306"/>
                                        </p:tgtEl>
                                        <p:attrNameLst>
                                          <p:attrName>ppt_h</p:attrName>
                                        </p:attrNameLst>
                                      </p:cBhvr>
                                      <p:tavLst>
                                        <p:tav tm="0">
                                          <p:val>
                                            <p:strVal val="#ppt_h"/>
                                          </p:val>
                                        </p:tav>
                                        <p:tav tm="100000">
                                          <p:val>
                                            <p:strVal val="0"/>
                                          </p:val>
                                        </p:tav>
                                      </p:tavLst>
                                    </p:anim>
                                    <p:animEffect filter="fade" transition="out">
                                      <p:cBhvr additive="repl">
                                        <p:cTn id="646" dur="2000"/>
                                        <p:tgtEl>
                                          <p:spTgt spid="306"/>
                                        </p:tgtEl>
                                      </p:cBhvr>
                                    </p:animEffect>
                                    <p:set>
                                      <p:cBhvr>
                                        <p:cTn id="647" dur="1" fill="hold">
                                          <p:stCondLst>
                                            <p:cond delay="1999"/>
                                          </p:stCondLst>
                                        </p:cTn>
                                        <p:tgtEl>
                                          <p:spTgt spid="306"/>
                                        </p:tgtEl>
                                        <p:attrNameLst>
                                          <p:attrName>style.visibility</p:attrName>
                                        </p:attrNameLst>
                                      </p:cBhvr>
                                      <p:to>
                                        <p:strVal val="hidden"/>
                                      </p:to>
                                    </p:set>
                                  </p:childTnLst>
                                </p:cTn>
                              </p:par>
                              <p:par>
                                <p:cTn id="648" nodeType="withEffect" fill="hold" presetClass="exit" presetID="53">
                                  <p:stCondLst>
                                    <p:cond delay="0"/>
                                  </p:stCondLst>
                                  <p:childTnLst>
                                    <p:anim calcmode="lin" valueType="num">
                                      <p:cBhvr additive="repl">
                                        <p:cTn id="649" dur="2000"/>
                                        <p:tgtEl>
                                          <p:spTgt spid="307"/>
                                        </p:tgtEl>
                                        <p:attrNameLst>
                                          <p:attrName>ppt_w</p:attrName>
                                        </p:attrNameLst>
                                      </p:cBhvr>
                                      <p:tavLst>
                                        <p:tav tm="0">
                                          <p:val>
                                            <p:strVal val="#ppt_w"/>
                                          </p:val>
                                        </p:tav>
                                        <p:tav tm="100000">
                                          <p:val>
                                            <p:strVal val="0"/>
                                          </p:val>
                                        </p:tav>
                                      </p:tavLst>
                                    </p:anim>
                                    <p:anim calcmode="lin" valueType="num">
                                      <p:cBhvr additive="repl">
                                        <p:cTn id="650" dur="2000"/>
                                        <p:tgtEl>
                                          <p:spTgt spid="307"/>
                                        </p:tgtEl>
                                        <p:attrNameLst>
                                          <p:attrName>ppt_h</p:attrName>
                                        </p:attrNameLst>
                                      </p:cBhvr>
                                      <p:tavLst>
                                        <p:tav tm="0">
                                          <p:val>
                                            <p:strVal val="#ppt_h"/>
                                          </p:val>
                                        </p:tav>
                                        <p:tav tm="100000">
                                          <p:val>
                                            <p:strVal val="0"/>
                                          </p:val>
                                        </p:tav>
                                      </p:tavLst>
                                    </p:anim>
                                    <p:animEffect filter="fade" transition="out">
                                      <p:cBhvr additive="repl">
                                        <p:cTn id="651" dur="2000"/>
                                        <p:tgtEl>
                                          <p:spTgt spid="307"/>
                                        </p:tgtEl>
                                      </p:cBhvr>
                                    </p:animEffect>
                                    <p:set>
                                      <p:cBhvr>
                                        <p:cTn id="652" dur="1" fill="hold">
                                          <p:stCondLst>
                                            <p:cond delay="1999"/>
                                          </p:stCondLst>
                                        </p:cTn>
                                        <p:tgtEl>
                                          <p:spTgt spid="307"/>
                                        </p:tgtEl>
                                        <p:attrNameLst>
                                          <p:attrName>style.visibility</p:attrName>
                                        </p:attrNameLst>
                                      </p:cBhvr>
                                      <p:to>
                                        <p:strVal val="hidden"/>
                                      </p:to>
                                    </p:set>
                                  </p:childTnLst>
                                </p:cTn>
                              </p:par>
                            </p:childTnLst>
                          </p:cTn>
                        </p:par>
                        <p:par>
                          <p:cTn id="653" fill="hold">
                            <p:stCondLst>
                              <p:cond delay="2000"/>
                            </p:stCondLst>
                            <p:childTnLst>
                              <p:par>
                                <p:cTn id="654" nodeType="afterEffect" fill="hold" presetClass="path" presetID="0">
                                  <p:stCondLst>
                                    <p:cond delay="0"/>
                                  </p:stCondLst>
                                  <p:childTnLst>
                                    <p:animMotion origin="layout" path="M 0 0 L 0.18333 0.0222 E">
                                      <p:cBhvr>
                                        <p:cTn id="655" dur="1000" fill="hold"/>
                                        <p:tgtEl>
                                          <p:spTgt spid="289"/>
                                        </p:tgtEl>
                                      </p:cBhvr>
                                    </p:animMotion>
                                  </p:childTnLst>
                                </p:cTn>
                              </p:par>
                              <p:par>
                                <p:cTn id="656" nodeType="withEffect" fill="hold" presetClass="path" presetID="0">
                                  <p:stCondLst>
                                    <p:cond delay="0"/>
                                  </p:stCondLst>
                                  <p:childTnLst>
                                    <p:animMotion origin="layout" path="M -3.33333E-006 4.45087E-006 L 0.18976 0.01572 E">
                                      <p:cBhvr>
                                        <p:cTn id="657" dur="1000" fill="hold"/>
                                        <p:tgtEl>
                                          <p:spTgt spid="290"/>
                                        </p:tgtEl>
                                      </p:cBhvr>
                                    </p:animMotion>
                                  </p:childTnLst>
                                </p:cTn>
                              </p:par>
                              <p:par>
                                <p:cTn id="658" nodeType="withEffect" fill="hold" presetClass="path" presetID="0">
                                  <p:stCondLst>
                                    <p:cond delay="0"/>
                                  </p:stCondLst>
                                  <p:childTnLst>
                                    <p:animMotion origin="layout" path="M -3.61111E-006 1.90751E-006 L 0.21493 0.03283 E">
                                      <p:cBhvr>
                                        <p:cTn id="659" dur="1000" fill="hold"/>
                                        <p:tgtEl>
                                          <p:spTgt spid="291"/>
                                        </p:tgtEl>
                                      </p:cBhvr>
                                    </p:animMotion>
                                  </p:childTnLst>
                                </p:cTn>
                              </p:par>
                            </p:childTnLst>
                          </p:cTn>
                        </p:par>
                        <p:par>
                          <p:cTn id="660" fill="hold">
                            <p:stCondLst>
                              <p:cond delay="3000"/>
                            </p:stCondLst>
                            <p:childTnLst>
                              <p:par>
                                <p:cTn id="661" nodeType="afterEffect" fill="hold" presetClass="emph" presetID="6">
                                  <p:stCondLst>
                                    <p:cond delay="0"/>
                                  </p:stCondLst>
                                  <p:childTnLst>
                                    <p:animScale>
                                      <p:cBhvr>
                                        <p:cTn id="662" dur="1000" fill="hold"/>
                                        <p:tgtEl>
                                          <p:spTgt spid="289"/>
                                        </p:tgtEl>
                                      </p:cBhvr>
                                      <p:to x="150000" y="150000"/>
                                    </p:animScale>
                                  </p:childTnLst>
                                </p:cTn>
                              </p:par>
                              <p:par>
                                <p:cTn id="663" nodeType="withEffect" fill="hold" presetClass="emph" presetID="6">
                                  <p:stCondLst>
                                    <p:cond delay="0"/>
                                  </p:stCondLst>
                                  <p:childTnLst>
                                    <p:animScale>
                                      <p:cBhvr>
                                        <p:cTn id="664" dur="1000" fill="hold"/>
                                        <p:tgtEl>
                                          <p:spTgt spid="291"/>
                                        </p:tgtEl>
                                      </p:cBhvr>
                                      <p:to x="150000" y="150000"/>
                                    </p:animScale>
                                  </p:childTnLst>
                                </p:cTn>
                              </p:par>
                              <p:par>
                                <p:cTn id="665" nodeType="withEffect" fill="hold" presetClass="emph" presetID="6">
                                  <p:stCondLst>
                                    <p:cond delay="0"/>
                                  </p:stCondLst>
                                  <p:childTnLst>
                                    <p:animScale>
                                      <p:cBhvr>
                                        <p:cTn id="666" dur="1000" fill="hold"/>
                                        <p:tgtEl>
                                          <p:spTgt spid="290"/>
                                        </p:tgtEl>
                                      </p:cBhvr>
                                      <p:to x="150000" y="150000"/>
                                    </p:animScale>
                                  </p:childTnLst>
                                </p:cTn>
                              </p:par>
                            </p:childTnLst>
                          </p:cTn>
                        </p:par>
                      </p:childTnLst>
                    </p:cTn>
                  </p:par>
                  <p:par>
                    <p:cTn id="667" fill="hold">
                      <p:stCondLst>
                        <p:cond delay="indefinite"/>
                      </p:stCondLst>
                      <p:childTnLst>
                        <p:par>
                          <p:cTn id="668" fill="hold">
                            <p:stCondLst>
                              <p:cond delay="0"/>
                            </p:stCondLst>
                            <p:childTnLst>
                              <p:par>
                                <p:cTn id="669" nodeType="clickEffect" fill="hold" presetClass="entr" presetID="9">
                                  <p:stCondLst>
                                    <p:cond delay="0"/>
                                  </p:stCondLst>
                                  <p:childTnLst>
                                    <p:set>
                                      <p:cBhvr>
                                        <p:cTn id="670" dur="1" fill="hold">
                                          <p:stCondLst>
                                            <p:cond delay="0"/>
                                          </p:stCondLst>
                                        </p:cTn>
                                        <p:tgtEl>
                                          <p:spTgt spid="308"/>
                                        </p:tgtEl>
                                        <p:attrNameLst>
                                          <p:attrName>style.visibility</p:attrName>
                                        </p:attrNameLst>
                                      </p:cBhvr>
                                      <p:to>
                                        <p:strVal val="visible"/>
                                      </p:to>
                                    </p:set>
                                    <p:animEffect filter="dissolve" transition="in">
                                      <p:cBhvr additive="repl">
                                        <p:cTn id="671" dur="500"/>
                                        <p:tgtEl>
                                          <p:spTgt spid="308"/>
                                        </p:tgtEl>
                                      </p:cBhvr>
                                    </p:animEffect>
                                  </p:childTnLst>
                                </p:cTn>
                              </p:par>
                            </p:childTnLst>
                          </p:cTn>
                        </p:par>
                      </p:childTnLst>
                    </p:cTn>
                  </p:par>
                  <p:par>
                    <p:cTn id="672" fill="hold">
                      <p:stCondLst>
                        <p:cond delay="indefinite"/>
                      </p:stCondLst>
                      <p:childTnLst>
                        <p:par>
                          <p:cTn id="673" fill="hold">
                            <p:stCondLst>
                              <p:cond delay="0"/>
                            </p:stCondLst>
                            <p:childTnLst>
                              <p:par>
                                <p:cTn id="674" nodeType="clickEffect" fill="hold" presetClass="entr" presetID="9">
                                  <p:stCondLst>
                                    <p:cond delay="0"/>
                                  </p:stCondLst>
                                  <p:childTnLst>
                                    <p:set>
                                      <p:cBhvr>
                                        <p:cTn id="675" dur="1" fill="hold">
                                          <p:stCondLst>
                                            <p:cond delay="0"/>
                                          </p:stCondLst>
                                        </p:cTn>
                                        <p:tgtEl>
                                          <p:spTgt spid="309"/>
                                        </p:tgtEl>
                                        <p:attrNameLst>
                                          <p:attrName>style.visibility</p:attrName>
                                        </p:attrNameLst>
                                      </p:cBhvr>
                                      <p:to>
                                        <p:strVal val="visible"/>
                                      </p:to>
                                    </p:set>
                                    <p:animEffect filter="dissolve" transition="in">
                                      <p:cBhvr additive="repl">
                                        <p:cTn id="676" dur="500"/>
                                        <p:tgtEl>
                                          <p:spTgt spid="30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0" name="TextShape 1"/>
          <p:cNvSpPr txBox="1"/>
          <p:nvPr/>
        </p:nvSpPr>
        <p:spPr>
          <a:xfrm>
            <a:off x="685800" y="2661120"/>
            <a:ext cx="7772400" cy="1143000"/>
          </a:xfrm>
          <a:prstGeom prst="rect">
            <a:avLst/>
          </a:prstGeom>
          <a:noFill/>
          <a:ln>
            <a:noFill/>
          </a:ln>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Calculating Yield</a:t>
            </a:r>
            <a:endParaRPr b="0" lang="en-US" sz="4400" spc="-1" strike="noStrike">
              <a:solidFill>
                <a:srgbClr val="9900ff"/>
              </a:solidFill>
              <a:latin typeface="Times New Roman"/>
            </a:endParaRPr>
          </a:p>
        </p:txBody>
      </p:sp>
    </p:spTree>
  </p:cSld>
  <p:transition>
    <p:fade thruBlk="true"/>
  </p:transition>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11" name="TextShape 1"/>
          <p:cNvSpPr txBox="1"/>
          <p:nvPr/>
        </p:nvSpPr>
        <p:spPr>
          <a:xfrm>
            <a:off x="685800" y="1519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More Making Pancakes</a:t>
            </a:r>
            <a:endParaRPr b="0" lang="en-US" sz="4400" spc="-1" strike="noStrike">
              <a:solidFill>
                <a:srgbClr val="9900ff"/>
              </a:solidFill>
              <a:latin typeface="Times New Roman"/>
            </a:endParaRPr>
          </a:p>
        </p:txBody>
      </p:sp>
      <p:sp>
        <p:nvSpPr>
          <p:cNvPr id="312" name="TextShape 2"/>
          <p:cNvSpPr txBox="1"/>
          <p:nvPr/>
        </p:nvSpPr>
        <p:spPr>
          <a:xfrm>
            <a:off x="457200" y="1066680"/>
            <a:ext cx="8229600" cy="4114800"/>
          </a:xfrm>
          <a:prstGeom prst="rect">
            <a:avLst/>
          </a:prstGeom>
          <a:noFill/>
          <a:ln>
            <a:noFill/>
          </a:ln>
        </p:spPr>
        <p:txBody>
          <a:bodyPr>
            <a:normAutofit/>
          </a:bodyPr>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Let’s now assume that as we are making pancakes, we spill some of the batter, burn a pancake, drop one on the floor, or other uncontrollable events happen so that we only make 11 pancakes.  The actual amount of product made in a chemical reaction is called the </a:t>
            </a:r>
            <a:r>
              <a:rPr b="1" lang="en-US" sz="2800" spc="-1" strike="noStrike">
                <a:solidFill>
                  <a:srgbClr val="000000"/>
                </a:solidFill>
                <a:latin typeface="Times New Roman"/>
              </a:rPr>
              <a:t>actual yield</a:t>
            </a:r>
            <a:r>
              <a:rPr b="0" lang="en-US" sz="2800" spc="-1" strike="noStrike">
                <a:solidFill>
                  <a:srgbClr val="000000"/>
                </a:solidFill>
                <a:latin typeface="Times New Roman"/>
              </a:rPr>
              <a:t>.</a:t>
            </a:r>
            <a:endParaRPr b="0" lang="en-US" sz="2800" spc="-1" strike="noStrike">
              <a:solidFill>
                <a:srgbClr val="000000"/>
              </a:solidFill>
              <a:latin typeface="Times New Roman"/>
            </a:endParaRPr>
          </a:p>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We can determine the efficiency of making pancakes by calculating the percentage of the maximum number of pancakes we actually make.  In chemical reactions, we call this the </a:t>
            </a:r>
            <a:r>
              <a:rPr b="1" lang="en-US" sz="2800" spc="-1" strike="noStrike">
                <a:solidFill>
                  <a:srgbClr val="000000"/>
                </a:solidFill>
                <a:latin typeface="Times New Roman"/>
              </a:rPr>
              <a:t>percent yield</a:t>
            </a:r>
            <a:r>
              <a:rPr b="0" lang="en-US" sz="2800" spc="-1" strike="noStrike">
                <a:solidFill>
                  <a:srgbClr val="000000"/>
                </a:solidFill>
                <a:latin typeface="Times New Roman"/>
              </a:rPr>
              <a:t>.</a:t>
            </a:r>
            <a:endParaRPr b="0" lang="en-US" sz="2800" spc="-1" strike="noStrike">
              <a:solidFill>
                <a:srgbClr val="000000"/>
              </a:solidFill>
              <a:latin typeface="Times New Roman"/>
            </a:endParaRPr>
          </a:p>
        </p:txBody>
      </p:sp>
      <mc:AlternateContent>
        <mc:Choice xmlns:a14="http://schemas.microsoft.com/office/drawing/2010/main" Requires="a14">
          <p:sp>
            <p:nvSpPr>
              <p:cNvPr id="313" name="Formula 3"/>
              <p:cNvSpPr txBox="1"/>
              <p:nvPr/>
            </p:nvSpPr>
            <p:spPr>
              <a:xfrm>
                <a:off x="228600" y="5276880"/>
                <a:ext cx="5029200" cy="762120"/>
              </a:xfrm>
              <a:prstGeom prst="rect">
                <a:avLst/>
              </a:prstGeom>
            </p:spPr>
            <p:txBody>
              <a:bodyPr/>
              <a:p>
                <a14:m>
                  <m:oMath xmlns:m="http://schemas.openxmlformats.org/officeDocument/2006/math">
                    <m:f>
                      <m:num>
                        <m:r>
                          <m:rPr>
                            <m:lit/>
                            <m:nor/>
                          </m:rPr>
                          <m:t xml:space="preserve">Actual Yield</m:t>
                        </m:r>
                      </m:num>
                      <m:den>
                        <m:r>
                          <m:rPr>
                            <m:lit/>
                            <m:nor/>
                          </m:rPr>
                          <m:t xml:space="preserve">Theoretical Yield</m:t>
                        </m:r>
                      </m:den>
                    </m:f>
                    <m:r>
                      <m:t xml:space="preserve">×</m:t>
                    </m:r>
                    <m:r>
                      <m:rPr>
                        <m:lit/>
                        <m:nor/>
                      </m:rPr>
                      <m:t xml:space="preserve">100</m:t>
                    </m:r>
                    <m:r>
                      <m:rPr>
                        <m:lit/>
                        <m:nor/>
                      </m:rPr>
                      <m:t xml:space="preserve">%</m:t>
                    </m:r>
                    <m:r>
                      <m:t xml:space="preserve">=</m:t>
                    </m:r>
                    <m:r>
                      <m:rPr>
                        <m:lit/>
                        <m:nor/>
                      </m:rPr>
                      <m:t xml:space="preserve">Percent Yield</m:t>
                    </m:r>
                  </m:oMath>
                </a14:m>
              </a:p>
            </p:txBody>
          </p:sp>
        </mc:Choice>
        <mc:Fallback/>
      </mc:AlternateContent>
      <mc:AlternateContent>
        <mc:Choice xmlns:a14="http://schemas.microsoft.com/office/drawing/2010/main" Requires="a14">
          <p:sp>
            <p:nvSpPr>
              <p:cNvPr id="314" name="Formula 4"/>
              <p:cNvSpPr txBox="1"/>
              <p:nvPr/>
            </p:nvSpPr>
            <p:spPr>
              <a:xfrm>
                <a:off x="5486400" y="5257800"/>
                <a:ext cx="3352680" cy="811080"/>
              </a:xfrm>
              <a:prstGeom prst="rect">
                <a:avLst/>
              </a:prstGeom>
            </p:spPr>
            <p:txBody>
              <a:bodyPr/>
              <a:p>
                <a14:m>
                  <m:oMath xmlns:m="http://schemas.openxmlformats.org/officeDocument/2006/math">
                    <m:f>
                      <m:num>
                        <m:r>
                          <m:rPr>
                            <m:lit/>
                            <m:nor/>
                          </m:rPr>
                          <m:t xml:space="preserve">11 pancakes</m:t>
                        </m:r>
                      </m:num>
                      <m:den>
                        <m:r>
                          <m:rPr>
                            <m:lit/>
                            <m:nor/>
                          </m:rPr>
                          <m:t xml:space="preserve">15 pancakes</m:t>
                        </m:r>
                      </m:den>
                    </m:f>
                    <m:r>
                      <m:t xml:space="preserve">×</m:t>
                    </m:r>
                    <m:r>
                      <m:rPr>
                        <m:lit/>
                        <m:nor/>
                      </m:rPr>
                      <m:t xml:space="preserve">100</m:t>
                    </m:r>
                    <m:r>
                      <m:rPr>
                        <m:lit/>
                        <m:nor/>
                      </m:rPr>
                      <m:t xml:space="preserve">%</m:t>
                    </m:r>
                    <m:r>
                      <m:t xml:space="preserve">=</m:t>
                    </m:r>
                    <m:r>
                      <m:t xml:space="preserve">73</m:t>
                    </m:r>
                    <m:r>
                      <m:rPr>
                        <m:lit/>
                        <m:nor/>
                      </m:rPr>
                      <m:t xml:space="preserve">%</m:t>
                    </m:r>
                  </m:oMath>
                </a14:m>
              </a:p>
            </p:txBody>
          </p:sp>
        </mc:Choice>
        <mc:Fallback/>
      </mc:AlternateContent>
    </p:spTree>
  </p:cSld>
  <p:transition>
    <p:fade thruBlk="true"/>
  </p:transition>
  <p:timing>
    <p:tnLst>
      <p:par>
        <p:cTn id="677" dur="indefinite" restart="never" nodeType="tmRoot">
          <p:childTnLst>
            <p:seq>
              <p:cTn id="678" dur="indefinite" nodeType="mainSeq">
                <p:childTnLst>
                  <p:par>
                    <p:cTn id="679" fill="hold">
                      <p:stCondLst>
                        <p:cond delay="indefinite"/>
                      </p:stCondLst>
                      <p:childTnLst>
                        <p:par>
                          <p:cTn id="680" fill="hold">
                            <p:stCondLst>
                              <p:cond delay="0"/>
                            </p:stCondLst>
                            <p:childTnLst>
                              <p:par>
                                <p:cTn id="681" nodeType="clickEffect" fill="hold" presetClass="entr" presetID="22" presetSubtype="8">
                                  <p:stCondLst>
                                    <p:cond delay="0"/>
                                  </p:stCondLst>
                                  <p:childTnLst>
                                    <p:set>
                                      <p:cBhvr>
                                        <p:cTn id="682" dur="1" fill="hold">
                                          <p:stCondLst>
                                            <p:cond delay="0"/>
                                          </p:stCondLst>
                                        </p:cTn>
                                        <p:tgtEl>
                                          <p:spTgt spid="312">
                                            <p:txEl>
                                              <p:pRg st="0" end="0"/>
                                            </p:txEl>
                                          </p:spTgt>
                                        </p:tgtEl>
                                        <p:attrNameLst>
                                          <p:attrName>style.visibility</p:attrName>
                                        </p:attrNameLst>
                                      </p:cBhvr>
                                      <p:to>
                                        <p:strVal val="visible"/>
                                      </p:to>
                                    </p:set>
                                    <p:animEffect filter="wipe(left)" transition="in">
                                      <p:cBhvr additive="repl">
                                        <p:cTn id="683" dur="500"/>
                                        <p:tgtEl>
                                          <p:spTgt spid="312">
                                            <p:txEl>
                                              <p:pRg st="0" end="0"/>
                                            </p:txEl>
                                          </p:spTgt>
                                        </p:tgtEl>
                                      </p:cBhvr>
                                    </p:animEffect>
                                  </p:childTnLst>
                                </p:cTn>
                              </p:par>
                            </p:childTnLst>
                          </p:cTn>
                        </p:par>
                      </p:childTnLst>
                    </p:cTn>
                  </p:par>
                  <p:par>
                    <p:cTn id="684" fill="hold">
                      <p:stCondLst>
                        <p:cond delay="indefinite"/>
                      </p:stCondLst>
                      <p:childTnLst>
                        <p:par>
                          <p:cTn id="685" fill="hold">
                            <p:stCondLst>
                              <p:cond delay="0"/>
                            </p:stCondLst>
                            <p:childTnLst>
                              <p:par>
                                <p:cTn id="686" nodeType="clickEffect" fill="hold" presetClass="entr" presetID="22" presetSubtype="8">
                                  <p:stCondLst>
                                    <p:cond delay="0"/>
                                  </p:stCondLst>
                                  <p:childTnLst>
                                    <p:set>
                                      <p:cBhvr>
                                        <p:cTn id="687" dur="1" fill="hold">
                                          <p:stCondLst>
                                            <p:cond delay="0"/>
                                          </p:stCondLst>
                                        </p:cTn>
                                        <p:tgtEl>
                                          <p:spTgt spid="312">
                                            <p:txEl>
                                              <p:pRg st="1" end="1"/>
                                            </p:txEl>
                                          </p:spTgt>
                                        </p:tgtEl>
                                        <p:attrNameLst>
                                          <p:attrName>style.visibility</p:attrName>
                                        </p:attrNameLst>
                                      </p:cBhvr>
                                      <p:to>
                                        <p:strVal val="visible"/>
                                      </p:to>
                                    </p:set>
                                    <p:animEffect filter="wipe(left)" transition="in">
                                      <p:cBhvr additive="repl">
                                        <p:cTn id="688" dur="500"/>
                                        <p:tgtEl>
                                          <p:spTgt spid="312">
                                            <p:txEl>
                                              <p:pRg st="1" end="1"/>
                                            </p:txEl>
                                          </p:spTgt>
                                        </p:tgtEl>
                                      </p:cBhvr>
                                    </p:animEffect>
                                  </p:childTnLst>
                                </p:cTn>
                              </p:par>
                            </p:childTnLst>
                          </p:cTn>
                        </p:par>
                      </p:childTnLst>
                    </p:cTn>
                  </p:par>
                  <p:par>
                    <p:cTn id="689" fill="hold">
                      <p:stCondLst>
                        <p:cond delay="indefinite"/>
                      </p:stCondLst>
                      <p:childTnLst>
                        <p:par>
                          <p:cTn id="690" fill="hold">
                            <p:stCondLst>
                              <p:cond delay="0"/>
                            </p:stCondLst>
                            <p:childTnLst>
                              <p:par>
                                <p:cTn id="691" nodeType="clickEffect" fill="hold" presetClass="entr" presetID="2" presetSubtype="8">
                                  <p:stCondLst>
                                    <p:cond delay="0"/>
                                  </p:stCondLst>
                                  <p:childTnLst>
                                    <p:set>
                                      <p:cBhvr>
                                        <p:cTn id="692" dur="1" fill="hold">
                                          <p:stCondLst>
                                            <p:cond delay="0"/>
                                          </p:stCondLst>
                                        </p:cTn>
                                        <p:tgtEl>
                                          <p:spTgt spid="313"/>
                                        </p:tgtEl>
                                        <p:attrNameLst>
                                          <p:attrName>style.visibility</p:attrName>
                                        </p:attrNameLst>
                                      </p:cBhvr>
                                      <p:to>
                                        <p:strVal val="visible"/>
                                      </p:to>
                                    </p:set>
                                    <p:anim calcmode="lin" valueType="num">
                                      <p:cBhvr additive="base">
                                        <p:cTn id="693" dur="500" fill="hold"/>
                                        <p:tgtEl>
                                          <p:spTgt spid="313"/>
                                        </p:tgtEl>
                                        <p:attrNameLst>
                                          <p:attrName>ppt_x</p:attrName>
                                        </p:attrNameLst>
                                      </p:cBhvr>
                                      <p:tavLst>
                                        <p:tav tm="0">
                                          <p:val>
                                            <p:strVal val="0-#ppt_w/2"/>
                                          </p:val>
                                        </p:tav>
                                        <p:tav tm="100000">
                                          <p:val>
                                            <p:strVal val="#ppt_x"/>
                                          </p:val>
                                        </p:tav>
                                      </p:tavLst>
                                    </p:anim>
                                    <p:anim calcmode="lin" valueType="num">
                                      <p:cBhvr additive="base">
                                        <p:cTn id="694" dur="500" fill="hold"/>
                                        <p:tgtEl>
                                          <p:spTgt spid="313"/>
                                        </p:tgtEl>
                                        <p:attrNameLst>
                                          <p:attrName>ppt_y</p:attrName>
                                        </p:attrNameLst>
                                      </p:cBhvr>
                                      <p:tavLst>
                                        <p:tav tm="0">
                                          <p:val>
                                            <p:strVal val="#ppt_y"/>
                                          </p:val>
                                        </p:tav>
                                        <p:tav tm="100000">
                                          <p:val>
                                            <p:strVal val="#ppt_y"/>
                                          </p:val>
                                        </p:tav>
                                      </p:tavLst>
                                    </p:anim>
                                  </p:childTnLst>
                                </p:cTn>
                              </p:par>
                            </p:childTnLst>
                          </p:cTn>
                        </p:par>
                      </p:childTnLst>
                    </p:cTn>
                  </p:par>
                  <p:par>
                    <p:cTn id="695" fill="hold">
                      <p:stCondLst>
                        <p:cond delay="indefinite"/>
                      </p:stCondLst>
                      <p:childTnLst>
                        <p:par>
                          <p:cTn id="696" fill="hold">
                            <p:stCondLst>
                              <p:cond delay="0"/>
                            </p:stCondLst>
                            <p:childTnLst>
                              <p:par>
                                <p:cTn id="697" nodeType="clickEffect" fill="hold" presetClass="entr" presetID="2" presetSubtype="2">
                                  <p:stCondLst>
                                    <p:cond delay="0"/>
                                  </p:stCondLst>
                                  <p:childTnLst>
                                    <p:set>
                                      <p:cBhvr>
                                        <p:cTn id="698" dur="1" fill="hold">
                                          <p:stCondLst>
                                            <p:cond delay="0"/>
                                          </p:stCondLst>
                                        </p:cTn>
                                        <p:tgtEl>
                                          <p:spTgt spid="314"/>
                                        </p:tgtEl>
                                        <p:attrNameLst>
                                          <p:attrName>style.visibility</p:attrName>
                                        </p:attrNameLst>
                                      </p:cBhvr>
                                      <p:to>
                                        <p:strVal val="visible"/>
                                      </p:to>
                                    </p:set>
                                    <p:anim calcmode="lin" valueType="num">
                                      <p:cBhvr additive="base">
                                        <p:cTn id="699" dur="500" fill="hold"/>
                                        <p:tgtEl>
                                          <p:spTgt spid="314"/>
                                        </p:tgtEl>
                                        <p:attrNameLst>
                                          <p:attrName>ppt_x</p:attrName>
                                        </p:attrNameLst>
                                      </p:cBhvr>
                                      <p:tavLst>
                                        <p:tav tm="0">
                                          <p:val>
                                            <p:strVal val="1+#ppt_w/2"/>
                                          </p:val>
                                        </p:tav>
                                        <p:tav tm="100000">
                                          <p:val>
                                            <p:strVal val="#ppt_x"/>
                                          </p:val>
                                        </p:tav>
                                      </p:tavLst>
                                    </p:anim>
                                    <p:anim calcmode="lin" valueType="num">
                                      <p:cBhvr additive="base">
                                        <p:cTn id="700" dur="500" fill="hold"/>
                                        <p:tgtEl>
                                          <p:spTgt spid="3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15" name="TextShape 1"/>
          <p:cNvSpPr txBox="1"/>
          <p:nvPr/>
        </p:nvSpPr>
        <p:spPr>
          <a:xfrm>
            <a:off x="685800" y="30456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Theoretical and Actual Yield</a:t>
            </a:r>
            <a:endParaRPr b="0" lang="en-US" sz="4400" spc="-1" strike="noStrike">
              <a:solidFill>
                <a:srgbClr val="9900ff"/>
              </a:solidFill>
              <a:latin typeface="Times New Roman"/>
            </a:endParaRPr>
          </a:p>
        </p:txBody>
      </p:sp>
      <p:sp>
        <p:nvSpPr>
          <p:cNvPr id="316" name="TextShape 2"/>
          <p:cNvSpPr txBox="1"/>
          <p:nvPr/>
        </p:nvSpPr>
        <p:spPr>
          <a:xfrm>
            <a:off x="685800" y="1295280"/>
            <a:ext cx="7772400" cy="4724640"/>
          </a:xfrm>
          <a:prstGeom prst="rect">
            <a:avLst/>
          </a:prstGeom>
          <a:noFill/>
          <a:ln>
            <a:noFill/>
          </a:ln>
        </p:spPr>
        <p:txBody>
          <a:bodyPr>
            <a:normAutofit/>
          </a:bodyPr>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As we did with the pancakes, in order to determine the theoretical yield, we should use reaction stoichiometry to determine the amount of product each of our reactants could make.  </a:t>
            </a:r>
            <a:endParaRPr b="0" lang="en-US" sz="2800" spc="-1" strike="noStrike">
              <a:solidFill>
                <a:srgbClr val="000000"/>
              </a:solidFill>
              <a:latin typeface="Times New Roman"/>
            </a:endParaRPr>
          </a:p>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The theoretical yield will always be the least possible amount of product.</a:t>
            </a:r>
            <a:endParaRPr b="0" lang="en-US" sz="2800" spc="-1" strike="noStrike">
              <a:solidFill>
                <a:srgbClr val="000000"/>
              </a:solidFill>
              <a:latin typeface="Times New Roman"/>
            </a:endParaRPr>
          </a:p>
          <a:p>
            <a:pPr lvl="1" marL="742680" indent="-285480">
              <a:lnSpc>
                <a:spcPct val="90000"/>
              </a:lnSpc>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The theoretical yield will always come from the limiting reactant.</a:t>
            </a:r>
            <a:endParaRPr b="0" lang="en-US" sz="2400" spc="-1" strike="noStrike">
              <a:solidFill>
                <a:srgbClr val="000000"/>
              </a:solidFill>
              <a:latin typeface="Times New Roman"/>
            </a:endParaRPr>
          </a:p>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Because of both controllable and uncontrollable factors, the actual yield of product will always be less than the theoretical yield.</a:t>
            </a:r>
            <a:endParaRPr b="0" lang="en-US" sz="2800" spc="-1" strike="noStrike">
              <a:solidFill>
                <a:srgbClr val="000000"/>
              </a:solidFill>
              <a:latin typeface="Times New Roman"/>
            </a:endParaRPr>
          </a:p>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800" spc="-1" strike="noStrike">
              <a:solidFill>
                <a:srgbClr val="000000"/>
              </a:solidFill>
              <a:latin typeface="Times New Roman"/>
            </a:endParaRPr>
          </a:p>
        </p:txBody>
      </p:sp>
    </p:spTree>
  </p:cSld>
  <p:transition>
    <p:fade thruBlk="true"/>
  </p:transition>
  <p:timing>
    <p:tnLst>
      <p:par>
        <p:cTn id="701" dur="indefinite" restart="never" nodeType="tmRoot">
          <p:childTnLst>
            <p:seq>
              <p:cTn id="702" dur="indefinite" nodeType="mainSeq">
                <p:childTnLst>
                  <p:par>
                    <p:cTn id="703" fill="hold">
                      <p:stCondLst>
                        <p:cond delay="indefinite"/>
                      </p:stCondLst>
                      <p:childTnLst>
                        <p:par>
                          <p:cTn id="704" fill="hold">
                            <p:stCondLst>
                              <p:cond delay="0"/>
                            </p:stCondLst>
                            <p:childTnLst>
                              <p:par>
                                <p:cTn id="705" nodeType="clickEffect" fill="hold" presetClass="entr" presetID="22" presetSubtype="8">
                                  <p:stCondLst>
                                    <p:cond delay="0"/>
                                  </p:stCondLst>
                                  <p:childTnLst>
                                    <p:set>
                                      <p:cBhvr>
                                        <p:cTn id="706" dur="1" fill="hold">
                                          <p:stCondLst>
                                            <p:cond delay="0"/>
                                          </p:stCondLst>
                                        </p:cTn>
                                        <p:tgtEl>
                                          <p:spTgt spid="316">
                                            <p:txEl>
                                              <p:pRg st="0" end="0"/>
                                            </p:txEl>
                                          </p:spTgt>
                                        </p:tgtEl>
                                        <p:attrNameLst>
                                          <p:attrName>style.visibility</p:attrName>
                                        </p:attrNameLst>
                                      </p:cBhvr>
                                      <p:to>
                                        <p:strVal val="visible"/>
                                      </p:to>
                                    </p:set>
                                    <p:animEffect filter="wipe(left)" transition="in">
                                      <p:cBhvr additive="repl">
                                        <p:cTn id="707" dur="500"/>
                                        <p:tgtEl>
                                          <p:spTgt spid="316">
                                            <p:txEl>
                                              <p:pRg st="0" end="0"/>
                                            </p:txEl>
                                          </p:spTgt>
                                        </p:tgtEl>
                                      </p:cBhvr>
                                    </p:animEffect>
                                  </p:childTnLst>
                                </p:cTn>
                              </p:par>
                            </p:childTnLst>
                          </p:cTn>
                        </p:par>
                      </p:childTnLst>
                    </p:cTn>
                  </p:par>
                  <p:par>
                    <p:cTn id="708" fill="hold">
                      <p:stCondLst>
                        <p:cond delay="indefinite"/>
                      </p:stCondLst>
                      <p:childTnLst>
                        <p:par>
                          <p:cTn id="709" fill="hold">
                            <p:stCondLst>
                              <p:cond delay="0"/>
                            </p:stCondLst>
                            <p:childTnLst>
                              <p:par>
                                <p:cTn id="710" nodeType="clickEffect" fill="hold" presetClass="entr" presetID="22" presetSubtype="8">
                                  <p:stCondLst>
                                    <p:cond delay="0"/>
                                  </p:stCondLst>
                                  <p:childTnLst>
                                    <p:set>
                                      <p:cBhvr>
                                        <p:cTn id="711" dur="1" fill="hold">
                                          <p:stCondLst>
                                            <p:cond delay="0"/>
                                          </p:stCondLst>
                                        </p:cTn>
                                        <p:tgtEl>
                                          <p:spTgt spid="316">
                                            <p:txEl>
                                              <p:pRg st="1" end="1"/>
                                            </p:txEl>
                                          </p:spTgt>
                                        </p:tgtEl>
                                        <p:attrNameLst>
                                          <p:attrName>style.visibility</p:attrName>
                                        </p:attrNameLst>
                                      </p:cBhvr>
                                      <p:to>
                                        <p:strVal val="visible"/>
                                      </p:to>
                                    </p:set>
                                    <p:animEffect filter="wipe(left)" transition="in">
                                      <p:cBhvr additive="repl">
                                        <p:cTn id="712" dur="500"/>
                                        <p:tgtEl>
                                          <p:spTgt spid="316">
                                            <p:txEl>
                                              <p:pRg st="1" end="1"/>
                                            </p:txEl>
                                          </p:spTgt>
                                        </p:tgtEl>
                                      </p:cBhvr>
                                    </p:animEffect>
                                  </p:childTnLst>
                                </p:cTn>
                              </p:par>
                              <p:par>
                                <p:cTn id="713" nodeType="withEffect" fill="hold" presetClass="entr" presetID="22" presetSubtype="8">
                                  <p:stCondLst>
                                    <p:cond delay="0"/>
                                  </p:stCondLst>
                                  <p:childTnLst>
                                    <p:set>
                                      <p:cBhvr>
                                        <p:cTn id="714" dur="1" fill="hold">
                                          <p:stCondLst>
                                            <p:cond delay="0"/>
                                          </p:stCondLst>
                                        </p:cTn>
                                        <p:tgtEl>
                                          <p:spTgt spid="316">
                                            <p:txEl>
                                              <p:pRg st="2" end="2"/>
                                            </p:txEl>
                                          </p:spTgt>
                                        </p:tgtEl>
                                        <p:attrNameLst>
                                          <p:attrName>style.visibility</p:attrName>
                                        </p:attrNameLst>
                                      </p:cBhvr>
                                      <p:to>
                                        <p:strVal val="visible"/>
                                      </p:to>
                                    </p:set>
                                    <p:animEffect filter="wipe(left)" transition="in">
                                      <p:cBhvr additive="repl">
                                        <p:cTn id="715" dur="500"/>
                                        <p:tgtEl>
                                          <p:spTgt spid="316">
                                            <p:txEl>
                                              <p:pRg st="2" end="2"/>
                                            </p:txEl>
                                          </p:spTgt>
                                        </p:tgtEl>
                                      </p:cBhvr>
                                    </p:animEffect>
                                  </p:childTnLst>
                                </p:cTn>
                              </p:par>
                            </p:childTnLst>
                          </p:cTn>
                        </p:par>
                      </p:childTnLst>
                    </p:cTn>
                  </p:par>
                  <p:par>
                    <p:cTn id="716" fill="hold">
                      <p:stCondLst>
                        <p:cond delay="indefinite"/>
                      </p:stCondLst>
                      <p:childTnLst>
                        <p:par>
                          <p:cTn id="717" fill="hold">
                            <p:stCondLst>
                              <p:cond delay="0"/>
                            </p:stCondLst>
                            <p:childTnLst>
                              <p:par>
                                <p:cTn id="718" nodeType="clickEffect" fill="hold" presetClass="entr" presetID="22" presetSubtype="8">
                                  <p:stCondLst>
                                    <p:cond delay="0"/>
                                  </p:stCondLst>
                                  <p:childTnLst>
                                    <p:set>
                                      <p:cBhvr>
                                        <p:cTn id="719" dur="1" fill="hold">
                                          <p:stCondLst>
                                            <p:cond delay="0"/>
                                          </p:stCondLst>
                                        </p:cTn>
                                        <p:tgtEl>
                                          <p:spTgt spid="316">
                                            <p:txEl>
                                              <p:pRg st="3" end="3"/>
                                            </p:txEl>
                                          </p:spTgt>
                                        </p:tgtEl>
                                        <p:attrNameLst>
                                          <p:attrName>style.visibility</p:attrName>
                                        </p:attrNameLst>
                                      </p:cBhvr>
                                      <p:to>
                                        <p:strVal val="visible"/>
                                      </p:to>
                                    </p:set>
                                    <p:animEffect filter="wipe(left)" transition="in">
                                      <p:cBhvr additive="repl">
                                        <p:cTn id="720" dur="500"/>
                                        <p:tgtEl>
                                          <p:spTgt spid="316">
                                            <p:txEl>
                                              <p:pRg st="3" end="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17" name="TextShape 1"/>
          <p:cNvSpPr txBox="1"/>
          <p:nvPr/>
        </p:nvSpPr>
        <p:spPr>
          <a:xfrm>
            <a:off x="685800" y="609120"/>
            <a:ext cx="7772400" cy="1143000"/>
          </a:xfrm>
          <a:prstGeom prst="rect">
            <a:avLst/>
          </a:prstGeom>
          <a:noFill/>
          <a:ln>
            <a:noFill/>
          </a:ln>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Measuring Amounts in the Lab</a:t>
            </a:r>
            <a:endParaRPr b="0" lang="en-US" sz="4400" spc="-1" strike="noStrike">
              <a:solidFill>
                <a:srgbClr val="9900ff"/>
              </a:solidFill>
              <a:latin typeface="Times New Roman"/>
            </a:endParaRPr>
          </a:p>
        </p:txBody>
      </p:sp>
      <p:sp>
        <p:nvSpPr>
          <p:cNvPr id="318" name="TextShape 2"/>
          <p:cNvSpPr txBox="1"/>
          <p:nvPr/>
        </p:nvSpPr>
        <p:spPr>
          <a:xfrm>
            <a:off x="685800" y="1981080"/>
            <a:ext cx="7772400" cy="4114800"/>
          </a:xfrm>
          <a:prstGeom prst="rect">
            <a:avLst/>
          </a:prstGeom>
          <a:noFill/>
          <a:ln>
            <a:noFill/>
          </a:ln>
        </p:spPr>
        <p:txBody>
          <a:bodyPr lIns="90000" rIns="90000" tIns="46800" bIns="46800">
            <a:norm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In the lab, our balances do not measure amounts in moles, unfortunately, they measure amounts in grams.</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This means we must add two steps to each of our calculations: first convert the amount of each reactant to moles, then convert the amount of product into grams.</a:t>
            </a:r>
            <a:endParaRPr b="0" lang="en-US" sz="3200" spc="-1" strike="noStrike">
              <a:solidFill>
                <a:srgbClr val="000000"/>
              </a:solidFill>
              <a:latin typeface="Times New Roman"/>
            </a:endParaRPr>
          </a:p>
        </p:txBody>
      </p:sp>
    </p:spTree>
  </p:cSld>
  <mc:AlternateContent>
    <mc:Choice Requires="p14">
      <p:transition spd="slow" p14:dur="2000"/>
    </mc:Choice>
    <mc:Fallback>
      <p:transition spd="slow"/>
    </mc:Fallback>
  </mc:AlternateContent>
  <p:timing>
    <p:tnLst>
      <p:par>
        <p:cTn id="721" dur="indefinite" restart="never" nodeType="tmRoot">
          <p:childTnLst>
            <p:seq>
              <p:cTn id="722" dur="indefinite" nodeType="mainSeq">
                <p:childTnLst>
                  <p:par>
                    <p:cTn id="723" fill="hold">
                      <p:stCondLst>
                        <p:cond delay="indefinite"/>
                      </p:stCondLst>
                      <p:childTnLst>
                        <p:par>
                          <p:cTn id="724" fill="hold">
                            <p:stCondLst>
                              <p:cond delay="0"/>
                            </p:stCondLst>
                            <p:childTnLst>
                              <p:par>
                                <p:cTn id="725" nodeType="clickEffect" fill="hold" presetClass="entr" presetID="22" presetSubtype="8">
                                  <p:stCondLst>
                                    <p:cond delay="0"/>
                                  </p:stCondLst>
                                  <p:childTnLst>
                                    <p:set>
                                      <p:cBhvr>
                                        <p:cTn id="726" dur="1" fill="hold">
                                          <p:stCondLst>
                                            <p:cond delay="0"/>
                                          </p:stCondLst>
                                        </p:cTn>
                                        <p:tgtEl>
                                          <p:spTgt spid="318">
                                            <p:txEl>
                                              <p:pRg st="0" end="0"/>
                                            </p:txEl>
                                          </p:spTgt>
                                        </p:tgtEl>
                                        <p:attrNameLst>
                                          <p:attrName>style.visibility</p:attrName>
                                        </p:attrNameLst>
                                      </p:cBhvr>
                                      <p:to>
                                        <p:strVal val="visible"/>
                                      </p:to>
                                    </p:set>
                                    <p:animEffect filter="wipe(left)" transition="in">
                                      <p:cBhvr additive="repl">
                                        <p:cTn id="727" dur="500"/>
                                        <p:tgtEl>
                                          <p:spTgt spid="318">
                                            <p:txEl>
                                              <p:pRg st="0" end="0"/>
                                            </p:txEl>
                                          </p:spTgt>
                                        </p:tgtEl>
                                      </p:cBhvr>
                                    </p:animEffect>
                                  </p:childTnLst>
                                </p:cTn>
                              </p:par>
                            </p:childTnLst>
                          </p:cTn>
                        </p:par>
                      </p:childTnLst>
                    </p:cTn>
                  </p:par>
                  <p:par>
                    <p:cTn id="728" fill="hold">
                      <p:stCondLst>
                        <p:cond delay="indefinite"/>
                      </p:stCondLst>
                      <p:childTnLst>
                        <p:par>
                          <p:cTn id="729" fill="hold">
                            <p:stCondLst>
                              <p:cond delay="0"/>
                            </p:stCondLst>
                            <p:childTnLst>
                              <p:par>
                                <p:cTn id="730" nodeType="clickEffect" fill="hold" presetClass="entr" presetID="22" presetSubtype="8">
                                  <p:stCondLst>
                                    <p:cond delay="0"/>
                                  </p:stCondLst>
                                  <p:childTnLst>
                                    <p:set>
                                      <p:cBhvr>
                                        <p:cTn id="731" dur="1" fill="hold">
                                          <p:stCondLst>
                                            <p:cond delay="0"/>
                                          </p:stCondLst>
                                        </p:cTn>
                                        <p:tgtEl>
                                          <p:spTgt spid="318">
                                            <p:txEl>
                                              <p:pRg st="1" end="1"/>
                                            </p:txEl>
                                          </p:spTgt>
                                        </p:tgtEl>
                                        <p:attrNameLst>
                                          <p:attrName>style.visibility</p:attrName>
                                        </p:attrNameLst>
                                      </p:cBhvr>
                                      <p:to>
                                        <p:strVal val="visible"/>
                                      </p:to>
                                    </p:set>
                                    <p:animEffect filter="wipe(left)" transition="in">
                                      <p:cBhvr additive="repl">
                                        <p:cTn id="732" dur="500"/>
                                        <p:tgtEl>
                                          <p:spTgt spid="318">
                                            <p:txEl>
                                              <p:pRg st="1" end="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19" name="TextShape 1"/>
          <p:cNvSpPr txBox="1"/>
          <p:nvPr/>
        </p:nvSpPr>
        <p:spPr>
          <a:xfrm>
            <a:off x="304920" y="228240"/>
            <a:ext cx="8686800" cy="685800"/>
          </a:xfrm>
          <a:prstGeom prst="rect">
            <a:avLst/>
          </a:prstGeom>
          <a:noFill/>
          <a:ln>
            <a:noFill/>
          </a:ln>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Example 8.6—When 11.5 g of C Are Allowed to React with 114.5 g of Cu</a:t>
            </a:r>
            <a:r>
              <a:rPr b="0" lang="en-US" sz="2400" spc="-1" strike="noStrike" baseline="-25000">
                <a:solidFill>
                  <a:srgbClr val="9900ff"/>
                </a:solidFill>
                <a:latin typeface="Times New Roman"/>
              </a:rPr>
              <a:t>2</a:t>
            </a:r>
            <a:r>
              <a:rPr b="0" lang="en-US" sz="2400" spc="-1" strike="noStrike">
                <a:solidFill>
                  <a:srgbClr val="9900ff"/>
                </a:solidFill>
                <a:latin typeface="Times New Roman"/>
              </a:rPr>
              <a:t>O in the Reaction Below, 87.4 g of Cu Are Obtained.</a:t>
            </a:r>
            <a:br/>
            <a:r>
              <a:rPr b="0" lang="en-US" sz="2400" spc="-1" strike="noStrike">
                <a:solidFill>
                  <a:srgbClr val="9900ff"/>
                </a:solidFill>
                <a:latin typeface="Times New Roman"/>
              </a:rPr>
              <a:t> Cu</a:t>
            </a:r>
            <a:r>
              <a:rPr b="0" lang="en-US" sz="2400" spc="-1" strike="noStrike" baseline="-25000">
                <a:solidFill>
                  <a:srgbClr val="9900ff"/>
                </a:solidFill>
                <a:latin typeface="Times New Roman"/>
              </a:rPr>
              <a:t>2</a:t>
            </a:r>
            <a:r>
              <a:rPr b="0" lang="en-US" sz="2400" spc="-1" strike="noStrike">
                <a:solidFill>
                  <a:srgbClr val="9900ff"/>
                </a:solidFill>
                <a:latin typeface="Times New Roman"/>
              </a:rPr>
              <a:t>O(</a:t>
            </a:r>
            <a:r>
              <a:rPr b="0" i="1" lang="en-US" sz="2400" spc="-1" strike="noStrike">
                <a:solidFill>
                  <a:srgbClr val="9900ff"/>
                </a:solidFill>
                <a:latin typeface="Times New Roman"/>
              </a:rPr>
              <a:t>s</a:t>
            </a:r>
            <a:r>
              <a:rPr b="0" lang="en-US" sz="2400" spc="-1" strike="noStrike">
                <a:solidFill>
                  <a:srgbClr val="9900ff"/>
                </a:solidFill>
                <a:latin typeface="Times New Roman"/>
              </a:rPr>
              <a:t>) + C(</a:t>
            </a:r>
            <a:r>
              <a:rPr b="0" i="1" lang="en-US" sz="2400" spc="-1" strike="noStrike">
                <a:solidFill>
                  <a:srgbClr val="9900ff"/>
                </a:solidFill>
                <a:latin typeface="Times New Roman"/>
              </a:rPr>
              <a:t>s</a:t>
            </a:r>
            <a:r>
              <a:rPr b="0" lang="en-US" sz="2400" spc="-1" strike="noStrike">
                <a:solidFill>
                  <a:srgbClr val="9900ff"/>
                </a:solidFill>
                <a:latin typeface="Times New Roman"/>
              </a:rPr>
              <a:t>) </a:t>
            </a:r>
            <a:r>
              <a:rPr b="0" lang="en-US" sz="2400" spc="-1" strike="noStrike">
                <a:solidFill>
                  <a:srgbClr val="9900ff"/>
                </a:solidFill>
                <a:latin typeface="Symbol"/>
                <a:ea typeface="Symbol"/>
              </a:rPr>
              <a:t></a:t>
            </a:r>
            <a:r>
              <a:rPr b="0" lang="en-US" sz="2400" spc="-1" strike="noStrike">
                <a:solidFill>
                  <a:srgbClr val="9900ff"/>
                </a:solidFill>
                <a:latin typeface="Times New Roman"/>
              </a:rPr>
              <a:t> 2 Cu(</a:t>
            </a:r>
            <a:r>
              <a:rPr b="0" i="1" lang="en-US" sz="2400" spc="-1" strike="noStrike">
                <a:solidFill>
                  <a:srgbClr val="9900ff"/>
                </a:solidFill>
                <a:latin typeface="Times New Roman"/>
              </a:rPr>
              <a:t>s</a:t>
            </a:r>
            <a:r>
              <a:rPr b="0" lang="en-US" sz="2400" spc="-1" strike="noStrike">
                <a:solidFill>
                  <a:srgbClr val="9900ff"/>
                </a:solidFill>
                <a:latin typeface="Times New Roman"/>
              </a:rPr>
              <a:t>) + CO(</a:t>
            </a:r>
            <a:r>
              <a:rPr b="0" i="1" lang="en-US" sz="2400" spc="-1" strike="noStrike">
                <a:solidFill>
                  <a:srgbClr val="9900ff"/>
                </a:solidFill>
                <a:latin typeface="Times New Roman"/>
              </a:rPr>
              <a:t>g</a:t>
            </a:r>
            <a:r>
              <a:rPr b="0" lang="en-US" sz="2400" spc="-1" strike="noStrike">
                <a:solidFill>
                  <a:srgbClr val="9900ff"/>
                </a:solidFill>
                <a:latin typeface="Times New Roman"/>
              </a:rPr>
              <a:t>)</a:t>
            </a:r>
            <a:endParaRPr b="0" lang="en-US" sz="2400" spc="-1" strike="noStrike">
              <a:solidFill>
                <a:srgbClr val="9900ff"/>
              </a:solidFill>
              <a:latin typeface="Times New Roman"/>
            </a:endParaRPr>
          </a:p>
        </p:txBody>
      </p:sp>
      <p:sp>
        <p:nvSpPr>
          <p:cNvPr id="320" name="CustomShape 2"/>
          <p:cNvSpPr/>
          <p:nvPr/>
        </p:nvSpPr>
        <p:spPr>
          <a:xfrm>
            <a:off x="2362320" y="2133720"/>
            <a:ext cx="6629400" cy="1676160"/>
          </a:xfrm>
          <a:prstGeom prst="rect">
            <a:avLst/>
          </a:prstGeom>
          <a:noFill/>
          <a:ln>
            <a:noFill/>
          </a:ln>
        </p:spPr>
        <p:style>
          <a:lnRef idx="0"/>
          <a:fillRef idx="0"/>
          <a:effectRef idx="0"/>
          <a:fontRef idx="minor"/>
        </p:style>
      </p:sp>
      <p:sp>
        <p:nvSpPr>
          <p:cNvPr id="321" name="CustomShape 3"/>
          <p:cNvSpPr/>
          <p:nvPr/>
        </p:nvSpPr>
        <p:spPr>
          <a:xfrm>
            <a:off x="2438280" y="1219320"/>
            <a:ext cx="6553440" cy="914400"/>
          </a:xfrm>
          <a:prstGeom prst="rect">
            <a:avLst/>
          </a:prstGeom>
          <a:noFill/>
          <a:ln>
            <a:noFill/>
          </a:ln>
        </p:spPr>
        <p:style>
          <a:lnRef idx="0"/>
          <a:fillRef idx="0"/>
          <a:effectRef idx="0"/>
          <a:fontRef idx="minor"/>
        </p:style>
        <p:txBody>
          <a:bodyPr lIns="90000" rIns="90000" tIns="46800" bIns="46800">
            <a:normAutofit/>
          </a:bodyPr>
          <a:p>
            <a:pPr>
              <a:spcBef>
                <a:spcPts val="150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11.5 g C, 114.5 g Cu</a:t>
            </a:r>
            <a:r>
              <a:rPr b="0" lang="en-US" sz="2400" spc="-1" strike="noStrike" baseline="-25000">
                <a:solidFill>
                  <a:srgbClr val="000000"/>
                </a:solidFill>
                <a:latin typeface="Times New Roman"/>
              </a:rPr>
              <a:t>2</a:t>
            </a:r>
            <a:r>
              <a:rPr b="0" lang="en-US" sz="2400" spc="-1" strike="noStrike">
                <a:solidFill>
                  <a:srgbClr val="000000"/>
                </a:solidFill>
                <a:latin typeface="Times New Roman"/>
              </a:rPr>
              <a:t>O, 87.4 g Cu</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Limiting reactant, theoretical yield, percent yield</a:t>
            </a:r>
            <a:endParaRPr b="0" lang="en-US" sz="2400" spc="-1" strike="noStrike">
              <a:solidFill>
                <a:srgbClr val="000000"/>
              </a:solidFill>
              <a:latin typeface="Times New Roman"/>
            </a:endParaRPr>
          </a:p>
        </p:txBody>
      </p:sp>
      <p:sp>
        <p:nvSpPr>
          <p:cNvPr id="322" name="Line 4"/>
          <p:cNvSpPr/>
          <p:nvPr/>
        </p:nvSpPr>
        <p:spPr>
          <a:xfrm>
            <a:off x="228600" y="1219320"/>
            <a:ext cx="8763120" cy="0"/>
          </a:xfrm>
          <a:prstGeom prst="line">
            <a:avLst/>
          </a:prstGeom>
          <a:ln cap="sq" w="28440">
            <a:solidFill>
              <a:srgbClr val="000000"/>
            </a:solidFill>
            <a:miter/>
          </a:ln>
        </p:spPr>
        <p:style>
          <a:lnRef idx="0"/>
          <a:fillRef idx="0"/>
          <a:effectRef idx="0"/>
          <a:fontRef idx="minor"/>
        </p:style>
      </p:sp>
      <p:sp>
        <p:nvSpPr>
          <p:cNvPr id="323" name="Line 5"/>
          <p:cNvSpPr/>
          <p:nvPr/>
        </p:nvSpPr>
        <p:spPr>
          <a:xfrm>
            <a:off x="204840" y="2041560"/>
            <a:ext cx="8763120" cy="0"/>
          </a:xfrm>
          <a:prstGeom prst="line">
            <a:avLst/>
          </a:prstGeom>
          <a:ln w="12600">
            <a:solidFill>
              <a:srgbClr val="000000"/>
            </a:solidFill>
            <a:miter/>
          </a:ln>
        </p:spPr>
        <p:style>
          <a:lnRef idx="0"/>
          <a:fillRef idx="0"/>
          <a:effectRef idx="0"/>
          <a:fontRef idx="minor"/>
        </p:style>
      </p:sp>
      <p:sp>
        <p:nvSpPr>
          <p:cNvPr id="324" name="Line 6"/>
          <p:cNvSpPr/>
          <p:nvPr/>
        </p:nvSpPr>
        <p:spPr>
          <a:xfrm>
            <a:off x="228600" y="6603840"/>
            <a:ext cx="8763120" cy="0"/>
          </a:xfrm>
          <a:prstGeom prst="line">
            <a:avLst/>
          </a:prstGeom>
          <a:ln cap="sq" w="28440">
            <a:solidFill>
              <a:srgbClr val="000000"/>
            </a:solidFill>
            <a:miter/>
          </a:ln>
        </p:spPr>
        <p:style>
          <a:lnRef idx="0"/>
          <a:fillRef idx="0"/>
          <a:effectRef idx="0"/>
          <a:fontRef idx="minor"/>
        </p:style>
      </p:sp>
      <p:sp>
        <p:nvSpPr>
          <p:cNvPr id="325" name="CustomShape 7"/>
          <p:cNvSpPr/>
          <p:nvPr/>
        </p:nvSpPr>
        <p:spPr>
          <a:xfrm>
            <a:off x="228600" y="2133720"/>
            <a:ext cx="2057400" cy="1676160"/>
          </a:xfrm>
          <a:prstGeom prst="rect">
            <a:avLst/>
          </a:prstGeom>
          <a:noFill/>
          <a:ln>
            <a:noFill/>
          </a:ln>
        </p:spPr>
        <p:style>
          <a:lnRef idx="0"/>
          <a:fillRef idx="0"/>
          <a:effectRef idx="0"/>
          <a:fontRef idx="minor"/>
        </p:style>
        <p:txBody>
          <a:bodyPr lIns="90000" rIns="90000" tIns="46800" bIns="46800">
            <a:normAutofit fontScale="24000"/>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Solution Map:</a:t>
            </a: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lnSpc>
                <a:spcPct val="11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lnSpc>
                <a:spcPct val="11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lnSpc>
                <a:spcPct val="11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spcBef>
                <a:spcPts val="7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Relationships:</a:t>
            </a:r>
            <a:endParaRPr b="0" lang="en-US" sz="2400" spc="-1" strike="noStrike">
              <a:solidFill>
                <a:srgbClr val="000000"/>
              </a:solidFill>
              <a:latin typeface="Times New Roman"/>
            </a:endParaRPr>
          </a:p>
        </p:txBody>
      </p:sp>
      <p:sp>
        <p:nvSpPr>
          <p:cNvPr id="326" name="CustomShape 8"/>
          <p:cNvSpPr/>
          <p:nvPr/>
        </p:nvSpPr>
        <p:spPr>
          <a:xfrm>
            <a:off x="228600" y="1219320"/>
            <a:ext cx="2057400" cy="914400"/>
          </a:xfrm>
          <a:prstGeom prst="rect">
            <a:avLst/>
          </a:prstGeom>
          <a:noFill/>
          <a:ln>
            <a:noFill/>
          </a:ln>
        </p:spPr>
        <p:style>
          <a:lnRef idx="0"/>
          <a:fillRef idx="0"/>
          <a:effectRef idx="0"/>
          <a:fontRef idx="minor"/>
        </p:style>
        <p:txBody>
          <a:bodyPr lIns="90000" rIns="90000" tIns="46800" bIns="46800">
            <a:norm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Given:</a:t>
            </a: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Find:</a:t>
            </a:r>
            <a:endParaRPr b="0" lang="en-US" sz="2400" spc="-1" strike="noStrike">
              <a:solidFill>
                <a:srgbClr val="000000"/>
              </a:solidFill>
              <a:latin typeface="Times New Roman"/>
            </a:endParaRPr>
          </a:p>
        </p:txBody>
      </p:sp>
      <p:sp>
        <p:nvSpPr>
          <p:cNvPr id="327" name="Line 9"/>
          <p:cNvSpPr/>
          <p:nvPr/>
        </p:nvSpPr>
        <p:spPr>
          <a:xfrm>
            <a:off x="228600" y="1219320"/>
            <a:ext cx="0" cy="5410080"/>
          </a:xfrm>
          <a:prstGeom prst="line">
            <a:avLst/>
          </a:prstGeom>
          <a:ln cap="sq" w="28440">
            <a:solidFill>
              <a:srgbClr val="000000"/>
            </a:solidFill>
            <a:miter/>
          </a:ln>
        </p:spPr>
        <p:style>
          <a:lnRef idx="0"/>
          <a:fillRef idx="0"/>
          <a:effectRef idx="0"/>
          <a:fontRef idx="minor"/>
        </p:style>
      </p:sp>
      <p:sp>
        <p:nvSpPr>
          <p:cNvPr id="328" name="Line 10"/>
          <p:cNvSpPr/>
          <p:nvPr/>
        </p:nvSpPr>
        <p:spPr>
          <a:xfrm>
            <a:off x="2209680" y="1219320"/>
            <a:ext cx="0" cy="5181480"/>
          </a:xfrm>
          <a:prstGeom prst="line">
            <a:avLst/>
          </a:prstGeom>
          <a:ln w="12600">
            <a:solidFill>
              <a:srgbClr val="000000"/>
            </a:solidFill>
            <a:miter/>
          </a:ln>
        </p:spPr>
        <p:style>
          <a:lnRef idx="0"/>
          <a:fillRef idx="0"/>
          <a:effectRef idx="0"/>
          <a:fontRef idx="minor"/>
        </p:style>
      </p:sp>
      <p:sp>
        <p:nvSpPr>
          <p:cNvPr id="329" name="Line 11"/>
          <p:cNvSpPr/>
          <p:nvPr/>
        </p:nvSpPr>
        <p:spPr>
          <a:xfrm flipH="1">
            <a:off x="8977320" y="1219320"/>
            <a:ext cx="14400" cy="5378400"/>
          </a:xfrm>
          <a:prstGeom prst="line">
            <a:avLst/>
          </a:prstGeom>
          <a:ln cap="sq" w="28440">
            <a:solidFill>
              <a:srgbClr val="000000"/>
            </a:solidFill>
            <a:miter/>
          </a:ln>
        </p:spPr>
        <p:style>
          <a:lnRef idx="0"/>
          <a:fillRef idx="0"/>
          <a:effectRef idx="0"/>
          <a:fontRef idx="minor"/>
        </p:style>
      </p:sp>
      <mc:AlternateContent>
        <mc:Choice xmlns:a14="http://schemas.microsoft.com/office/drawing/2010/main" Requires="a14">
          <p:sp>
            <p:nvSpPr>
              <p:cNvPr id="330" name="Formula 12"/>
              <p:cNvSpPr txBox="1"/>
              <p:nvPr/>
            </p:nvSpPr>
            <p:spPr>
              <a:xfrm>
                <a:off x="3222720" y="2697120"/>
                <a:ext cx="825480" cy="711360"/>
              </a:xfrm>
              <a:prstGeom prst="rect">
                <a:avLst/>
              </a:prstGeom>
            </p:spPr>
            <p:txBody>
              <a:bodyPr/>
              <a:p>
                <a14:m>
                  <m:oMath xmlns:m="http://schemas.openxmlformats.org/officeDocument/2006/math">
                    <m:f>
                      <m:num>
                        <m:r>
                          <m:rPr>
                            <m:lit/>
                            <m:nor/>
                          </m:rPr>
                          <m:t xml:space="preserve">1 mol</m:t>
                        </m:r>
                      </m:num>
                      <m:den>
                        <m:r>
                          <m:rPr>
                            <m:lit/>
                            <m:nor/>
                          </m:rPr>
                          <m:t xml:space="preserve">12</m:t>
                        </m:r>
                        <m:r>
                          <m:rPr>
                            <m:lit/>
                            <m:nor/>
                          </m:rPr>
                          <m:t xml:space="preserve">.</m:t>
                        </m:r>
                        <m:r>
                          <m:rPr>
                            <m:lit/>
                            <m:nor/>
                          </m:rPr>
                          <m:t xml:space="preserve">01 g</m:t>
                        </m:r>
                      </m:den>
                    </m:f>
                  </m:oMath>
                </a14:m>
              </a:p>
            </p:txBody>
          </p:sp>
        </mc:Choice>
        <mc:Fallback/>
      </mc:AlternateContent>
      <mc:AlternateContent>
        <mc:Choice xmlns:a14="http://schemas.microsoft.com/office/drawing/2010/main" Requires="a14">
          <p:sp>
            <p:nvSpPr>
              <p:cNvPr id="331" name="Formula 13"/>
              <p:cNvSpPr txBox="1"/>
              <p:nvPr/>
            </p:nvSpPr>
            <p:spPr>
              <a:xfrm>
                <a:off x="5124600" y="2725560"/>
                <a:ext cx="971280" cy="625680"/>
              </a:xfrm>
              <a:prstGeom prst="rect">
                <a:avLst/>
              </a:prstGeom>
            </p:spPr>
            <p:txBody>
              <a:bodyPr/>
              <a:p>
                <a14:m>
                  <m:oMath xmlns:m="http://schemas.openxmlformats.org/officeDocument/2006/math">
                    <m:f>
                      <m:num>
                        <m:r>
                          <m:t xml:space="preserve">2</m:t>
                        </m:r>
                        <m:r>
                          <m:rPr>
                            <m:lit/>
                            <m:nor/>
                          </m:rPr>
                          <m:t xml:space="preserve"> mol Cu</m:t>
                        </m:r>
                      </m:num>
                      <m:den>
                        <m:r>
                          <m:rPr>
                            <m:lit/>
                            <m:nor/>
                          </m:rPr>
                          <m:t xml:space="preserve">1 mol C</m:t>
                        </m:r>
                      </m:den>
                    </m:f>
                  </m:oMath>
                </a14:m>
              </a:p>
            </p:txBody>
          </p:sp>
        </mc:Choice>
        <mc:Fallback/>
      </mc:AlternateContent>
      <mc:AlternateContent>
        <mc:Choice xmlns:a14="http://schemas.microsoft.com/office/drawing/2010/main" Requires="a14">
          <p:sp>
            <p:nvSpPr>
              <p:cNvPr id="332" name="Formula 14"/>
              <p:cNvSpPr txBox="1"/>
              <p:nvPr/>
            </p:nvSpPr>
            <p:spPr>
              <a:xfrm>
                <a:off x="7010280" y="2666880"/>
                <a:ext cx="895320" cy="722520"/>
              </a:xfrm>
              <a:prstGeom prst="rect">
                <a:avLst/>
              </a:prstGeom>
            </p:spPr>
            <p:txBody>
              <a:bodyPr/>
              <a:p>
                <a14:m>
                  <m:oMath xmlns:m="http://schemas.openxmlformats.org/officeDocument/2006/math">
                    <m:f>
                      <m:num>
                        <m:r>
                          <m:rPr>
                            <m:lit/>
                            <m:nor/>
                          </m:rPr>
                          <m:t xml:space="preserve">1 mol</m:t>
                        </m:r>
                      </m:num>
                      <m:den>
                        <m:r>
                          <m:rPr>
                            <m:lit/>
                            <m:nor/>
                          </m:rPr>
                          <m:t xml:space="preserve">63</m:t>
                        </m:r>
                        <m:r>
                          <m:rPr>
                            <m:lit/>
                            <m:nor/>
                          </m:rPr>
                          <m:t xml:space="preserve">.</m:t>
                        </m:r>
                        <m:r>
                          <m:rPr>
                            <m:lit/>
                            <m:nor/>
                          </m:rPr>
                          <m:t xml:space="preserve">54 g</m:t>
                        </m:r>
                      </m:den>
                    </m:f>
                  </m:oMath>
                </a14:m>
              </a:p>
            </p:txBody>
          </p:sp>
        </mc:Choice>
        <mc:Fallback/>
      </mc:AlternateContent>
      <mc:AlternateContent>
        <mc:Choice xmlns:a14="http://schemas.microsoft.com/office/drawing/2010/main" Requires="a14">
          <p:sp>
            <p:nvSpPr>
              <p:cNvPr id="333" name="Formula 15"/>
              <p:cNvSpPr txBox="1"/>
              <p:nvPr/>
            </p:nvSpPr>
            <p:spPr>
              <a:xfrm>
                <a:off x="5029200" y="4114800"/>
                <a:ext cx="1173240" cy="655560"/>
              </a:xfrm>
              <a:prstGeom prst="rect">
                <a:avLst/>
              </a:prstGeom>
            </p:spPr>
            <p:txBody>
              <a:bodyPr/>
              <a:p>
                <a14:m>
                  <m:oMath xmlns:m="http://schemas.openxmlformats.org/officeDocument/2006/math">
                    <m:f>
                      <m:num>
                        <m:r>
                          <m:t xml:space="preserve">2</m:t>
                        </m:r>
                        <m:r>
                          <m:rPr>
                            <m:lit/>
                            <m:nor/>
                          </m:rPr>
                          <m:t xml:space="preserve"> mol Cu</m:t>
                        </m:r>
                      </m:num>
                      <m:den>
                        <m:sSub>
                          <m:e>
                            <m:r>
                              <m:rPr>
                                <m:lit/>
                                <m:nor/>
                              </m:rPr>
                              <m:t xml:space="preserve">1 mol Cu</m:t>
                            </m:r>
                          </m:e>
                          <m:sub>
                            <m:r>
                              <m:t xml:space="preserve">2</m:t>
                            </m:r>
                          </m:sub>
                        </m:sSub>
                        <m:r>
                          <m:t xml:space="preserve">O</m:t>
                        </m:r>
                      </m:den>
                    </m:f>
                  </m:oMath>
                </a14:m>
              </a:p>
            </p:txBody>
          </p:sp>
        </mc:Choice>
        <mc:Fallback/>
      </mc:AlternateContent>
      <mc:AlternateContent>
        <mc:Choice xmlns:a14="http://schemas.microsoft.com/office/drawing/2010/main" Requires="a14">
          <p:sp>
            <p:nvSpPr>
              <p:cNvPr id="334" name="Formula 16"/>
              <p:cNvSpPr txBox="1"/>
              <p:nvPr/>
            </p:nvSpPr>
            <p:spPr>
              <a:xfrm>
                <a:off x="3097080" y="4068720"/>
                <a:ext cx="976320" cy="711360"/>
              </a:xfrm>
              <a:prstGeom prst="rect">
                <a:avLst/>
              </a:prstGeom>
            </p:spPr>
            <p:txBody>
              <a:bodyPr/>
              <a:p>
                <a14:m>
                  <m:oMath xmlns:m="http://schemas.openxmlformats.org/officeDocument/2006/math">
                    <m:f>
                      <m:num>
                        <m:r>
                          <m:rPr>
                            <m:lit/>
                            <m:nor/>
                          </m:rPr>
                          <m:t xml:space="preserve">1 mol</m:t>
                        </m:r>
                      </m:num>
                      <m:den>
                        <m:r>
                          <m:rPr>
                            <m:lit/>
                            <m:nor/>
                          </m:rPr>
                          <m:t xml:space="preserve">143</m:t>
                        </m:r>
                        <m:r>
                          <m:rPr>
                            <m:lit/>
                            <m:nor/>
                          </m:rPr>
                          <m:t xml:space="preserve">.</m:t>
                        </m:r>
                        <m:r>
                          <m:rPr>
                            <m:lit/>
                            <m:nor/>
                          </m:rPr>
                          <m:t xml:space="preserve">02 g</m:t>
                        </m:r>
                      </m:den>
                    </m:f>
                  </m:oMath>
                </a14:m>
              </a:p>
            </p:txBody>
          </p:sp>
        </mc:Choice>
        <mc:Fallback/>
      </mc:AlternateContent>
      <p:grpSp>
        <p:nvGrpSpPr>
          <p:cNvPr id="335" name="Group 17"/>
          <p:cNvGrpSpPr/>
          <p:nvPr/>
        </p:nvGrpSpPr>
        <p:grpSpPr>
          <a:xfrm>
            <a:off x="2286000" y="2209680"/>
            <a:ext cx="6419880" cy="533520"/>
            <a:chOff x="2286000" y="2209680"/>
            <a:chExt cx="6419880" cy="533520"/>
          </a:xfrm>
        </p:grpSpPr>
        <p:grpSp>
          <p:nvGrpSpPr>
            <p:cNvPr id="336" name="Group 18"/>
            <p:cNvGrpSpPr/>
            <p:nvPr/>
          </p:nvGrpSpPr>
          <p:grpSpPr>
            <a:xfrm>
              <a:off x="2286000" y="2209680"/>
              <a:ext cx="4848120" cy="533520"/>
              <a:chOff x="2286000" y="2209680"/>
              <a:chExt cx="4848120" cy="533520"/>
            </a:xfrm>
          </p:grpSpPr>
          <p:sp>
            <p:nvSpPr>
              <p:cNvPr id="337" name="CustomShape 19"/>
              <p:cNvSpPr/>
              <p:nvPr/>
            </p:nvSpPr>
            <p:spPr>
              <a:xfrm>
                <a:off x="2286000" y="2209680"/>
                <a:ext cx="1146240" cy="533520"/>
              </a:xfrm>
              <a:custGeom>
                <a:avLst/>
                <a:gdLst/>
                <a:ahLst/>
                <a:rect l="0" t="0" r="r" b="b"/>
                <a:pathLst>
                  <a:path w="3186" h="1484">
                    <a:moveTo>
                      <a:pt x="370" y="0"/>
                    </a:moveTo>
                    <a:lnTo>
                      <a:pt x="371" y="0"/>
                    </a:lnTo>
                    <a:cubicBezTo>
                      <a:pt x="306" y="0"/>
                      <a:pt x="242" y="17"/>
                      <a:pt x="185" y="50"/>
                    </a:cubicBezTo>
                    <a:cubicBezTo>
                      <a:pt x="129" y="82"/>
                      <a:pt x="82" y="129"/>
                      <a:pt x="50" y="185"/>
                    </a:cubicBezTo>
                    <a:cubicBezTo>
                      <a:pt x="17" y="242"/>
                      <a:pt x="0" y="306"/>
                      <a:pt x="0" y="371"/>
                    </a:cubicBezTo>
                    <a:lnTo>
                      <a:pt x="0" y="1112"/>
                    </a:lnTo>
                    <a:lnTo>
                      <a:pt x="0" y="1112"/>
                    </a:lnTo>
                    <a:cubicBezTo>
                      <a:pt x="0" y="1177"/>
                      <a:pt x="17" y="1241"/>
                      <a:pt x="50" y="1298"/>
                    </a:cubicBezTo>
                    <a:cubicBezTo>
                      <a:pt x="82" y="1354"/>
                      <a:pt x="129" y="1401"/>
                      <a:pt x="185" y="1433"/>
                    </a:cubicBezTo>
                    <a:cubicBezTo>
                      <a:pt x="242" y="1466"/>
                      <a:pt x="306" y="1483"/>
                      <a:pt x="371" y="1483"/>
                    </a:cubicBezTo>
                    <a:lnTo>
                      <a:pt x="2814" y="1483"/>
                    </a:lnTo>
                    <a:lnTo>
                      <a:pt x="2814" y="1483"/>
                    </a:lnTo>
                    <a:cubicBezTo>
                      <a:pt x="2879" y="1483"/>
                      <a:pt x="2943" y="1466"/>
                      <a:pt x="3000" y="1433"/>
                    </a:cubicBezTo>
                    <a:cubicBezTo>
                      <a:pt x="3056" y="1401"/>
                      <a:pt x="3103" y="1354"/>
                      <a:pt x="3135" y="1298"/>
                    </a:cubicBezTo>
                    <a:cubicBezTo>
                      <a:pt x="3168" y="1241"/>
                      <a:pt x="3185" y="1177"/>
                      <a:pt x="3185" y="1112"/>
                    </a:cubicBezTo>
                    <a:lnTo>
                      <a:pt x="3184" y="370"/>
                    </a:lnTo>
                    <a:lnTo>
                      <a:pt x="3185" y="371"/>
                    </a:lnTo>
                    <a:lnTo>
                      <a:pt x="3185" y="371"/>
                    </a:lnTo>
                    <a:cubicBezTo>
                      <a:pt x="3185" y="306"/>
                      <a:pt x="3168" y="242"/>
                      <a:pt x="3135" y="185"/>
                    </a:cubicBezTo>
                    <a:cubicBezTo>
                      <a:pt x="3103" y="129"/>
                      <a:pt x="3056" y="82"/>
                      <a:pt x="3000" y="50"/>
                    </a:cubicBezTo>
                    <a:cubicBezTo>
                      <a:pt x="2943" y="17"/>
                      <a:pt x="2879" y="0"/>
                      <a:pt x="2814"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g C</a:t>
                </a:r>
                <a:endParaRPr b="0" lang="en-US" sz="2400" spc="-1" strike="noStrike">
                  <a:solidFill>
                    <a:srgbClr val="000000"/>
                  </a:solidFill>
                  <a:latin typeface="Times New Roman"/>
                </a:endParaRPr>
              </a:p>
            </p:txBody>
          </p:sp>
          <p:sp>
            <p:nvSpPr>
              <p:cNvPr id="338" name="CustomShape 20"/>
              <p:cNvSpPr/>
              <p:nvPr/>
            </p:nvSpPr>
            <p:spPr>
              <a:xfrm>
                <a:off x="3432240" y="2422440"/>
                <a:ext cx="458640" cy="160560"/>
              </a:xfrm>
              <a:custGeom>
                <a:avLst/>
                <a:gdLst/>
                <a:ahLst/>
                <a:rect l="0" t="0" r="r" b="b"/>
                <a:pathLst>
                  <a:path w="1276" h="448">
                    <a:moveTo>
                      <a:pt x="0" y="336"/>
                    </a:moveTo>
                    <a:lnTo>
                      <a:pt x="956" y="336"/>
                    </a:lnTo>
                    <a:lnTo>
                      <a:pt x="956" y="447"/>
                    </a:lnTo>
                    <a:lnTo>
                      <a:pt x="1275" y="224"/>
                    </a:lnTo>
                    <a:lnTo>
                      <a:pt x="956" y="0"/>
                    </a:lnTo>
                    <a:lnTo>
                      <a:pt x="956" y="112"/>
                    </a:lnTo>
                    <a:lnTo>
                      <a:pt x="0" y="112"/>
                    </a:lnTo>
                    <a:lnTo>
                      <a:pt x="0" y="336"/>
                    </a:lnTo>
                  </a:path>
                </a:pathLst>
              </a:custGeom>
              <a:solidFill>
                <a:srgbClr val="ffcc66"/>
              </a:solidFill>
              <a:ln w="9360">
                <a:solidFill>
                  <a:srgbClr val="000000"/>
                </a:solidFill>
                <a:miter/>
              </a:ln>
            </p:spPr>
            <p:style>
              <a:lnRef idx="0"/>
              <a:fillRef idx="0"/>
              <a:effectRef idx="0"/>
              <a:fontRef idx="minor"/>
            </p:style>
          </p:sp>
          <p:sp>
            <p:nvSpPr>
              <p:cNvPr id="339" name="CustomShape 21"/>
              <p:cNvSpPr/>
              <p:nvPr/>
            </p:nvSpPr>
            <p:spPr>
              <a:xfrm>
                <a:off x="5842080" y="2209680"/>
                <a:ext cx="1292040" cy="533520"/>
              </a:xfrm>
              <a:custGeom>
                <a:avLst/>
                <a:gdLst/>
                <a:ahLst/>
                <a:rect l="0" t="0" r="r" b="b"/>
                <a:pathLst>
                  <a:path w="3591" h="1484">
                    <a:moveTo>
                      <a:pt x="370" y="0"/>
                    </a:moveTo>
                    <a:lnTo>
                      <a:pt x="371" y="0"/>
                    </a:lnTo>
                    <a:cubicBezTo>
                      <a:pt x="306" y="0"/>
                      <a:pt x="242" y="17"/>
                      <a:pt x="185" y="50"/>
                    </a:cubicBezTo>
                    <a:cubicBezTo>
                      <a:pt x="129" y="82"/>
                      <a:pt x="82" y="129"/>
                      <a:pt x="50" y="185"/>
                    </a:cubicBezTo>
                    <a:cubicBezTo>
                      <a:pt x="17" y="242"/>
                      <a:pt x="0" y="306"/>
                      <a:pt x="0" y="371"/>
                    </a:cubicBezTo>
                    <a:lnTo>
                      <a:pt x="0" y="1112"/>
                    </a:lnTo>
                    <a:lnTo>
                      <a:pt x="0" y="1112"/>
                    </a:lnTo>
                    <a:cubicBezTo>
                      <a:pt x="0" y="1177"/>
                      <a:pt x="17" y="1241"/>
                      <a:pt x="50" y="1298"/>
                    </a:cubicBezTo>
                    <a:cubicBezTo>
                      <a:pt x="82" y="1354"/>
                      <a:pt x="129" y="1401"/>
                      <a:pt x="185" y="1433"/>
                    </a:cubicBezTo>
                    <a:cubicBezTo>
                      <a:pt x="242" y="1466"/>
                      <a:pt x="306" y="1483"/>
                      <a:pt x="371" y="1483"/>
                    </a:cubicBezTo>
                    <a:lnTo>
                      <a:pt x="3219" y="1483"/>
                    </a:lnTo>
                    <a:lnTo>
                      <a:pt x="3219" y="1483"/>
                    </a:lnTo>
                    <a:cubicBezTo>
                      <a:pt x="3284" y="1483"/>
                      <a:pt x="3348" y="1466"/>
                      <a:pt x="3405" y="1433"/>
                    </a:cubicBezTo>
                    <a:cubicBezTo>
                      <a:pt x="3461" y="1401"/>
                      <a:pt x="3508" y="1354"/>
                      <a:pt x="3540" y="1298"/>
                    </a:cubicBezTo>
                    <a:cubicBezTo>
                      <a:pt x="3573" y="1241"/>
                      <a:pt x="3590" y="1177"/>
                      <a:pt x="3590" y="1112"/>
                    </a:cubicBezTo>
                    <a:lnTo>
                      <a:pt x="3590" y="370"/>
                    </a:lnTo>
                    <a:lnTo>
                      <a:pt x="3590" y="371"/>
                    </a:lnTo>
                    <a:lnTo>
                      <a:pt x="3590" y="371"/>
                    </a:lnTo>
                    <a:cubicBezTo>
                      <a:pt x="3590" y="306"/>
                      <a:pt x="3573" y="242"/>
                      <a:pt x="3540" y="185"/>
                    </a:cubicBezTo>
                    <a:cubicBezTo>
                      <a:pt x="3508" y="129"/>
                      <a:pt x="3461" y="82"/>
                      <a:pt x="3405" y="50"/>
                    </a:cubicBezTo>
                    <a:cubicBezTo>
                      <a:pt x="3348" y="17"/>
                      <a:pt x="3284" y="0"/>
                      <a:pt x="3219"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mol Cu</a:t>
                </a:r>
                <a:endParaRPr b="0" lang="en-US" sz="2400" spc="-1" strike="noStrike">
                  <a:solidFill>
                    <a:srgbClr val="000000"/>
                  </a:solidFill>
                  <a:latin typeface="Times New Roman"/>
                </a:endParaRPr>
              </a:p>
            </p:txBody>
          </p:sp>
          <p:sp>
            <p:nvSpPr>
              <p:cNvPr id="340" name="CustomShape 22"/>
              <p:cNvSpPr/>
              <p:nvPr/>
            </p:nvSpPr>
            <p:spPr>
              <a:xfrm>
                <a:off x="3890880" y="2209680"/>
                <a:ext cx="1492200" cy="533520"/>
              </a:xfrm>
              <a:custGeom>
                <a:avLst/>
                <a:gdLst/>
                <a:ahLst/>
                <a:rect l="0" t="0" r="r" b="b"/>
                <a:pathLst>
                  <a:path w="4147" h="1484">
                    <a:moveTo>
                      <a:pt x="370" y="0"/>
                    </a:moveTo>
                    <a:lnTo>
                      <a:pt x="371" y="0"/>
                    </a:lnTo>
                    <a:cubicBezTo>
                      <a:pt x="306" y="0"/>
                      <a:pt x="242" y="17"/>
                      <a:pt x="185" y="50"/>
                    </a:cubicBezTo>
                    <a:cubicBezTo>
                      <a:pt x="129" y="82"/>
                      <a:pt x="82" y="129"/>
                      <a:pt x="50" y="185"/>
                    </a:cubicBezTo>
                    <a:cubicBezTo>
                      <a:pt x="17" y="242"/>
                      <a:pt x="0" y="306"/>
                      <a:pt x="0" y="371"/>
                    </a:cubicBezTo>
                    <a:lnTo>
                      <a:pt x="0" y="1112"/>
                    </a:lnTo>
                    <a:lnTo>
                      <a:pt x="0" y="1112"/>
                    </a:lnTo>
                    <a:cubicBezTo>
                      <a:pt x="0" y="1177"/>
                      <a:pt x="17" y="1241"/>
                      <a:pt x="50" y="1298"/>
                    </a:cubicBezTo>
                    <a:cubicBezTo>
                      <a:pt x="82" y="1354"/>
                      <a:pt x="129" y="1401"/>
                      <a:pt x="185" y="1433"/>
                    </a:cubicBezTo>
                    <a:cubicBezTo>
                      <a:pt x="242" y="1466"/>
                      <a:pt x="306" y="1483"/>
                      <a:pt x="371" y="1483"/>
                    </a:cubicBezTo>
                    <a:lnTo>
                      <a:pt x="3775" y="1483"/>
                    </a:lnTo>
                    <a:lnTo>
                      <a:pt x="3775" y="1483"/>
                    </a:lnTo>
                    <a:cubicBezTo>
                      <a:pt x="3840" y="1483"/>
                      <a:pt x="3904" y="1466"/>
                      <a:pt x="3961" y="1433"/>
                    </a:cubicBezTo>
                    <a:cubicBezTo>
                      <a:pt x="4017" y="1401"/>
                      <a:pt x="4064" y="1354"/>
                      <a:pt x="4096" y="1298"/>
                    </a:cubicBezTo>
                    <a:cubicBezTo>
                      <a:pt x="4129" y="1241"/>
                      <a:pt x="4146" y="1177"/>
                      <a:pt x="4146" y="1112"/>
                    </a:cubicBezTo>
                    <a:lnTo>
                      <a:pt x="4146" y="370"/>
                    </a:lnTo>
                    <a:lnTo>
                      <a:pt x="4146" y="371"/>
                    </a:lnTo>
                    <a:lnTo>
                      <a:pt x="4146" y="371"/>
                    </a:lnTo>
                    <a:cubicBezTo>
                      <a:pt x="4146" y="306"/>
                      <a:pt x="4129" y="242"/>
                      <a:pt x="4096" y="185"/>
                    </a:cubicBezTo>
                    <a:cubicBezTo>
                      <a:pt x="4064" y="129"/>
                      <a:pt x="4017" y="82"/>
                      <a:pt x="3961" y="50"/>
                    </a:cubicBezTo>
                    <a:cubicBezTo>
                      <a:pt x="3904" y="17"/>
                      <a:pt x="3840" y="0"/>
                      <a:pt x="3775"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mol C</a:t>
                </a:r>
                <a:endParaRPr b="0" lang="en-US" sz="2400" spc="-1" strike="noStrike">
                  <a:solidFill>
                    <a:srgbClr val="000000"/>
                  </a:solidFill>
                  <a:latin typeface="Times New Roman"/>
                </a:endParaRPr>
              </a:p>
            </p:txBody>
          </p:sp>
          <p:sp>
            <p:nvSpPr>
              <p:cNvPr id="341" name="CustomShape 23"/>
              <p:cNvSpPr/>
              <p:nvPr/>
            </p:nvSpPr>
            <p:spPr>
              <a:xfrm>
                <a:off x="5383080" y="2422440"/>
                <a:ext cx="459000" cy="160560"/>
              </a:xfrm>
              <a:custGeom>
                <a:avLst/>
                <a:gdLst/>
                <a:ahLst/>
                <a:rect l="0" t="0" r="r" b="b"/>
                <a:pathLst>
                  <a:path w="1277" h="448">
                    <a:moveTo>
                      <a:pt x="0" y="336"/>
                    </a:moveTo>
                    <a:lnTo>
                      <a:pt x="957" y="336"/>
                    </a:lnTo>
                    <a:lnTo>
                      <a:pt x="957" y="447"/>
                    </a:lnTo>
                    <a:lnTo>
                      <a:pt x="1276" y="224"/>
                    </a:lnTo>
                    <a:lnTo>
                      <a:pt x="957" y="0"/>
                    </a:lnTo>
                    <a:lnTo>
                      <a:pt x="957" y="112"/>
                    </a:lnTo>
                    <a:lnTo>
                      <a:pt x="0" y="112"/>
                    </a:lnTo>
                    <a:lnTo>
                      <a:pt x="0" y="336"/>
                    </a:lnTo>
                  </a:path>
                </a:pathLst>
              </a:custGeom>
              <a:solidFill>
                <a:srgbClr val="ffcc66"/>
              </a:solidFill>
              <a:ln w="9360">
                <a:solidFill>
                  <a:srgbClr val="000000"/>
                </a:solidFill>
                <a:miter/>
              </a:ln>
            </p:spPr>
            <p:style>
              <a:lnRef idx="0"/>
              <a:fillRef idx="0"/>
              <a:effectRef idx="0"/>
              <a:fontRef idx="minor"/>
            </p:style>
          </p:sp>
        </p:grpSp>
        <p:sp>
          <p:nvSpPr>
            <p:cNvPr id="342" name="CustomShape 24"/>
            <p:cNvSpPr/>
            <p:nvPr/>
          </p:nvSpPr>
          <p:spPr>
            <a:xfrm>
              <a:off x="7772400" y="2209680"/>
              <a:ext cx="933480" cy="533520"/>
            </a:xfrm>
            <a:custGeom>
              <a:avLst/>
              <a:gdLst/>
              <a:ahLst/>
              <a:rect l="0" t="0" r="r" b="b"/>
              <a:pathLst>
                <a:path w="2595" h="1484">
                  <a:moveTo>
                    <a:pt x="370" y="0"/>
                  </a:moveTo>
                  <a:lnTo>
                    <a:pt x="371" y="0"/>
                  </a:lnTo>
                  <a:cubicBezTo>
                    <a:pt x="306" y="0"/>
                    <a:pt x="242" y="17"/>
                    <a:pt x="185" y="50"/>
                  </a:cubicBezTo>
                  <a:cubicBezTo>
                    <a:pt x="129" y="82"/>
                    <a:pt x="82" y="129"/>
                    <a:pt x="50" y="185"/>
                  </a:cubicBezTo>
                  <a:cubicBezTo>
                    <a:pt x="17" y="242"/>
                    <a:pt x="0" y="306"/>
                    <a:pt x="0" y="371"/>
                  </a:cubicBezTo>
                  <a:lnTo>
                    <a:pt x="0" y="1112"/>
                  </a:lnTo>
                  <a:lnTo>
                    <a:pt x="0" y="1112"/>
                  </a:lnTo>
                  <a:cubicBezTo>
                    <a:pt x="0" y="1177"/>
                    <a:pt x="17" y="1241"/>
                    <a:pt x="50" y="1298"/>
                  </a:cubicBezTo>
                  <a:cubicBezTo>
                    <a:pt x="82" y="1354"/>
                    <a:pt x="129" y="1401"/>
                    <a:pt x="185" y="1433"/>
                  </a:cubicBezTo>
                  <a:cubicBezTo>
                    <a:pt x="242" y="1466"/>
                    <a:pt x="306" y="1483"/>
                    <a:pt x="371" y="1483"/>
                  </a:cubicBezTo>
                  <a:lnTo>
                    <a:pt x="2223" y="1483"/>
                  </a:lnTo>
                  <a:lnTo>
                    <a:pt x="2223" y="1483"/>
                  </a:lnTo>
                  <a:cubicBezTo>
                    <a:pt x="2288" y="1483"/>
                    <a:pt x="2352" y="1466"/>
                    <a:pt x="2409" y="1433"/>
                  </a:cubicBezTo>
                  <a:cubicBezTo>
                    <a:pt x="2465" y="1401"/>
                    <a:pt x="2512" y="1354"/>
                    <a:pt x="2544" y="1298"/>
                  </a:cubicBezTo>
                  <a:cubicBezTo>
                    <a:pt x="2577" y="1241"/>
                    <a:pt x="2594" y="1177"/>
                    <a:pt x="2594" y="1112"/>
                  </a:cubicBezTo>
                  <a:lnTo>
                    <a:pt x="2594" y="370"/>
                  </a:lnTo>
                  <a:lnTo>
                    <a:pt x="2594" y="371"/>
                  </a:lnTo>
                  <a:lnTo>
                    <a:pt x="2594" y="371"/>
                  </a:lnTo>
                  <a:cubicBezTo>
                    <a:pt x="2594" y="306"/>
                    <a:pt x="2577" y="242"/>
                    <a:pt x="2544" y="185"/>
                  </a:cubicBezTo>
                  <a:cubicBezTo>
                    <a:pt x="2512" y="129"/>
                    <a:pt x="2465" y="82"/>
                    <a:pt x="2409" y="50"/>
                  </a:cubicBezTo>
                  <a:cubicBezTo>
                    <a:pt x="2352" y="17"/>
                    <a:pt x="2288" y="0"/>
                    <a:pt x="2223"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g Cu</a:t>
              </a:r>
              <a:endParaRPr b="0" lang="en-US" sz="2400" spc="-1" strike="noStrike">
                <a:solidFill>
                  <a:srgbClr val="000000"/>
                </a:solidFill>
                <a:latin typeface="Times New Roman"/>
              </a:endParaRPr>
            </a:p>
          </p:txBody>
        </p:sp>
        <p:sp>
          <p:nvSpPr>
            <p:cNvPr id="343" name="CustomShape 25"/>
            <p:cNvSpPr/>
            <p:nvPr/>
          </p:nvSpPr>
          <p:spPr>
            <a:xfrm>
              <a:off x="7238880" y="2438280"/>
              <a:ext cx="459000" cy="160560"/>
            </a:xfrm>
            <a:custGeom>
              <a:avLst/>
              <a:gdLst/>
              <a:ahLst/>
              <a:rect l="0" t="0" r="r" b="b"/>
              <a:pathLst>
                <a:path w="1277" h="448">
                  <a:moveTo>
                    <a:pt x="0" y="336"/>
                  </a:moveTo>
                  <a:lnTo>
                    <a:pt x="957" y="336"/>
                  </a:lnTo>
                  <a:lnTo>
                    <a:pt x="957" y="447"/>
                  </a:lnTo>
                  <a:lnTo>
                    <a:pt x="1276" y="224"/>
                  </a:lnTo>
                  <a:lnTo>
                    <a:pt x="957" y="0"/>
                  </a:lnTo>
                  <a:lnTo>
                    <a:pt x="957" y="112"/>
                  </a:lnTo>
                  <a:lnTo>
                    <a:pt x="0" y="112"/>
                  </a:lnTo>
                  <a:lnTo>
                    <a:pt x="0" y="336"/>
                  </a:lnTo>
                </a:path>
              </a:pathLst>
            </a:custGeom>
            <a:solidFill>
              <a:srgbClr val="ffcc66"/>
            </a:solidFill>
            <a:ln w="9360">
              <a:solidFill>
                <a:srgbClr val="000000"/>
              </a:solidFill>
              <a:miter/>
            </a:ln>
          </p:spPr>
          <p:style>
            <a:lnRef idx="0"/>
            <a:fillRef idx="0"/>
            <a:effectRef idx="0"/>
            <a:fontRef idx="minor"/>
          </p:style>
        </p:sp>
      </p:grpSp>
      <p:grpSp>
        <p:nvGrpSpPr>
          <p:cNvPr id="344" name="Group 26"/>
          <p:cNvGrpSpPr/>
          <p:nvPr/>
        </p:nvGrpSpPr>
        <p:grpSpPr>
          <a:xfrm>
            <a:off x="2286000" y="3581280"/>
            <a:ext cx="6419880" cy="533520"/>
            <a:chOff x="2286000" y="3581280"/>
            <a:chExt cx="6419880" cy="533520"/>
          </a:xfrm>
        </p:grpSpPr>
        <p:grpSp>
          <p:nvGrpSpPr>
            <p:cNvPr id="345" name="Group 27"/>
            <p:cNvGrpSpPr/>
            <p:nvPr/>
          </p:nvGrpSpPr>
          <p:grpSpPr>
            <a:xfrm>
              <a:off x="2286000" y="3581280"/>
              <a:ext cx="4848120" cy="533520"/>
              <a:chOff x="2286000" y="3581280"/>
              <a:chExt cx="4848120" cy="533520"/>
            </a:xfrm>
          </p:grpSpPr>
          <p:sp>
            <p:nvSpPr>
              <p:cNvPr id="346" name="CustomShape 28"/>
              <p:cNvSpPr/>
              <p:nvPr/>
            </p:nvSpPr>
            <p:spPr>
              <a:xfrm>
                <a:off x="2286000" y="3581280"/>
                <a:ext cx="1146240" cy="533520"/>
              </a:xfrm>
              <a:custGeom>
                <a:avLst/>
                <a:gdLst/>
                <a:ahLst/>
                <a:rect l="0" t="0" r="r" b="b"/>
                <a:pathLst>
                  <a:path w="3186" h="1484">
                    <a:moveTo>
                      <a:pt x="370" y="0"/>
                    </a:moveTo>
                    <a:lnTo>
                      <a:pt x="371" y="0"/>
                    </a:lnTo>
                    <a:cubicBezTo>
                      <a:pt x="306" y="0"/>
                      <a:pt x="242" y="17"/>
                      <a:pt x="185" y="50"/>
                    </a:cubicBezTo>
                    <a:cubicBezTo>
                      <a:pt x="129" y="82"/>
                      <a:pt x="82" y="129"/>
                      <a:pt x="50" y="185"/>
                    </a:cubicBezTo>
                    <a:cubicBezTo>
                      <a:pt x="17" y="242"/>
                      <a:pt x="0" y="306"/>
                      <a:pt x="0" y="371"/>
                    </a:cubicBezTo>
                    <a:lnTo>
                      <a:pt x="0" y="1112"/>
                    </a:lnTo>
                    <a:lnTo>
                      <a:pt x="0" y="1112"/>
                    </a:lnTo>
                    <a:cubicBezTo>
                      <a:pt x="0" y="1177"/>
                      <a:pt x="17" y="1241"/>
                      <a:pt x="50" y="1298"/>
                    </a:cubicBezTo>
                    <a:cubicBezTo>
                      <a:pt x="82" y="1354"/>
                      <a:pt x="129" y="1401"/>
                      <a:pt x="185" y="1433"/>
                    </a:cubicBezTo>
                    <a:cubicBezTo>
                      <a:pt x="242" y="1466"/>
                      <a:pt x="306" y="1483"/>
                      <a:pt x="371" y="1483"/>
                    </a:cubicBezTo>
                    <a:lnTo>
                      <a:pt x="2814" y="1483"/>
                    </a:lnTo>
                    <a:lnTo>
                      <a:pt x="2814" y="1483"/>
                    </a:lnTo>
                    <a:cubicBezTo>
                      <a:pt x="2879" y="1483"/>
                      <a:pt x="2943" y="1466"/>
                      <a:pt x="3000" y="1433"/>
                    </a:cubicBezTo>
                    <a:cubicBezTo>
                      <a:pt x="3056" y="1401"/>
                      <a:pt x="3103" y="1354"/>
                      <a:pt x="3135" y="1298"/>
                    </a:cubicBezTo>
                    <a:cubicBezTo>
                      <a:pt x="3168" y="1241"/>
                      <a:pt x="3185" y="1177"/>
                      <a:pt x="3185" y="1112"/>
                    </a:cubicBezTo>
                    <a:lnTo>
                      <a:pt x="3184" y="370"/>
                    </a:lnTo>
                    <a:lnTo>
                      <a:pt x="3185" y="371"/>
                    </a:lnTo>
                    <a:lnTo>
                      <a:pt x="3185" y="371"/>
                    </a:lnTo>
                    <a:cubicBezTo>
                      <a:pt x="3185" y="306"/>
                      <a:pt x="3168" y="242"/>
                      <a:pt x="3135" y="185"/>
                    </a:cubicBezTo>
                    <a:cubicBezTo>
                      <a:pt x="3103" y="129"/>
                      <a:pt x="3056" y="82"/>
                      <a:pt x="3000" y="50"/>
                    </a:cubicBezTo>
                    <a:cubicBezTo>
                      <a:pt x="2943" y="17"/>
                      <a:pt x="2879" y="0"/>
                      <a:pt x="2814"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g Cu</a:t>
                </a:r>
                <a:r>
                  <a:rPr b="0" lang="en-US" sz="2400" spc="-1" strike="noStrike" baseline="-25000">
                    <a:solidFill>
                      <a:srgbClr val="6600cc"/>
                    </a:solidFill>
                    <a:latin typeface="Times New Roman"/>
                  </a:rPr>
                  <a:t>2</a:t>
                </a:r>
                <a:r>
                  <a:rPr b="0" lang="en-US" sz="2400" spc="-1" strike="noStrike">
                    <a:solidFill>
                      <a:srgbClr val="6600cc"/>
                    </a:solidFill>
                    <a:latin typeface="Times New Roman"/>
                  </a:rPr>
                  <a:t>O</a:t>
                </a:r>
                <a:endParaRPr b="0" lang="en-US" sz="2400" spc="-1" strike="noStrike">
                  <a:solidFill>
                    <a:srgbClr val="000000"/>
                  </a:solidFill>
                  <a:latin typeface="Times New Roman"/>
                </a:endParaRPr>
              </a:p>
            </p:txBody>
          </p:sp>
          <p:sp>
            <p:nvSpPr>
              <p:cNvPr id="347" name="CustomShape 29"/>
              <p:cNvSpPr/>
              <p:nvPr/>
            </p:nvSpPr>
            <p:spPr>
              <a:xfrm>
                <a:off x="3432240" y="3794040"/>
                <a:ext cx="458640" cy="160560"/>
              </a:xfrm>
              <a:custGeom>
                <a:avLst/>
                <a:gdLst/>
                <a:ahLst/>
                <a:rect l="0" t="0" r="r" b="b"/>
                <a:pathLst>
                  <a:path w="1276" h="448">
                    <a:moveTo>
                      <a:pt x="0" y="336"/>
                    </a:moveTo>
                    <a:lnTo>
                      <a:pt x="956" y="336"/>
                    </a:lnTo>
                    <a:lnTo>
                      <a:pt x="956" y="447"/>
                    </a:lnTo>
                    <a:lnTo>
                      <a:pt x="1275" y="224"/>
                    </a:lnTo>
                    <a:lnTo>
                      <a:pt x="956" y="0"/>
                    </a:lnTo>
                    <a:lnTo>
                      <a:pt x="956" y="112"/>
                    </a:lnTo>
                    <a:lnTo>
                      <a:pt x="0" y="112"/>
                    </a:lnTo>
                    <a:lnTo>
                      <a:pt x="0" y="336"/>
                    </a:lnTo>
                  </a:path>
                </a:pathLst>
              </a:custGeom>
              <a:solidFill>
                <a:srgbClr val="ffcc66"/>
              </a:solidFill>
              <a:ln w="9360">
                <a:solidFill>
                  <a:srgbClr val="000000"/>
                </a:solidFill>
                <a:miter/>
              </a:ln>
            </p:spPr>
            <p:style>
              <a:lnRef idx="0"/>
              <a:fillRef idx="0"/>
              <a:effectRef idx="0"/>
              <a:fontRef idx="minor"/>
            </p:style>
          </p:sp>
          <p:sp>
            <p:nvSpPr>
              <p:cNvPr id="348" name="CustomShape 30"/>
              <p:cNvSpPr/>
              <p:nvPr/>
            </p:nvSpPr>
            <p:spPr>
              <a:xfrm>
                <a:off x="5842080" y="3581280"/>
                <a:ext cx="1292040" cy="533520"/>
              </a:xfrm>
              <a:custGeom>
                <a:avLst/>
                <a:gdLst/>
                <a:ahLst/>
                <a:rect l="0" t="0" r="r" b="b"/>
                <a:pathLst>
                  <a:path w="3591" h="1484">
                    <a:moveTo>
                      <a:pt x="370" y="0"/>
                    </a:moveTo>
                    <a:lnTo>
                      <a:pt x="371" y="0"/>
                    </a:lnTo>
                    <a:cubicBezTo>
                      <a:pt x="306" y="0"/>
                      <a:pt x="242" y="17"/>
                      <a:pt x="185" y="50"/>
                    </a:cubicBezTo>
                    <a:cubicBezTo>
                      <a:pt x="129" y="82"/>
                      <a:pt x="82" y="129"/>
                      <a:pt x="50" y="185"/>
                    </a:cubicBezTo>
                    <a:cubicBezTo>
                      <a:pt x="17" y="242"/>
                      <a:pt x="0" y="306"/>
                      <a:pt x="0" y="371"/>
                    </a:cubicBezTo>
                    <a:lnTo>
                      <a:pt x="0" y="1112"/>
                    </a:lnTo>
                    <a:lnTo>
                      <a:pt x="0" y="1112"/>
                    </a:lnTo>
                    <a:cubicBezTo>
                      <a:pt x="0" y="1177"/>
                      <a:pt x="17" y="1241"/>
                      <a:pt x="50" y="1298"/>
                    </a:cubicBezTo>
                    <a:cubicBezTo>
                      <a:pt x="82" y="1354"/>
                      <a:pt x="129" y="1401"/>
                      <a:pt x="185" y="1433"/>
                    </a:cubicBezTo>
                    <a:cubicBezTo>
                      <a:pt x="242" y="1466"/>
                      <a:pt x="306" y="1483"/>
                      <a:pt x="371" y="1483"/>
                    </a:cubicBezTo>
                    <a:lnTo>
                      <a:pt x="3219" y="1483"/>
                    </a:lnTo>
                    <a:lnTo>
                      <a:pt x="3219" y="1483"/>
                    </a:lnTo>
                    <a:cubicBezTo>
                      <a:pt x="3284" y="1483"/>
                      <a:pt x="3348" y="1466"/>
                      <a:pt x="3405" y="1433"/>
                    </a:cubicBezTo>
                    <a:cubicBezTo>
                      <a:pt x="3461" y="1401"/>
                      <a:pt x="3508" y="1354"/>
                      <a:pt x="3540" y="1298"/>
                    </a:cubicBezTo>
                    <a:cubicBezTo>
                      <a:pt x="3573" y="1241"/>
                      <a:pt x="3590" y="1177"/>
                      <a:pt x="3590" y="1112"/>
                    </a:cubicBezTo>
                    <a:lnTo>
                      <a:pt x="3590" y="370"/>
                    </a:lnTo>
                    <a:lnTo>
                      <a:pt x="3590" y="371"/>
                    </a:lnTo>
                    <a:lnTo>
                      <a:pt x="3590" y="371"/>
                    </a:lnTo>
                    <a:cubicBezTo>
                      <a:pt x="3590" y="306"/>
                      <a:pt x="3573" y="242"/>
                      <a:pt x="3540" y="185"/>
                    </a:cubicBezTo>
                    <a:cubicBezTo>
                      <a:pt x="3508" y="129"/>
                      <a:pt x="3461" y="82"/>
                      <a:pt x="3405" y="50"/>
                    </a:cubicBezTo>
                    <a:cubicBezTo>
                      <a:pt x="3348" y="17"/>
                      <a:pt x="3284" y="0"/>
                      <a:pt x="3219"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mol Cu</a:t>
                </a:r>
                <a:endParaRPr b="0" lang="en-US" sz="2400" spc="-1" strike="noStrike">
                  <a:solidFill>
                    <a:srgbClr val="000000"/>
                  </a:solidFill>
                  <a:latin typeface="Times New Roman"/>
                </a:endParaRPr>
              </a:p>
            </p:txBody>
          </p:sp>
          <p:sp>
            <p:nvSpPr>
              <p:cNvPr id="349" name="CustomShape 31"/>
              <p:cNvSpPr/>
              <p:nvPr/>
            </p:nvSpPr>
            <p:spPr>
              <a:xfrm>
                <a:off x="3890880" y="3581280"/>
                <a:ext cx="1492200" cy="533520"/>
              </a:xfrm>
              <a:custGeom>
                <a:avLst/>
                <a:gdLst/>
                <a:ahLst/>
                <a:rect l="0" t="0" r="r" b="b"/>
                <a:pathLst>
                  <a:path w="4147" h="1484">
                    <a:moveTo>
                      <a:pt x="370" y="0"/>
                    </a:moveTo>
                    <a:lnTo>
                      <a:pt x="371" y="0"/>
                    </a:lnTo>
                    <a:cubicBezTo>
                      <a:pt x="306" y="0"/>
                      <a:pt x="242" y="17"/>
                      <a:pt x="185" y="50"/>
                    </a:cubicBezTo>
                    <a:cubicBezTo>
                      <a:pt x="129" y="82"/>
                      <a:pt x="82" y="129"/>
                      <a:pt x="50" y="185"/>
                    </a:cubicBezTo>
                    <a:cubicBezTo>
                      <a:pt x="17" y="242"/>
                      <a:pt x="0" y="306"/>
                      <a:pt x="0" y="371"/>
                    </a:cubicBezTo>
                    <a:lnTo>
                      <a:pt x="0" y="1112"/>
                    </a:lnTo>
                    <a:lnTo>
                      <a:pt x="0" y="1112"/>
                    </a:lnTo>
                    <a:cubicBezTo>
                      <a:pt x="0" y="1177"/>
                      <a:pt x="17" y="1241"/>
                      <a:pt x="50" y="1298"/>
                    </a:cubicBezTo>
                    <a:cubicBezTo>
                      <a:pt x="82" y="1354"/>
                      <a:pt x="129" y="1401"/>
                      <a:pt x="185" y="1433"/>
                    </a:cubicBezTo>
                    <a:cubicBezTo>
                      <a:pt x="242" y="1466"/>
                      <a:pt x="306" y="1483"/>
                      <a:pt x="371" y="1483"/>
                    </a:cubicBezTo>
                    <a:lnTo>
                      <a:pt x="3775" y="1483"/>
                    </a:lnTo>
                    <a:lnTo>
                      <a:pt x="3775" y="1483"/>
                    </a:lnTo>
                    <a:cubicBezTo>
                      <a:pt x="3840" y="1483"/>
                      <a:pt x="3904" y="1466"/>
                      <a:pt x="3961" y="1433"/>
                    </a:cubicBezTo>
                    <a:cubicBezTo>
                      <a:pt x="4017" y="1401"/>
                      <a:pt x="4064" y="1354"/>
                      <a:pt x="4096" y="1298"/>
                    </a:cubicBezTo>
                    <a:cubicBezTo>
                      <a:pt x="4129" y="1241"/>
                      <a:pt x="4146" y="1177"/>
                      <a:pt x="4146" y="1112"/>
                    </a:cubicBezTo>
                    <a:lnTo>
                      <a:pt x="4146" y="370"/>
                    </a:lnTo>
                    <a:lnTo>
                      <a:pt x="4146" y="371"/>
                    </a:lnTo>
                    <a:lnTo>
                      <a:pt x="4146" y="371"/>
                    </a:lnTo>
                    <a:cubicBezTo>
                      <a:pt x="4146" y="306"/>
                      <a:pt x="4129" y="242"/>
                      <a:pt x="4096" y="185"/>
                    </a:cubicBezTo>
                    <a:cubicBezTo>
                      <a:pt x="4064" y="129"/>
                      <a:pt x="4017" y="82"/>
                      <a:pt x="3961" y="50"/>
                    </a:cubicBezTo>
                    <a:cubicBezTo>
                      <a:pt x="3904" y="17"/>
                      <a:pt x="3840" y="0"/>
                      <a:pt x="3775"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mol Cu</a:t>
                </a:r>
                <a:r>
                  <a:rPr b="0" lang="en-US" sz="2400" spc="-1" strike="noStrike" baseline="-25000">
                    <a:solidFill>
                      <a:srgbClr val="6600cc"/>
                    </a:solidFill>
                    <a:latin typeface="Times New Roman"/>
                  </a:rPr>
                  <a:t>2</a:t>
                </a:r>
                <a:r>
                  <a:rPr b="0" lang="en-US" sz="2400" spc="-1" strike="noStrike">
                    <a:solidFill>
                      <a:srgbClr val="6600cc"/>
                    </a:solidFill>
                    <a:latin typeface="Times New Roman"/>
                  </a:rPr>
                  <a:t>O</a:t>
                </a:r>
                <a:endParaRPr b="0" lang="en-US" sz="2400" spc="-1" strike="noStrike">
                  <a:solidFill>
                    <a:srgbClr val="000000"/>
                  </a:solidFill>
                  <a:latin typeface="Times New Roman"/>
                </a:endParaRPr>
              </a:p>
            </p:txBody>
          </p:sp>
          <p:sp>
            <p:nvSpPr>
              <p:cNvPr id="350" name="CustomShape 32"/>
              <p:cNvSpPr/>
              <p:nvPr/>
            </p:nvSpPr>
            <p:spPr>
              <a:xfrm>
                <a:off x="5383080" y="3794040"/>
                <a:ext cx="459000" cy="160560"/>
              </a:xfrm>
              <a:custGeom>
                <a:avLst/>
                <a:gdLst/>
                <a:ahLst/>
                <a:rect l="0" t="0" r="r" b="b"/>
                <a:pathLst>
                  <a:path w="1277" h="448">
                    <a:moveTo>
                      <a:pt x="0" y="336"/>
                    </a:moveTo>
                    <a:lnTo>
                      <a:pt x="957" y="336"/>
                    </a:lnTo>
                    <a:lnTo>
                      <a:pt x="957" y="447"/>
                    </a:lnTo>
                    <a:lnTo>
                      <a:pt x="1276" y="224"/>
                    </a:lnTo>
                    <a:lnTo>
                      <a:pt x="957" y="0"/>
                    </a:lnTo>
                    <a:lnTo>
                      <a:pt x="957" y="112"/>
                    </a:lnTo>
                    <a:lnTo>
                      <a:pt x="0" y="112"/>
                    </a:lnTo>
                    <a:lnTo>
                      <a:pt x="0" y="336"/>
                    </a:lnTo>
                  </a:path>
                </a:pathLst>
              </a:custGeom>
              <a:solidFill>
                <a:srgbClr val="ffcc66"/>
              </a:solidFill>
              <a:ln w="9360">
                <a:solidFill>
                  <a:srgbClr val="000000"/>
                </a:solidFill>
                <a:miter/>
              </a:ln>
            </p:spPr>
            <p:style>
              <a:lnRef idx="0"/>
              <a:fillRef idx="0"/>
              <a:effectRef idx="0"/>
              <a:fontRef idx="minor"/>
            </p:style>
          </p:sp>
        </p:grpSp>
        <p:sp>
          <p:nvSpPr>
            <p:cNvPr id="351" name="CustomShape 33"/>
            <p:cNvSpPr/>
            <p:nvPr/>
          </p:nvSpPr>
          <p:spPr>
            <a:xfrm>
              <a:off x="7772400" y="3581280"/>
              <a:ext cx="933480" cy="533520"/>
            </a:xfrm>
            <a:custGeom>
              <a:avLst/>
              <a:gdLst/>
              <a:ahLst/>
              <a:rect l="0" t="0" r="r" b="b"/>
              <a:pathLst>
                <a:path w="2595" h="1484">
                  <a:moveTo>
                    <a:pt x="370" y="0"/>
                  </a:moveTo>
                  <a:lnTo>
                    <a:pt x="371" y="0"/>
                  </a:lnTo>
                  <a:cubicBezTo>
                    <a:pt x="306" y="0"/>
                    <a:pt x="242" y="17"/>
                    <a:pt x="185" y="50"/>
                  </a:cubicBezTo>
                  <a:cubicBezTo>
                    <a:pt x="129" y="82"/>
                    <a:pt x="82" y="129"/>
                    <a:pt x="50" y="185"/>
                  </a:cubicBezTo>
                  <a:cubicBezTo>
                    <a:pt x="17" y="242"/>
                    <a:pt x="0" y="306"/>
                    <a:pt x="0" y="371"/>
                  </a:cubicBezTo>
                  <a:lnTo>
                    <a:pt x="0" y="1112"/>
                  </a:lnTo>
                  <a:lnTo>
                    <a:pt x="0" y="1112"/>
                  </a:lnTo>
                  <a:cubicBezTo>
                    <a:pt x="0" y="1177"/>
                    <a:pt x="17" y="1241"/>
                    <a:pt x="50" y="1298"/>
                  </a:cubicBezTo>
                  <a:cubicBezTo>
                    <a:pt x="82" y="1354"/>
                    <a:pt x="129" y="1401"/>
                    <a:pt x="185" y="1433"/>
                  </a:cubicBezTo>
                  <a:cubicBezTo>
                    <a:pt x="242" y="1466"/>
                    <a:pt x="306" y="1483"/>
                    <a:pt x="371" y="1483"/>
                  </a:cubicBezTo>
                  <a:lnTo>
                    <a:pt x="2223" y="1483"/>
                  </a:lnTo>
                  <a:lnTo>
                    <a:pt x="2223" y="1483"/>
                  </a:lnTo>
                  <a:cubicBezTo>
                    <a:pt x="2288" y="1483"/>
                    <a:pt x="2352" y="1466"/>
                    <a:pt x="2409" y="1433"/>
                  </a:cubicBezTo>
                  <a:cubicBezTo>
                    <a:pt x="2465" y="1401"/>
                    <a:pt x="2512" y="1354"/>
                    <a:pt x="2544" y="1298"/>
                  </a:cubicBezTo>
                  <a:cubicBezTo>
                    <a:pt x="2577" y="1241"/>
                    <a:pt x="2594" y="1177"/>
                    <a:pt x="2594" y="1112"/>
                  </a:cubicBezTo>
                  <a:lnTo>
                    <a:pt x="2594" y="370"/>
                  </a:lnTo>
                  <a:lnTo>
                    <a:pt x="2594" y="371"/>
                  </a:lnTo>
                  <a:lnTo>
                    <a:pt x="2594" y="371"/>
                  </a:lnTo>
                  <a:cubicBezTo>
                    <a:pt x="2594" y="306"/>
                    <a:pt x="2577" y="242"/>
                    <a:pt x="2544" y="185"/>
                  </a:cubicBezTo>
                  <a:cubicBezTo>
                    <a:pt x="2512" y="129"/>
                    <a:pt x="2465" y="82"/>
                    <a:pt x="2409" y="50"/>
                  </a:cubicBezTo>
                  <a:cubicBezTo>
                    <a:pt x="2352" y="17"/>
                    <a:pt x="2288" y="0"/>
                    <a:pt x="2223"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g Cu</a:t>
              </a:r>
              <a:endParaRPr b="0" lang="en-US" sz="2400" spc="-1" strike="noStrike">
                <a:solidFill>
                  <a:srgbClr val="000000"/>
                </a:solidFill>
                <a:latin typeface="Times New Roman"/>
              </a:endParaRPr>
            </a:p>
          </p:txBody>
        </p:sp>
        <p:sp>
          <p:nvSpPr>
            <p:cNvPr id="352" name="CustomShape 34"/>
            <p:cNvSpPr/>
            <p:nvPr/>
          </p:nvSpPr>
          <p:spPr>
            <a:xfrm>
              <a:off x="7238880" y="3809880"/>
              <a:ext cx="459000" cy="160560"/>
            </a:xfrm>
            <a:custGeom>
              <a:avLst/>
              <a:gdLst/>
              <a:ahLst/>
              <a:rect l="0" t="0" r="r" b="b"/>
              <a:pathLst>
                <a:path w="1277" h="448">
                  <a:moveTo>
                    <a:pt x="0" y="336"/>
                  </a:moveTo>
                  <a:lnTo>
                    <a:pt x="957" y="336"/>
                  </a:lnTo>
                  <a:lnTo>
                    <a:pt x="957" y="447"/>
                  </a:lnTo>
                  <a:lnTo>
                    <a:pt x="1276" y="224"/>
                  </a:lnTo>
                  <a:lnTo>
                    <a:pt x="957" y="0"/>
                  </a:lnTo>
                  <a:lnTo>
                    <a:pt x="957" y="112"/>
                  </a:lnTo>
                  <a:lnTo>
                    <a:pt x="0" y="112"/>
                  </a:lnTo>
                  <a:lnTo>
                    <a:pt x="0" y="336"/>
                  </a:lnTo>
                </a:path>
              </a:pathLst>
            </a:custGeom>
            <a:solidFill>
              <a:srgbClr val="ffcc66"/>
            </a:solidFill>
            <a:ln w="9360">
              <a:solidFill>
                <a:srgbClr val="000000"/>
              </a:solidFill>
              <a:miter/>
            </a:ln>
          </p:spPr>
          <p:style>
            <a:lnRef idx="0"/>
            <a:fillRef idx="0"/>
            <a:effectRef idx="0"/>
            <a:fontRef idx="minor"/>
          </p:style>
        </p:sp>
      </p:grpSp>
      <mc:AlternateContent>
        <mc:Choice xmlns:a14="http://schemas.microsoft.com/office/drawing/2010/main" Requires="a14">
          <p:sp>
            <p:nvSpPr>
              <p:cNvPr id="353" name="Formula 35"/>
              <p:cNvSpPr txBox="1"/>
              <p:nvPr/>
            </p:nvSpPr>
            <p:spPr>
              <a:xfrm>
                <a:off x="7086600" y="4114800"/>
                <a:ext cx="819000" cy="660240"/>
              </a:xfrm>
              <a:prstGeom prst="rect">
                <a:avLst/>
              </a:prstGeom>
            </p:spPr>
            <p:txBody>
              <a:bodyPr/>
              <a:p>
                <a14:m>
                  <m:oMath xmlns:m="http://schemas.openxmlformats.org/officeDocument/2006/math">
                    <m:f>
                      <m:num>
                        <m:r>
                          <m:rPr>
                            <m:lit/>
                            <m:nor/>
                          </m:rPr>
                          <m:t xml:space="preserve">1 mol</m:t>
                        </m:r>
                      </m:num>
                      <m:den>
                        <m:r>
                          <m:rPr>
                            <m:lit/>
                            <m:nor/>
                          </m:rPr>
                          <m:t xml:space="preserve">63</m:t>
                        </m:r>
                        <m:r>
                          <m:rPr>
                            <m:lit/>
                            <m:nor/>
                          </m:rPr>
                          <m:t xml:space="preserve">.</m:t>
                        </m:r>
                        <m:r>
                          <m:rPr>
                            <m:lit/>
                            <m:nor/>
                          </m:rPr>
                          <m:t xml:space="preserve">54 g</m:t>
                        </m:r>
                      </m:den>
                    </m:f>
                  </m:oMath>
                </a14:m>
              </a:p>
            </p:txBody>
          </p:sp>
        </mc:Choice>
        <mc:Fallback/>
      </mc:AlternateContent>
      <p:sp>
        <p:nvSpPr>
          <p:cNvPr id="354" name="CustomShape 36"/>
          <p:cNvSpPr/>
          <p:nvPr/>
        </p:nvSpPr>
        <p:spPr>
          <a:xfrm>
            <a:off x="7620120" y="2057400"/>
            <a:ext cx="1295280" cy="2209680"/>
          </a:xfrm>
          <a:prstGeom prst="rect">
            <a:avLst/>
          </a:prstGeom>
          <a:solidFill>
            <a:srgbClr val="00ffff">
              <a:alpha val="25000"/>
            </a:srgbClr>
          </a:solidFill>
          <a:ln w="9360">
            <a:solidFill>
              <a:srgbClr val="000000"/>
            </a:solidFill>
            <a:miter/>
          </a:ln>
        </p:spPr>
        <p:style>
          <a:lnRef idx="0"/>
          <a:fillRef idx="0"/>
          <a:effectRef idx="0"/>
          <a:fontRef idx="minor"/>
        </p:style>
        <p:txBody>
          <a:bodyPr wrap="none" lIns="90000" rIns="90000" tIns="46800" bIns="46800" anchor="ctr" anchorCtr="1">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cc0000"/>
                </a:solidFill>
                <a:latin typeface="Times New Roman"/>
              </a:rPr>
              <a:t>Choose</a:t>
            </a: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cc0000"/>
                </a:solidFill>
                <a:latin typeface="Times New Roman"/>
              </a:rPr>
              <a:t>smallest</a:t>
            </a:r>
            <a:endParaRPr b="0" lang="en-US" sz="2400" spc="-1" strike="noStrike">
              <a:solidFill>
                <a:srgbClr val="000000"/>
              </a:solidFill>
              <a:latin typeface="Times New Roman"/>
            </a:endParaRPr>
          </a:p>
        </p:txBody>
      </p:sp>
      <mc:AlternateContent>
        <mc:Choice xmlns:a14="http://schemas.microsoft.com/office/drawing/2010/main" Requires="a14">
          <p:sp>
            <p:nvSpPr>
              <p:cNvPr id="355" name="Formula 37"/>
              <p:cNvSpPr txBox="1"/>
              <p:nvPr/>
            </p:nvSpPr>
            <p:spPr>
              <a:xfrm>
                <a:off x="2819520" y="4876920"/>
                <a:ext cx="5181480" cy="784080"/>
              </a:xfrm>
              <a:prstGeom prst="rect">
                <a:avLst/>
              </a:prstGeom>
            </p:spPr>
            <p:txBody>
              <a:bodyPr/>
              <a:p>
                <a14:m>
                  <m:oMath xmlns:m="http://schemas.openxmlformats.org/officeDocument/2006/math">
                    <m:f>
                      <m:num>
                        <m:r>
                          <m:rPr>
                            <m:lit/>
                            <m:nor/>
                          </m:rPr>
                          <m:t xml:space="preserve">Actual Yield</m:t>
                        </m:r>
                      </m:num>
                      <m:den>
                        <m:r>
                          <m:rPr>
                            <m:lit/>
                            <m:nor/>
                          </m:rPr>
                          <m:t xml:space="preserve">Theoretical Yield</m:t>
                        </m:r>
                      </m:den>
                    </m:f>
                    <m:r>
                      <m:t xml:space="preserve">×</m:t>
                    </m:r>
                    <m:r>
                      <m:rPr>
                        <m:lit/>
                        <m:nor/>
                      </m:rPr>
                      <m:t xml:space="preserve">100</m:t>
                    </m:r>
                    <m:r>
                      <m:rPr>
                        <m:lit/>
                        <m:nor/>
                      </m:rPr>
                      <m:t xml:space="preserve">%</m:t>
                    </m:r>
                    <m:r>
                      <m:t xml:space="preserve">=</m:t>
                    </m:r>
                    <m:r>
                      <m:rPr>
                        <m:lit/>
                        <m:nor/>
                      </m:rPr>
                      <m:t xml:space="preserve">Percent Yield</m:t>
                    </m:r>
                  </m:oMath>
                </a14:m>
              </a:p>
            </p:txBody>
          </p:sp>
        </mc:Choice>
        <mc:Fallback/>
      </mc:AlternateContent>
    </p:spTree>
  </p:cSld>
  <p:transition>
    <p:fade thruBlk="true"/>
  </p:transition>
  <p:timing>
    <p:tnLst>
      <p:par>
        <p:cTn id="733" dur="indefinite" restart="never" nodeType="tmRoot">
          <p:childTnLst>
            <p:seq>
              <p:cTn id="734" dur="indefinite" nodeType="mainSeq">
                <p:childTnLst>
                  <p:par>
                    <p:cTn id="735" fill="hold">
                      <p:stCondLst>
                        <p:cond delay="indefinite"/>
                      </p:stCondLst>
                      <p:childTnLst>
                        <p:par>
                          <p:cTn id="736" fill="hold">
                            <p:stCondLst>
                              <p:cond delay="0"/>
                            </p:stCondLst>
                            <p:childTnLst>
                              <p:par>
                                <p:cTn id="737" nodeType="clickEffect" fill="hold" presetClass="entr" presetID="22" presetSubtype="1">
                                  <p:stCondLst>
                                    <p:cond delay="0"/>
                                  </p:stCondLst>
                                  <p:childTnLst>
                                    <p:set>
                                      <p:cBhvr>
                                        <p:cTn id="738" dur="1" fill="hold">
                                          <p:stCondLst>
                                            <p:cond delay="0"/>
                                          </p:stCondLst>
                                        </p:cTn>
                                        <p:tgtEl>
                                          <p:spTgt spid="321">
                                            <p:txEl>
                                              <p:pRg st="0" end="0"/>
                                            </p:txEl>
                                          </p:spTgt>
                                        </p:tgtEl>
                                        <p:attrNameLst>
                                          <p:attrName>style.visibility</p:attrName>
                                        </p:attrNameLst>
                                      </p:cBhvr>
                                      <p:to>
                                        <p:strVal val="visible"/>
                                      </p:to>
                                    </p:set>
                                    <p:animEffect filter="wipe(up)" transition="in">
                                      <p:cBhvr additive="repl">
                                        <p:cTn id="739" dur="500"/>
                                        <p:tgtEl>
                                          <p:spTgt spid="321">
                                            <p:txEl>
                                              <p:pRg st="0" end="0"/>
                                            </p:txEl>
                                          </p:spTgt>
                                        </p:tgtEl>
                                      </p:cBhvr>
                                    </p:animEffect>
                                  </p:childTnLst>
                                </p:cTn>
                              </p:par>
                            </p:childTnLst>
                          </p:cTn>
                        </p:par>
                      </p:childTnLst>
                    </p:cTn>
                  </p:par>
                  <p:par>
                    <p:cTn id="740" fill="hold">
                      <p:stCondLst>
                        <p:cond delay="indefinite"/>
                      </p:stCondLst>
                      <p:childTnLst>
                        <p:par>
                          <p:cTn id="741" fill="hold">
                            <p:stCondLst>
                              <p:cond delay="0"/>
                            </p:stCondLst>
                            <p:childTnLst>
                              <p:par>
                                <p:cTn id="742" nodeType="clickEffect" fill="hold" presetClass="entr" presetID="22" presetSubtype="1">
                                  <p:stCondLst>
                                    <p:cond delay="0"/>
                                  </p:stCondLst>
                                  <p:childTnLst>
                                    <p:set>
                                      <p:cBhvr>
                                        <p:cTn id="743" dur="1" fill="hold">
                                          <p:stCondLst>
                                            <p:cond delay="0"/>
                                          </p:stCondLst>
                                        </p:cTn>
                                        <p:tgtEl>
                                          <p:spTgt spid="321">
                                            <p:txEl>
                                              <p:pRg st="1" end="1"/>
                                            </p:txEl>
                                          </p:spTgt>
                                        </p:tgtEl>
                                        <p:attrNameLst>
                                          <p:attrName>style.visibility</p:attrName>
                                        </p:attrNameLst>
                                      </p:cBhvr>
                                      <p:to>
                                        <p:strVal val="visible"/>
                                      </p:to>
                                    </p:set>
                                    <p:animEffect filter="wipe(up)" transition="in">
                                      <p:cBhvr additive="repl">
                                        <p:cTn id="744" dur="500"/>
                                        <p:tgtEl>
                                          <p:spTgt spid="321">
                                            <p:txEl>
                                              <p:pRg st="1" end="1"/>
                                            </p:txEl>
                                          </p:spTgt>
                                        </p:tgtEl>
                                      </p:cBhvr>
                                    </p:animEffect>
                                  </p:childTnLst>
                                </p:cTn>
                              </p:par>
                            </p:childTnLst>
                          </p:cTn>
                        </p:par>
                      </p:childTnLst>
                    </p:cTn>
                  </p:par>
                  <p:par>
                    <p:cTn id="745" fill="hold">
                      <p:stCondLst>
                        <p:cond delay="indefinite"/>
                      </p:stCondLst>
                      <p:childTnLst>
                        <p:par>
                          <p:cTn id="746" fill="hold">
                            <p:stCondLst>
                              <p:cond delay="0"/>
                            </p:stCondLst>
                            <p:childTnLst>
                              <p:par>
                                <p:cTn id="747" nodeType="clickEffect" fill="hold" presetClass="entr" presetID="22" presetSubtype="4">
                                  <p:stCondLst>
                                    <p:cond delay="0"/>
                                  </p:stCondLst>
                                  <p:childTnLst>
                                    <p:set>
                                      <p:cBhvr>
                                        <p:cTn id="748" dur="1" fill="hold">
                                          <p:stCondLst>
                                            <p:cond delay="0"/>
                                          </p:stCondLst>
                                        </p:cTn>
                                        <p:tgtEl>
                                          <p:spTgt spid="335"/>
                                        </p:tgtEl>
                                        <p:attrNameLst>
                                          <p:attrName>style.visibility</p:attrName>
                                        </p:attrNameLst>
                                      </p:cBhvr>
                                      <p:to>
                                        <p:strVal val="visible"/>
                                      </p:to>
                                    </p:set>
                                    <p:animEffect filter="wipe(down)" transition="in">
                                      <p:cBhvr additive="repl">
                                        <p:cTn id="749" dur="500"/>
                                        <p:tgtEl>
                                          <p:spTgt spid="335"/>
                                        </p:tgtEl>
                                      </p:cBhvr>
                                    </p:animEffect>
                                  </p:childTnLst>
                                </p:cTn>
                              </p:par>
                            </p:childTnLst>
                          </p:cTn>
                        </p:par>
                      </p:childTnLst>
                    </p:cTn>
                  </p:par>
                  <p:par>
                    <p:cTn id="750" fill="hold">
                      <p:stCondLst>
                        <p:cond delay="indefinite"/>
                      </p:stCondLst>
                      <p:childTnLst>
                        <p:par>
                          <p:cTn id="751" fill="hold">
                            <p:stCondLst>
                              <p:cond delay="0"/>
                            </p:stCondLst>
                            <p:childTnLst>
                              <p:par>
                                <p:cTn id="752" nodeType="clickEffect" fill="hold" presetClass="entr" presetID="22" presetSubtype="8">
                                  <p:stCondLst>
                                    <p:cond delay="0"/>
                                  </p:stCondLst>
                                  <p:childTnLst>
                                    <p:set>
                                      <p:cBhvr>
                                        <p:cTn id="753" dur="1" fill="hold">
                                          <p:stCondLst>
                                            <p:cond delay="0"/>
                                          </p:stCondLst>
                                        </p:cTn>
                                        <p:tgtEl>
                                          <p:spTgt spid="344"/>
                                        </p:tgtEl>
                                        <p:attrNameLst>
                                          <p:attrName>style.visibility</p:attrName>
                                        </p:attrNameLst>
                                      </p:cBhvr>
                                      <p:to>
                                        <p:strVal val="visible"/>
                                      </p:to>
                                    </p:set>
                                    <p:animEffect filter="wipe(left)" transition="in">
                                      <p:cBhvr additive="repl">
                                        <p:cTn id="754" dur="500"/>
                                        <p:tgtEl>
                                          <p:spTgt spid="344"/>
                                        </p:tgtEl>
                                      </p:cBhvr>
                                    </p:animEffect>
                                  </p:childTnLst>
                                </p:cTn>
                              </p:par>
                            </p:childTnLst>
                          </p:cTn>
                        </p:par>
                      </p:childTnLst>
                    </p:cTn>
                  </p:par>
                  <p:par>
                    <p:cTn id="755" fill="hold">
                      <p:stCondLst>
                        <p:cond delay="indefinite"/>
                      </p:stCondLst>
                      <p:childTnLst>
                        <p:par>
                          <p:cTn id="756" fill="hold">
                            <p:stCondLst>
                              <p:cond delay="0"/>
                            </p:stCondLst>
                            <p:childTnLst>
                              <p:par>
                                <p:cTn id="757" nodeType="clickEffect" fill="hold" presetClass="entr" presetID="22" presetSubtype="8">
                                  <p:stCondLst>
                                    <p:cond delay="0"/>
                                  </p:stCondLst>
                                  <p:childTnLst>
                                    <p:set>
                                      <p:cBhvr>
                                        <p:cTn id="758" dur="1" fill="hold">
                                          <p:stCondLst>
                                            <p:cond delay="0"/>
                                          </p:stCondLst>
                                        </p:cTn>
                                        <p:tgtEl>
                                          <p:spTgt spid="320"/>
                                        </p:tgtEl>
                                        <p:attrNameLst>
                                          <p:attrName>style.visibility</p:attrName>
                                        </p:attrNameLst>
                                      </p:cBhvr>
                                      <p:to>
                                        <p:strVal val="visible"/>
                                      </p:to>
                                    </p:set>
                                    <p:animEffect filter="wipe(left)" transition="in">
                                      <p:cBhvr additive="repl">
                                        <p:cTn id="759" dur="500"/>
                                        <p:tgtEl>
                                          <p:spTgt spid="320"/>
                                        </p:tgtEl>
                                      </p:cBhvr>
                                    </p:animEffect>
                                  </p:childTnLst>
                                </p:cTn>
                              </p:par>
                            </p:childTnLst>
                          </p:cTn>
                        </p:par>
                      </p:childTnLst>
                    </p:cTn>
                  </p:par>
                  <p:par>
                    <p:cTn id="760" fill="hold">
                      <p:stCondLst>
                        <p:cond delay="indefinite"/>
                      </p:stCondLst>
                      <p:childTnLst>
                        <p:par>
                          <p:cTn id="761" fill="hold">
                            <p:stCondLst>
                              <p:cond delay="0"/>
                            </p:stCondLst>
                            <p:childTnLst>
                              <p:par>
                                <p:cTn id="762" nodeType="clickEffect" fill="hold" presetClass="entr" presetID="1">
                                  <p:stCondLst>
                                    <p:cond delay="0"/>
                                  </p:stCondLst>
                                  <p:childTnLst>
                                    <p:set>
                                      <p:cBhvr>
                                        <p:cTn id="763" dur="1" fill="hold">
                                          <p:stCondLst>
                                            <p:cond delay="0"/>
                                          </p:stCondLst>
                                        </p:cTn>
                                        <p:tgtEl>
                                          <p:spTgt spid="330"/>
                                        </p:tgtEl>
                                        <p:attrNameLst>
                                          <p:attrName>style.visibility</p:attrName>
                                        </p:attrNameLst>
                                      </p:cBhvr>
                                      <p:to>
                                        <p:strVal val="visible"/>
                                      </p:to>
                                    </p:set>
                                  </p:childTnLst>
                                </p:cTn>
                              </p:par>
                            </p:childTnLst>
                          </p:cTn>
                        </p:par>
                      </p:childTnLst>
                    </p:cTn>
                  </p:par>
                  <p:par>
                    <p:cTn id="764" fill="hold">
                      <p:stCondLst>
                        <p:cond delay="indefinite"/>
                      </p:stCondLst>
                      <p:childTnLst>
                        <p:par>
                          <p:cTn id="765" fill="hold">
                            <p:stCondLst>
                              <p:cond delay="0"/>
                            </p:stCondLst>
                            <p:childTnLst>
                              <p:par>
                                <p:cTn id="766" nodeType="clickEffect" fill="hold" presetClass="entr" presetID="1">
                                  <p:stCondLst>
                                    <p:cond delay="0"/>
                                  </p:stCondLst>
                                  <p:childTnLst>
                                    <p:set>
                                      <p:cBhvr>
                                        <p:cTn id="767" dur="1" fill="hold">
                                          <p:stCondLst>
                                            <p:cond delay="0"/>
                                          </p:stCondLst>
                                        </p:cTn>
                                        <p:tgtEl>
                                          <p:spTgt spid="331"/>
                                        </p:tgtEl>
                                        <p:attrNameLst>
                                          <p:attrName>style.visibility</p:attrName>
                                        </p:attrNameLst>
                                      </p:cBhvr>
                                      <p:to>
                                        <p:strVal val="visible"/>
                                      </p:to>
                                    </p:set>
                                  </p:childTnLst>
                                </p:cTn>
                              </p:par>
                            </p:childTnLst>
                          </p:cTn>
                        </p:par>
                      </p:childTnLst>
                    </p:cTn>
                  </p:par>
                  <p:par>
                    <p:cTn id="768" fill="hold">
                      <p:stCondLst>
                        <p:cond delay="indefinite"/>
                      </p:stCondLst>
                      <p:childTnLst>
                        <p:par>
                          <p:cTn id="769" fill="hold">
                            <p:stCondLst>
                              <p:cond delay="0"/>
                            </p:stCondLst>
                            <p:childTnLst>
                              <p:par>
                                <p:cTn id="770" nodeType="clickEffect" fill="hold" presetClass="entr" presetID="1">
                                  <p:stCondLst>
                                    <p:cond delay="0"/>
                                  </p:stCondLst>
                                  <p:childTnLst>
                                    <p:set>
                                      <p:cBhvr>
                                        <p:cTn id="771" dur="1" fill="hold">
                                          <p:stCondLst>
                                            <p:cond delay="0"/>
                                          </p:stCondLst>
                                        </p:cTn>
                                        <p:tgtEl>
                                          <p:spTgt spid="334"/>
                                        </p:tgtEl>
                                        <p:attrNameLst>
                                          <p:attrName>style.visibility</p:attrName>
                                        </p:attrNameLst>
                                      </p:cBhvr>
                                      <p:to>
                                        <p:strVal val="visible"/>
                                      </p:to>
                                    </p:set>
                                  </p:childTnLst>
                                </p:cTn>
                              </p:par>
                            </p:childTnLst>
                          </p:cTn>
                        </p:par>
                      </p:childTnLst>
                    </p:cTn>
                  </p:par>
                  <p:par>
                    <p:cTn id="772" fill="hold">
                      <p:stCondLst>
                        <p:cond delay="indefinite"/>
                      </p:stCondLst>
                      <p:childTnLst>
                        <p:par>
                          <p:cTn id="773" fill="hold">
                            <p:stCondLst>
                              <p:cond delay="0"/>
                            </p:stCondLst>
                            <p:childTnLst>
                              <p:par>
                                <p:cTn id="774" nodeType="clickEffect" fill="hold" presetClass="entr" presetID="1">
                                  <p:stCondLst>
                                    <p:cond delay="0"/>
                                  </p:stCondLst>
                                  <p:childTnLst>
                                    <p:set>
                                      <p:cBhvr>
                                        <p:cTn id="775" dur="1" fill="hold">
                                          <p:stCondLst>
                                            <p:cond delay="0"/>
                                          </p:stCondLst>
                                        </p:cTn>
                                        <p:tgtEl>
                                          <p:spTgt spid="333"/>
                                        </p:tgtEl>
                                        <p:attrNameLst>
                                          <p:attrName>style.visibility</p:attrName>
                                        </p:attrNameLst>
                                      </p:cBhvr>
                                      <p:to>
                                        <p:strVal val="visible"/>
                                      </p:to>
                                    </p:set>
                                  </p:childTnLst>
                                </p:cTn>
                              </p:par>
                            </p:childTnLst>
                          </p:cTn>
                        </p:par>
                      </p:childTnLst>
                    </p:cTn>
                  </p:par>
                  <p:par>
                    <p:cTn id="776" fill="hold">
                      <p:stCondLst>
                        <p:cond delay="indefinite"/>
                      </p:stCondLst>
                      <p:childTnLst>
                        <p:par>
                          <p:cTn id="777" fill="hold">
                            <p:stCondLst>
                              <p:cond delay="0"/>
                            </p:stCondLst>
                            <p:childTnLst>
                              <p:par>
                                <p:cTn id="778" nodeType="clickEffect" fill="hold" presetClass="entr" presetID="1">
                                  <p:stCondLst>
                                    <p:cond delay="0"/>
                                  </p:stCondLst>
                                  <p:childTnLst>
                                    <p:set>
                                      <p:cBhvr>
                                        <p:cTn id="779" dur="1" fill="hold">
                                          <p:stCondLst>
                                            <p:cond delay="0"/>
                                          </p:stCondLst>
                                        </p:cTn>
                                        <p:tgtEl>
                                          <p:spTgt spid="332"/>
                                        </p:tgtEl>
                                        <p:attrNameLst>
                                          <p:attrName>style.visibility</p:attrName>
                                        </p:attrNameLst>
                                      </p:cBhvr>
                                      <p:to>
                                        <p:strVal val="visible"/>
                                      </p:to>
                                    </p:set>
                                  </p:childTnLst>
                                </p:cTn>
                              </p:par>
                            </p:childTnLst>
                          </p:cTn>
                        </p:par>
                      </p:childTnLst>
                    </p:cTn>
                  </p:par>
                  <p:par>
                    <p:cTn id="780" fill="hold">
                      <p:stCondLst>
                        <p:cond delay="indefinite"/>
                      </p:stCondLst>
                      <p:childTnLst>
                        <p:par>
                          <p:cTn id="781" fill="hold">
                            <p:stCondLst>
                              <p:cond delay="0"/>
                            </p:stCondLst>
                            <p:childTnLst>
                              <p:par>
                                <p:cTn id="782" nodeType="clickEffect" fill="hold" presetClass="entr" presetID="1">
                                  <p:stCondLst>
                                    <p:cond delay="0"/>
                                  </p:stCondLst>
                                  <p:childTnLst>
                                    <p:set>
                                      <p:cBhvr>
                                        <p:cTn id="783" dur="1" fill="hold">
                                          <p:stCondLst>
                                            <p:cond delay="0"/>
                                          </p:stCondLst>
                                        </p:cTn>
                                        <p:tgtEl>
                                          <p:spTgt spid="353"/>
                                        </p:tgtEl>
                                        <p:attrNameLst>
                                          <p:attrName>style.visibility</p:attrName>
                                        </p:attrNameLst>
                                      </p:cBhvr>
                                      <p:to>
                                        <p:strVal val="visible"/>
                                      </p:to>
                                    </p:set>
                                  </p:childTnLst>
                                </p:cTn>
                              </p:par>
                            </p:childTnLst>
                          </p:cTn>
                        </p:par>
                      </p:childTnLst>
                    </p:cTn>
                  </p:par>
                  <p:par>
                    <p:cTn id="784" fill="hold">
                      <p:stCondLst>
                        <p:cond delay="indefinite"/>
                      </p:stCondLst>
                      <p:childTnLst>
                        <p:par>
                          <p:cTn id="785" fill="hold">
                            <p:stCondLst>
                              <p:cond delay="0"/>
                            </p:stCondLst>
                            <p:childTnLst>
                              <p:par>
                                <p:cTn id="786" nodeType="clickEffect" fill="hold" presetClass="entr" presetID="9">
                                  <p:stCondLst>
                                    <p:cond delay="0"/>
                                  </p:stCondLst>
                                  <p:childTnLst>
                                    <p:set>
                                      <p:cBhvr>
                                        <p:cTn id="787" dur="1" fill="hold">
                                          <p:stCondLst>
                                            <p:cond delay="0"/>
                                          </p:stCondLst>
                                        </p:cTn>
                                        <p:tgtEl>
                                          <p:spTgt spid="354"/>
                                        </p:tgtEl>
                                        <p:attrNameLst>
                                          <p:attrName>style.visibility</p:attrName>
                                        </p:attrNameLst>
                                      </p:cBhvr>
                                      <p:to>
                                        <p:strVal val="visible"/>
                                      </p:to>
                                    </p:set>
                                    <p:animEffect filter="dissolve" transition="in">
                                      <p:cBhvr additive="repl">
                                        <p:cTn id="788" dur="500"/>
                                        <p:tgtEl>
                                          <p:spTgt spid="354"/>
                                        </p:tgtEl>
                                      </p:cBhvr>
                                    </p:animEffect>
                                  </p:childTnLst>
                                </p:cTn>
                              </p:par>
                            </p:childTnLst>
                          </p:cTn>
                        </p:par>
                      </p:childTnLst>
                    </p:cTn>
                  </p:par>
                  <p:par>
                    <p:cTn id="789" fill="hold">
                      <p:stCondLst>
                        <p:cond delay="indefinite"/>
                      </p:stCondLst>
                      <p:childTnLst>
                        <p:par>
                          <p:cTn id="790" fill="hold">
                            <p:stCondLst>
                              <p:cond delay="0"/>
                            </p:stCondLst>
                            <p:childTnLst>
                              <p:par>
                                <p:cTn id="791" nodeType="clickEffect" fill="hold" presetClass="entr" presetID="9">
                                  <p:stCondLst>
                                    <p:cond delay="0"/>
                                  </p:stCondLst>
                                  <p:childTnLst>
                                    <p:set>
                                      <p:cBhvr>
                                        <p:cTn id="792" dur="1" fill="hold">
                                          <p:stCondLst>
                                            <p:cond delay="0"/>
                                          </p:stCondLst>
                                        </p:cTn>
                                        <p:tgtEl>
                                          <p:spTgt spid="355"/>
                                        </p:tgtEl>
                                        <p:attrNameLst>
                                          <p:attrName>style.visibility</p:attrName>
                                        </p:attrNameLst>
                                      </p:cBhvr>
                                      <p:to>
                                        <p:strVal val="visible"/>
                                      </p:to>
                                    </p:set>
                                    <p:animEffect filter="dissolve" transition="in">
                                      <p:cBhvr additive="repl">
                                        <p:cTn id="793" dur="500"/>
                                        <p:tgtEl>
                                          <p:spTgt spid="35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56" name="CustomShape 1"/>
          <p:cNvSpPr/>
          <p:nvPr/>
        </p:nvSpPr>
        <p:spPr>
          <a:xfrm>
            <a:off x="2543040" y="6053040"/>
            <a:ext cx="6172200" cy="533520"/>
          </a:xfrm>
          <a:prstGeom prst="rect">
            <a:avLst/>
          </a:prstGeom>
          <a:noFill/>
          <a:ln>
            <a:noFill/>
          </a:ln>
        </p:spPr>
        <p:style>
          <a:lnRef idx="0"/>
          <a:fillRef idx="0"/>
          <a:effectRef idx="0"/>
          <a:fontRef idx="minor"/>
        </p:style>
        <p:txBody>
          <a:bodyPr lIns="45720" rIns="45720" tIns="46800" bIns="46800" anchor="ctr">
            <a:normAutofit fontScale="45000"/>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Since the percentage yield is &lt; 100, the answer makes sense.</a:t>
            </a:r>
            <a:endParaRPr b="0" lang="en-US" sz="2400" spc="-1" strike="noStrike">
              <a:solidFill>
                <a:srgbClr val="000000"/>
              </a:solidFill>
              <a:latin typeface="Times New Roman"/>
            </a:endParaRPr>
          </a:p>
        </p:txBody>
      </p:sp>
      <p:sp>
        <p:nvSpPr>
          <p:cNvPr id="357" name="Line 2"/>
          <p:cNvSpPr/>
          <p:nvPr/>
        </p:nvSpPr>
        <p:spPr>
          <a:xfrm>
            <a:off x="228600" y="1219320"/>
            <a:ext cx="8763120" cy="0"/>
          </a:xfrm>
          <a:prstGeom prst="line">
            <a:avLst/>
          </a:prstGeom>
          <a:ln cap="sq" w="28440">
            <a:solidFill>
              <a:srgbClr val="000000"/>
            </a:solidFill>
            <a:miter/>
          </a:ln>
        </p:spPr>
        <p:style>
          <a:lnRef idx="0"/>
          <a:fillRef idx="0"/>
          <a:effectRef idx="0"/>
          <a:fontRef idx="minor"/>
        </p:style>
      </p:sp>
      <p:sp>
        <p:nvSpPr>
          <p:cNvPr id="358" name="Line 3"/>
          <p:cNvSpPr/>
          <p:nvPr/>
        </p:nvSpPr>
        <p:spPr>
          <a:xfrm>
            <a:off x="214200" y="6662880"/>
            <a:ext cx="8763120" cy="0"/>
          </a:xfrm>
          <a:prstGeom prst="line">
            <a:avLst/>
          </a:prstGeom>
          <a:ln cap="sq" w="28440">
            <a:solidFill>
              <a:srgbClr val="000000"/>
            </a:solidFill>
            <a:miter/>
          </a:ln>
        </p:spPr>
        <p:style>
          <a:lnRef idx="0"/>
          <a:fillRef idx="0"/>
          <a:effectRef idx="0"/>
          <a:fontRef idx="minor"/>
        </p:style>
      </p:sp>
      <p:sp>
        <p:nvSpPr>
          <p:cNvPr id="359" name="CustomShape 4"/>
          <p:cNvSpPr/>
          <p:nvPr/>
        </p:nvSpPr>
        <p:spPr>
          <a:xfrm>
            <a:off x="228600" y="5867280"/>
            <a:ext cx="2057400" cy="515880"/>
          </a:xfrm>
          <a:prstGeom prst="rect">
            <a:avLst/>
          </a:prstGeom>
          <a:noFill/>
          <a:ln>
            <a:noFill/>
          </a:ln>
        </p:spPr>
        <p:style>
          <a:lnRef idx="0"/>
          <a:fillRef idx="0"/>
          <a:effectRef idx="0"/>
          <a:fontRef idx="minor"/>
        </p:style>
        <p:txBody>
          <a:bodyPr lIns="90000" rIns="90000" tIns="46800" bIns="46800">
            <a:norm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Check:</a:t>
            </a:r>
            <a:endParaRPr b="0" lang="en-US" sz="2400" spc="-1" strike="noStrike">
              <a:solidFill>
                <a:srgbClr val="000000"/>
              </a:solidFill>
              <a:latin typeface="Times New Roman"/>
            </a:endParaRPr>
          </a:p>
        </p:txBody>
      </p:sp>
      <p:sp>
        <p:nvSpPr>
          <p:cNvPr id="360" name="CustomShape 5"/>
          <p:cNvSpPr/>
          <p:nvPr/>
        </p:nvSpPr>
        <p:spPr>
          <a:xfrm>
            <a:off x="228600" y="1219320"/>
            <a:ext cx="2057400" cy="1589040"/>
          </a:xfrm>
          <a:prstGeom prst="rect">
            <a:avLst/>
          </a:prstGeom>
          <a:noFill/>
          <a:ln>
            <a:noFill/>
          </a:ln>
        </p:spPr>
        <p:style>
          <a:lnRef idx="0"/>
          <a:fillRef idx="0"/>
          <a:effectRef idx="0"/>
          <a:fontRef idx="minor"/>
        </p:style>
        <p:txBody>
          <a:bodyPr lIns="90000" rIns="90000" tIns="46800" bIns="46800">
            <a:norm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Solution:</a:t>
            </a:r>
            <a:endParaRPr b="0" lang="en-US" sz="2400" spc="-1" strike="noStrike">
              <a:solidFill>
                <a:srgbClr val="000000"/>
              </a:solidFill>
              <a:latin typeface="Times New Roman"/>
            </a:endParaRPr>
          </a:p>
        </p:txBody>
      </p:sp>
      <p:sp>
        <p:nvSpPr>
          <p:cNvPr id="361" name="Line 6"/>
          <p:cNvSpPr/>
          <p:nvPr/>
        </p:nvSpPr>
        <p:spPr>
          <a:xfrm>
            <a:off x="228600" y="1219320"/>
            <a:ext cx="3240" cy="5465520"/>
          </a:xfrm>
          <a:prstGeom prst="line">
            <a:avLst/>
          </a:prstGeom>
          <a:ln cap="sq" w="28440">
            <a:solidFill>
              <a:srgbClr val="000000"/>
            </a:solidFill>
            <a:miter/>
          </a:ln>
        </p:spPr>
        <p:style>
          <a:lnRef idx="0"/>
          <a:fillRef idx="0"/>
          <a:effectRef idx="0"/>
          <a:fontRef idx="minor"/>
        </p:style>
      </p:sp>
      <p:sp>
        <p:nvSpPr>
          <p:cNvPr id="362" name="Line 7"/>
          <p:cNvSpPr/>
          <p:nvPr/>
        </p:nvSpPr>
        <p:spPr>
          <a:xfrm flipH="1">
            <a:off x="8977320" y="1219320"/>
            <a:ext cx="14400" cy="5406840"/>
          </a:xfrm>
          <a:prstGeom prst="line">
            <a:avLst/>
          </a:prstGeom>
          <a:ln cap="sq" w="28440">
            <a:solidFill>
              <a:srgbClr val="000000"/>
            </a:solidFill>
            <a:miter/>
          </a:ln>
        </p:spPr>
        <p:style>
          <a:lnRef idx="0"/>
          <a:fillRef idx="0"/>
          <a:effectRef idx="0"/>
          <a:fontRef idx="minor"/>
        </p:style>
      </p:sp>
      <p:sp>
        <p:nvSpPr>
          <p:cNvPr id="363" name="Line 8"/>
          <p:cNvSpPr/>
          <p:nvPr/>
        </p:nvSpPr>
        <p:spPr>
          <a:xfrm>
            <a:off x="212760" y="5870520"/>
            <a:ext cx="8763120" cy="0"/>
          </a:xfrm>
          <a:prstGeom prst="line">
            <a:avLst/>
          </a:prstGeom>
          <a:ln w="12600">
            <a:solidFill>
              <a:srgbClr val="000000"/>
            </a:solidFill>
            <a:miter/>
          </a:ln>
        </p:spPr>
        <p:style>
          <a:lnRef idx="0"/>
          <a:fillRef idx="0"/>
          <a:effectRef idx="0"/>
          <a:fontRef idx="minor"/>
        </p:style>
      </p:sp>
      <mc:AlternateContent>
        <mc:Choice xmlns:a14="http://schemas.microsoft.com/office/drawing/2010/main" Requires="a14">
          <p:sp>
            <p:nvSpPr>
              <p:cNvPr id="364" name="Formula 9"/>
              <p:cNvSpPr txBox="1"/>
              <p:nvPr/>
            </p:nvSpPr>
            <p:spPr>
              <a:xfrm>
                <a:off x="838080" y="1676520"/>
                <a:ext cx="7778880" cy="939600"/>
              </a:xfrm>
              <a:prstGeom prst="rect">
                <a:avLst/>
              </a:prstGeom>
            </p:spPr>
            <p:txBody>
              <a:bodyPr/>
              <a:p>
                <a14:m>
                  <m:oMath xmlns:m="http://schemas.openxmlformats.org/officeDocument/2006/math">
                    <m:r>
                      <m:t xml:space="preserve">11</m:t>
                    </m:r>
                    <m:r>
                      <m:rPr>
                        <m:lit/>
                        <m:nor/>
                      </m:rPr>
                      <m:t xml:space="preserve">.</m:t>
                    </m:r>
                    <m:r>
                      <m:rPr>
                        <m:lit/>
                        <m:nor/>
                      </m:rPr>
                      <m:t xml:space="preserve">5 g C</m:t>
                    </m:r>
                    <m:r>
                      <m:t xml:space="preserve">×</m:t>
                    </m:r>
                    <m:f>
                      <m:num>
                        <m:r>
                          <m:rPr>
                            <m:lit/>
                            <m:nor/>
                          </m:rPr>
                          <m:t xml:space="preserve">1 mol C</m:t>
                        </m:r>
                      </m:num>
                      <m:den>
                        <m:r>
                          <m:rPr>
                            <m:lit/>
                            <m:nor/>
                          </m:rPr>
                          <m:t xml:space="preserve">12</m:t>
                        </m:r>
                        <m:r>
                          <m:rPr>
                            <m:lit/>
                            <m:nor/>
                          </m:rPr>
                          <m:t xml:space="preserve">.</m:t>
                        </m:r>
                        <m:r>
                          <m:rPr>
                            <m:lit/>
                            <m:nor/>
                          </m:rPr>
                          <m:t xml:space="preserve">01 g C</m:t>
                        </m:r>
                      </m:den>
                    </m:f>
                    <m:r>
                      <m:t xml:space="preserve">×</m:t>
                    </m:r>
                    <m:f>
                      <m:num>
                        <m:r>
                          <m:t xml:space="preserve">2</m:t>
                        </m:r>
                        <m:r>
                          <m:rPr>
                            <m:lit/>
                            <m:nor/>
                          </m:rPr>
                          <m:t xml:space="preserve"> mol Cu</m:t>
                        </m:r>
                      </m:num>
                      <m:den>
                        <m:r>
                          <m:rPr>
                            <m:lit/>
                            <m:nor/>
                          </m:rPr>
                          <m:t xml:space="preserve">1 mol C</m:t>
                        </m:r>
                      </m:den>
                    </m:f>
                    <m:r>
                      <m:t xml:space="preserve">×</m:t>
                    </m:r>
                    <m:f>
                      <m:num>
                        <m:r>
                          <m:t xml:space="preserve">63</m:t>
                        </m:r>
                        <m:r>
                          <m:rPr>
                            <m:lit/>
                            <m:nor/>
                          </m:rPr>
                          <m:t xml:space="preserve">.</m:t>
                        </m:r>
                        <m:r>
                          <m:rPr>
                            <m:lit/>
                            <m:nor/>
                          </m:rPr>
                          <m:t xml:space="preserve">54 g Cu</m:t>
                        </m:r>
                      </m:num>
                      <m:den>
                        <m:r>
                          <m:rPr>
                            <m:lit/>
                            <m:nor/>
                          </m:rPr>
                          <m:t xml:space="preserve">1 mol Cu</m:t>
                        </m:r>
                      </m:den>
                    </m:f>
                    <m:r>
                      <m:t xml:space="preserve">=</m:t>
                    </m:r>
                    <m:r>
                      <m:t xml:space="preserve">1</m:t>
                    </m:r>
                    <m:r>
                      <m:rPr>
                        <m:lit/>
                        <m:nor/>
                      </m:rPr>
                      <m:t xml:space="preserve">22 g Cu</m:t>
                    </m:r>
                  </m:oMath>
                </a14:m>
              </a:p>
            </p:txBody>
          </p:sp>
        </mc:Choice>
        <mc:Fallback/>
      </mc:AlternateContent>
      <p:sp>
        <p:nvSpPr>
          <p:cNvPr id="365" name="Line 10"/>
          <p:cNvSpPr/>
          <p:nvPr/>
        </p:nvSpPr>
        <p:spPr>
          <a:xfrm>
            <a:off x="2286000" y="5867280"/>
            <a:ext cx="7920" cy="795600"/>
          </a:xfrm>
          <a:prstGeom prst="line">
            <a:avLst/>
          </a:prstGeom>
          <a:ln w="12600">
            <a:solidFill>
              <a:srgbClr val="000000"/>
            </a:solidFill>
            <a:miter/>
          </a:ln>
        </p:spPr>
        <p:style>
          <a:lnRef idx="0"/>
          <a:fillRef idx="0"/>
          <a:effectRef idx="0"/>
          <a:fontRef idx="minor"/>
        </p:style>
      </p:sp>
      <p:sp>
        <p:nvSpPr>
          <p:cNvPr id="366" name="Freeform 11"/>
          <p:cNvSpPr/>
          <p:nvPr/>
        </p:nvSpPr>
        <p:spPr>
          <a:xfrm>
            <a:off x="1600200" y="2057040"/>
            <a:ext cx="381240" cy="152640"/>
          </a:xfrm>
          <a:custGeom>
            <a:avLst/>
            <a:gdLst/>
            <a:ahLst/>
            <a:rect l="0" t="0" r="r" b="b"/>
            <a:pathLst>
              <a:path w="1059" h="424">
                <a:moveTo>
                  <a:pt x="0" y="423"/>
                </a:moveTo>
                <a:lnTo>
                  <a:pt x="1058" y="0"/>
                </a:lnTo>
              </a:path>
            </a:pathLst>
          </a:custGeom>
          <a:ln w="38160">
            <a:solidFill>
              <a:srgbClr val="ff0000"/>
            </a:solidFill>
            <a:miter/>
          </a:ln>
        </p:spPr>
      </p:sp>
      <p:sp>
        <p:nvSpPr>
          <p:cNvPr id="367" name="Freeform 12"/>
          <p:cNvSpPr/>
          <p:nvPr/>
        </p:nvSpPr>
        <p:spPr>
          <a:xfrm>
            <a:off x="2895480" y="2361960"/>
            <a:ext cx="533880" cy="152640"/>
          </a:xfrm>
          <a:custGeom>
            <a:avLst/>
            <a:gdLst/>
            <a:ahLst/>
            <a:rect l="0" t="0" r="r" b="b"/>
            <a:pathLst>
              <a:path w="1483" h="424">
                <a:moveTo>
                  <a:pt x="0" y="423"/>
                </a:moveTo>
                <a:lnTo>
                  <a:pt x="1482" y="0"/>
                </a:lnTo>
              </a:path>
            </a:pathLst>
          </a:custGeom>
          <a:ln w="38160">
            <a:solidFill>
              <a:srgbClr val="ff0000"/>
            </a:solidFill>
            <a:miter/>
          </a:ln>
        </p:spPr>
      </p:sp>
      <p:sp>
        <p:nvSpPr>
          <p:cNvPr id="368" name="Freeform 13"/>
          <p:cNvSpPr/>
          <p:nvPr/>
        </p:nvSpPr>
        <p:spPr>
          <a:xfrm>
            <a:off x="2590920" y="1904760"/>
            <a:ext cx="762120" cy="76320"/>
          </a:xfrm>
          <a:custGeom>
            <a:avLst/>
            <a:gdLst/>
            <a:ahLst/>
            <a:rect l="0" t="0" r="r" b="b"/>
            <a:pathLst>
              <a:path w="2117" h="212">
                <a:moveTo>
                  <a:pt x="2116" y="211"/>
                </a:moveTo>
                <a:lnTo>
                  <a:pt x="0" y="0"/>
                </a:lnTo>
              </a:path>
            </a:pathLst>
          </a:custGeom>
          <a:ln w="38160">
            <a:solidFill>
              <a:srgbClr val="0066ff"/>
            </a:solidFill>
            <a:miter/>
          </a:ln>
        </p:spPr>
      </p:sp>
      <p:sp>
        <p:nvSpPr>
          <p:cNvPr id="369" name="Freeform 14"/>
          <p:cNvSpPr/>
          <p:nvPr/>
        </p:nvSpPr>
        <p:spPr>
          <a:xfrm>
            <a:off x="4343040" y="2361960"/>
            <a:ext cx="609840" cy="76320"/>
          </a:xfrm>
          <a:custGeom>
            <a:avLst/>
            <a:gdLst/>
            <a:ahLst/>
            <a:rect l="0" t="0" r="r" b="b"/>
            <a:pathLst>
              <a:path w="1694" h="212">
                <a:moveTo>
                  <a:pt x="1693" y="211"/>
                </a:moveTo>
                <a:lnTo>
                  <a:pt x="0" y="0"/>
                </a:lnTo>
              </a:path>
            </a:pathLst>
          </a:custGeom>
          <a:ln w="38160">
            <a:solidFill>
              <a:srgbClr val="0066ff"/>
            </a:solidFill>
            <a:miter/>
          </a:ln>
        </p:spPr>
      </p:sp>
      <mc:AlternateContent>
        <mc:Choice xmlns:a14="http://schemas.microsoft.com/office/drawing/2010/main" Requires="a14">
          <p:sp>
            <p:nvSpPr>
              <p:cNvPr id="370" name="Formula 15"/>
              <p:cNvSpPr txBox="1"/>
              <p:nvPr/>
            </p:nvSpPr>
            <p:spPr>
              <a:xfrm>
                <a:off x="349200" y="2666880"/>
                <a:ext cx="8597880" cy="838440"/>
              </a:xfrm>
              <a:prstGeom prst="rect">
                <a:avLst/>
              </a:prstGeom>
            </p:spPr>
            <p:txBody>
              <a:bodyPr/>
              <a:p>
                <a14:m>
                  <m:oMath xmlns:m="http://schemas.openxmlformats.org/officeDocument/2006/math">
                    <m:r>
                      <m:rPr>
                        <m:lit/>
                        <m:nor/>
                      </m:rPr>
                      <m:t xml:space="preserve">114</m:t>
                    </m:r>
                    <m:r>
                      <m:rPr>
                        <m:lit/>
                        <m:nor/>
                      </m:rPr>
                      <m:t xml:space="preserve">.</m:t>
                    </m:r>
                    <m:sSub>
                      <m:e>
                        <m:r>
                          <m:rPr>
                            <m:lit/>
                            <m:nor/>
                          </m:rPr>
                          <m:t xml:space="preserve">5 g Cu</m:t>
                        </m:r>
                      </m:e>
                      <m:sub>
                        <m:r>
                          <m:t xml:space="preserve">2</m:t>
                        </m:r>
                      </m:sub>
                    </m:sSub>
                    <m:r>
                      <m:t xml:space="preserve">O</m:t>
                    </m:r>
                    <m:r>
                      <m:t xml:space="preserve">×</m:t>
                    </m:r>
                    <m:f>
                      <m:num>
                        <m:sSub>
                          <m:e>
                            <m:r>
                              <m:rPr>
                                <m:lit/>
                                <m:nor/>
                              </m:rPr>
                              <m:t xml:space="preserve">1 mol Cu</m:t>
                            </m:r>
                          </m:e>
                          <m:sub>
                            <m:r>
                              <m:t xml:space="preserve">2</m:t>
                            </m:r>
                          </m:sub>
                        </m:sSub>
                        <m:r>
                          <m:t xml:space="preserve">O</m:t>
                        </m:r>
                      </m:num>
                      <m:den>
                        <m:r>
                          <m:rPr>
                            <m:lit/>
                            <m:nor/>
                          </m:rPr>
                          <m:t xml:space="preserve">143</m:t>
                        </m:r>
                        <m:r>
                          <m:rPr>
                            <m:lit/>
                            <m:nor/>
                          </m:rPr>
                          <m:t xml:space="preserve">.</m:t>
                        </m:r>
                        <m:sSub>
                          <m:e>
                            <m:r>
                              <m:rPr>
                                <m:lit/>
                                <m:nor/>
                              </m:rPr>
                              <m:t xml:space="preserve">02 g Cu</m:t>
                            </m:r>
                          </m:e>
                          <m:sub>
                            <m:r>
                              <m:t xml:space="preserve">2</m:t>
                            </m:r>
                          </m:sub>
                        </m:sSub>
                        <m:r>
                          <m:t xml:space="preserve">O</m:t>
                        </m:r>
                      </m:den>
                    </m:f>
                    <m:r>
                      <m:t xml:space="preserve">×</m:t>
                    </m:r>
                    <m:f>
                      <m:num>
                        <m:r>
                          <m:t xml:space="preserve">2</m:t>
                        </m:r>
                        <m:r>
                          <m:rPr>
                            <m:lit/>
                            <m:nor/>
                          </m:rPr>
                          <m:t xml:space="preserve"> mol Cu</m:t>
                        </m:r>
                      </m:num>
                      <m:den>
                        <m:sSub>
                          <m:e>
                            <m:r>
                              <m:rPr>
                                <m:lit/>
                                <m:nor/>
                              </m:rPr>
                              <m:t xml:space="preserve">1 mol Cu</m:t>
                            </m:r>
                          </m:e>
                          <m:sub>
                            <m:r>
                              <m:t xml:space="preserve">2</m:t>
                            </m:r>
                          </m:sub>
                        </m:sSub>
                        <m:r>
                          <m:t xml:space="preserve">O</m:t>
                        </m:r>
                      </m:den>
                    </m:f>
                    <m:r>
                      <m:t xml:space="preserve">×</m:t>
                    </m:r>
                    <m:f>
                      <m:num>
                        <m:r>
                          <m:t xml:space="preserve">63</m:t>
                        </m:r>
                        <m:r>
                          <m:rPr>
                            <m:lit/>
                            <m:nor/>
                          </m:rPr>
                          <m:t xml:space="preserve">.</m:t>
                        </m:r>
                        <m:r>
                          <m:rPr>
                            <m:lit/>
                            <m:nor/>
                          </m:rPr>
                          <m:t xml:space="preserve">54 g Cu</m:t>
                        </m:r>
                      </m:num>
                      <m:den>
                        <m:r>
                          <m:rPr>
                            <m:lit/>
                            <m:nor/>
                          </m:rPr>
                          <m:t xml:space="preserve">1 mol Cu</m:t>
                        </m:r>
                      </m:den>
                    </m:f>
                    <m:r>
                      <m:t xml:space="preserve">=</m:t>
                    </m:r>
                    <m:r>
                      <m:rPr>
                        <m:lit/>
                        <m:nor/>
                      </m:rPr>
                      <m:t xml:space="preserve"> 1</m:t>
                    </m:r>
                    <m:r>
                      <m:rPr>
                        <m:lit/>
                        <m:nor/>
                      </m:rPr>
                      <m:t xml:space="preserve">01</m:t>
                    </m:r>
                    <m:r>
                      <m:rPr>
                        <m:lit/>
                        <m:nor/>
                      </m:rPr>
                      <m:t xml:space="preserve">.</m:t>
                    </m:r>
                    <m:r>
                      <m:rPr>
                        <m:lit/>
                        <m:nor/>
                      </m:rPr>
                      <m:t xml:space="preserve">7 g Cu</m:t>
                    </m:r>
                  </m:oMath>
                </a14:m>
              </a:p>
            </p:txBody>
          </p:sp>
        </mc:Choice>
        <mc:Fallback/>
      </mc:AlternateContent>
      <p:sp>
        <p:nvSpPr>
          <p:cNvPr id="371" name="Freeform 16"/>
          <p:cNvSpPr/>
          <p:nvPr/>
        </p:nvSpPr>
        <p:spPr>
          <a:xfrm>
            <a:off x="1295280" y="2971440"/>
            <a:ext cx="838800" cy="152640"/>
          </a:xfrm>
          <a:custGeom>
            <a:avLst/>
            <a:gdLst/>
            <a:ahLst/>
            <a:rect l="0" t="0" r="r" b="b"/>
            <a:pathLst>
              <a:path w="2330" h="424">
                <a:moveTo>
                  <a:pt x="0" y="423"/>
                </a:moveTo>
                <a:lnTo>
                  <a:pt x="2329" y="0"/>
                </a:lnTo>
              </a:path>
            </a:pathLst>
          </a:custGeom>
          <a:ln w="38160">
            <a:solidFill>
              <a:srgbClr val="ff0000"/>
            </a:solidFill>
            <a:miter/>
          </a:ln>
        </p:spPr>
      </p:sp>
      <p:sp>
        <p:nvSpPr>
          <p:cNvPr id="372" name="Freeform 17"/>
          <p:cNvSpPr/>
          <p:nvPr/>
        </p:nvSpPr>
        <p:spPr>
          <a:xfrm>
            <a:off x="3276720" y="3200040"/>
            <a:ext cx="838440" cy="152640"/>
          </a:xfrm>
          <a:custGeom>
            <a:avLst/>
            <a:gdLst/>
            <a:ahLst/>
            <a:rect l="0" t="0" r="r" b="b"/>
            <a:pathLst>
              <a:path w="2329" h="424">
                <a:moveTo>
                  <a:pt x="0" y="423"/>
                </a:moveTo>
                <a:lnTo>
                  <a:pt x="2328" y="0"/>
                </a:lnTo>
              </a:path>
            </a:pathLst>
          </a:custGeom>
          <a:ln w="38160">
            <a:solidFill>
              <a:srgbClr val="ff0000"/>
            </a:solidFill>
            <a:miter/>
          </a:ln>
        </p:spPr>
      </p:sp>
      <p:sp>
        <p:nvSpPr>
          <p:cNvPr id="373" name="Freeform 18"/>
          <p:cNvSpPr/>
          <p:nvPr/>
        </p:nvSpPr>
        <p:spPr>
          <a:xfrm>
            <a:off x="2971800" y="2819160"/>
            <a:ext cx="838440" cy="152640"/>
          </a:xfrm>
          <a:custGeom>
            <a:avLst/>
            <a:gdLst/>
            <a:ahLst/>
            <a:rect l="0" t="0" r="r" b="b"/>
            <a:pathLst>
              <a:path w="2329" h="424">
                <a:moveTo>
                  <a:pt x="2328" y="423"/>
                </a:moveTo>
                <a:lnTo>
                  <a:pt x="0" y="0"/>
                </a:lnTo>
              </a:path>
            </a:pathLst>
          </a:custGeom>
          <a:ln w="38160">
            <a:solidFill>
              <a:srgbClr val="0066ff"/>
            </a:solidFill>
            <a:miter/>
          </a:ln>
        </p:spPr>
      </p:sp>
      <p:sp>
        <p:nvSpPr>
          <p:cNvPr id="374" name="Freeform 19"/>
          <p:cNvSpPr/>
          <p:nvPr/>
        </p:nvSpPr>
        <p:spPr>
          <a:xfrm>
            <a:off x="4723920" y="3276360"/>
            <a:ext cx="838800" cy="152640"/>
          </a:xfrm>
          <a:custGeom>
            <a:avLst/>
            <a:gdLst/>
            <a:ahLst/>
            <a:rect l="0" t="0" r="r" b="b"/>
            <a:pathLst>
              <a:path w="2330" h="424">
                <a:moveTo>
                  <a:pt x="2329" y="423"/>
                </a:moveTo>
                <a:lnTo>
                  <a:pt x="0" y="0"/>
                </a:lnTo>
              </a:path>
            </a:pathLst>
          </a:custGeom>
          <a:ln w="38160">
            <a:solidFill>
              <a:srgbClr val="0066ff"/>
            </a:solidFill>
            <a:miter/>
          </a:ln>
        </p:spPr>
      </p:sp>
      <p:sp>
        <p:nvSpPr>
          <p:cNvPr id="375" name="TextShape 20"/>
          <p:cNvSpPr txBox="1"/>
          <p:nvPr/>
        </p:nvSpPr>
        <p:spPr>
          <a:xfrm>
            <a:off x="152280" y="228240"/>
            <a:ext cx="8839440" cy="685800"/>
          </a:xfrm>
          <a:prstGeom prst="rect">
            <a:avLst/>
          </a:prstGeom>
          <a:noFill/>
          <a:ln>
            <a:noFill/>
          </a:ln>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Example 8.6—When 11.5 g of C Are Allowed to React with 114.5 g of Cu</a:t>
            </a:r>
            <a:r>
              <a:rPr b="0" lang="en-US" sz="2400" spc="-1" strike="noStrike" baseline="-25000">
                <a:solidFill>
                  <a:srgbClr val="9900ff"/>
                </a:solidFill>
                <a:latin typeface="Times New Roman"/>
              </a:rPr>
              <a:t>2</a:t>
            </a:r>
            <a:r>
              <a:rPr b="0" lang="en-US" sz="2400" spc="-1" strike="noStrike">
                <a:solidFill>
                  <a:srgbClr val="9900ff"/>
                </a:solidFill>
                <a:latin typeface="Times New Roman"/>
              </a:rPr>
              <a:t>O in the Reaction Below, 87.4 g of Cu Are Obtained.</a:t>
            </a:r>
            <a:br/>
            <a:r>
              <a:rPr b="0" lang="en-US" sz="2400" spc="-1" strike="noStrike">
                <a:solidFill>
                  <a:srgbClr val="9900ff"/>
                </a:solidFill>
                <a:latin typeface="Times New Roman"/>
              </a:rPr>
              <a:t> Cu</a:t>
            </a:r>
            <a:r>
              <a:rPr b="0" lang="en-US" sz="2400" spc="-1" strike="noStrike" baseline="-25000">
                <a:solidFill>
                  <a:srgbClr val="9900ff"/>
                </a:solidFill>
                <a:latin typeface="Times New Roman"/>
              </a:rPr>
              <a:t>2</a:t>
            </a:r>
            <a:r>
              <a:rPr b="0" lang="en-US" sz="2400" spc="-1" strike="noStrike">
                <a:solidFill>
                  <a:srgbClr val="9900ff"/>
                </a:solidFill>
                <a:latin typeface="Times New Roman"/>
              </a:rPr>
              <a:t>O(</a:t>
            </a:r>
            <a:r>
              <a:rPr b="0" i="1" lang="en-US" sz="2400" spc="-1" strike="noStrike">
                <a:solidFill>
                  <a:srgbClr val="9900ff"/>
                </a:solidFill>
                <a:latin typeface="Times New Roman"/>
              </a:rPr>
              <a:t>s</a:t>
            </a:r>
            <a:r>
              <a:rPr b="0" lang="en-US" sz="2400" spc="-1" strike="noStrike">
                <a:solidFill>
                  <a:srgbClr val="9900ff"/>
                </a:solidFill>
                <a:latin typeface="Times New Roman"/>
              </a:rPr>
              <a:t>) + C(</a:t>
            </a:r>
            <a:r>
              <a:rPr b="0" i="1" lang="en-US" sz="2400" spc="-1" strike="noStrike">
                <a:solidFill>
                  <a:srgbClr val="9900ff"/>
                </a:solidFill>
                <a:latin typeface="Times New Roman"/>
              </a:rPr>
              <a:t>s</a:t>
            </a:r>
            <a:r>
              <a:rPr b="0" lang="en-US" sz="2400" spc="-1" strike="noStrike">
                <a:solidFill>
                  <a:srgbClr val="9900ff"/>
                </a:solidFill>
                <a:latin typeface="Times New Roman"/>
              </a:rPr>
              <a:t>) </a:t>
            </a:r>
            <a:r>
              <a:rPr b="0" lang="en-US" sz="2400" spc="-1" strike="noStrike">
                <a:solidFill>
                  <a:srgbClr val="9900ff"/>
                </a:solidFill>
                <a:latin typeface="Symbol"/>
                <a:ea typeface="Symbol"/>
              </a:rPr>
              <a:t></a:t>
            </a:r>
            <a:r>
              <a:rPr b="0" lang="en-US" sz="2400" spc="-1" strike="noStrike">
                <a:solidFill>
                  <a:srgbClr val="9900ff"/>
                </a:solidFill>
                <a:latin typeface="Times New Roman"/>
              </a:rPr>
              <a:t> 2 Cu(</a:t>
            </a:r>
            <a:r>
              <a:rPr b="0" i="1" lang="en-US" sz="2400" spc="-1" strike="noStrike">
                <a:solidFill>
                  <a:srgbClr val="9900ff"/>
                </a:solidFill>
                <a:latin typeface="Times New Roman"/>
              </a:rPr>
              <a:t>s</a:t>
            </a:r>
            <a:r>
              <a:rPr b="0" lang="en-US" sz="2400" spc="-1" strike="noStrike">
                <a:solidFill>
                  <a:srgbClr val="9900ff"/>
                </a:solidFill>
                <a:latin typeface="Times New Roman"/>
              </a:rPr>
              <a:t>) + CO(</a:t>
            </a:r>
            <a:r>
              <a:rPr b="0" i="1" lang="en-US" sz="2400" spc="-1" strike="noStrike">
                <a:solidFill>
                  <a:srgbClr val="9900ff"/>
                </a:solidFill>
                <a:latin typeface="Times New Roman"/>
              </a:rPr>
              <a:t>g</a:t>
            </a:r>
            <a:r>
              <a:rPr b="0" lang="en-US" sz="2400" spc="-1" strike="noStrike">
                <a:solidFill>
                  <a:srgbClr val="9900ff"/>
                </a:solidFill>
                <a:latin typeface="Times New Roman"/>
              </a:rPr>
              <a:t>), Continued</a:t>
            </a:r>
            <a:endParaRPr b="0" lang="en-US" sz="2400" spc="-1" strike="noStrike">
              <a:solidFill>
                <a:srgbClr val="9900ff"/>
              </a:solidFill>
              <a:latin typeface="Times New Roman"/>
            </a:endParaRPr>
          </a:p>
        </p:txBody>
      </p:sp>
      <p:sp>
        <p:nvSpPr>
          <p:cNvPr id="376" name="Freeform 21"/>
          <p:cNvSpPr/>
          <p:nvPr/>
        </p:nvSpPr>
        <p:spPr>
          <a:xfrm>
            <a:off x="4267080" y="1871640"/>
            <a:ext cx="762480" cy="76680"/>
          </a:xfrm>
          <a:custGeom>
            <a:avLst/>
            <a:gdLst/>
            <a:ahLst/>
            <a:rect l="0" t="0" r="r" b="b"/>
            <a:pathLst>
              <a:path w="2118" h="213">
                <a:moveTo>
                  <a:pt x="0" y="212"/>
                </a:moveTo>
                <a:lnTo>
                  <a:pt x="2117" y="0"/>
                </a:lnTo>
              </a:path>
            </a:pathLst>
          </a:custGeom>
          <a:ln w="38160">
            <a:solidFill>
              <a:srgbClr val="009900"/>
            </a:solidFill>
            <a:miter/>
          </a:ln>
        </p:spPr>
      </p:sp>
      <p:sp>
        <p:nvSpPr>
          <p:cNvPr id="377" name="Freeform 22"/>
          <p:cNvSpPr/>
          <p:nvPr/>
        </p:nvSpPr>
        <p:spPr>
          <a:xfrm>
            <a:off x="5943600" y="2361960"/>
            <a:ext cx="762480" cy="76320"/>
          </a:xfrm>
          <a:custGeom>
            <a:avLst/>
            <a:gdLst/>
            <a:ahLst/>
            <a:rect l="0" t="0" r="r" b="b"/>
            <a:pathLst>
              <a:path w="2118" h="212">
                <a:moveTo>
                  <a:pt x="0" y="211"/>
                </a:moveTo>
                <a:lnTo>
                  <a:pt x="2117" y="0"/>
                </a:lnTo>
              </a:path>
            </a:pathLst>
          </a:custGeom>
          <a:ln w="38160">
            <a:solidFill>
              <a:srgbClr val="009900"/>
            </a:solidFill>
            <a:miter/>
          </a:ln>
        </p:spPr>
      </p:sp>
      <p:sp>
        <p:nvSpPr>
          <p:cNvPr id="378" name="Freeform 23"/>
          <p:cNvSpPr/>
          <p:nvPr/>
        </p:nvSpPr>
        <p:spPr>
          <a:xfrm>
            <a:off x="4800600" y="2819160"/>
            <a:ext cx="762480" cy="76320"/>
          </a:xfrm>
          <a:custGeom>
            <a:avLst/>
            <a:gdLst/>
            <a:ahLst/>
            <a:rect l="0" t="0" r="r" b="b"/>
            <a:pathLst>
              <a:path w="2118" h="212">
                <a:moveTo>
                  <a:pt x="0" y="211"/>
                </a:moveTo>
                <a:lnTo>
                  <a:pt x="2117" y="0"/>
                </a:lnTo>
              </a:path>
            </a:pathLst>
          </a:custGeom>
          <a:ln w="38160">
            <a:solidFill>
              <a:srgbClr val="009900"/>
            </a:solidFill>
            <a:miter/>
          </a:ln>
        </p:spPr>
      </p:sp>
      <p:sp>
        <p:nvSpPr>
          <p:cNvPr id="379" name="Freeform 24"/>
          <p:cNvSpPr/>
          <p:nvPr/>
        </p:nvSpPr>
        <p:spPr>
          <a:xfrm>
            <a:off x="6324480" y="3276360"/>
            <a:ext cx="762480" cy="76320"/>
          </a:xfrm>
          <a:custGeom>
            <a:avLst/>
            <a:gdLst/>
            <a:ahLst/>
            <a:rect l="0" t="0" r="r" b="b"/>
            <a:pathLst>
              <a:path w="2118" h="212">
                <a:moveTo>
                  <a:pt x="0" y="211"/>
                </a:moveTo>
                <a:lnTo>
                  <a:pt x="2117" y="0"/>
                </a:lnTo>
              </a:path>
            </a:pathLst>
          </a:custGeom>
          <a:ln w="38160">
            <a:solidFill>
              <a:srgbClr val="009900"/>
            </a:solidFill>
            <a:miter/>
          </a:ln>
        </p:spPr>
      </p:sp>
      <p:sp>
        <p:nvSpPr>
          <p:cNvPr id="380" name="CustomShape 25"/>
          <p:cNvSpPr/>
          <p:nvPr/>
        </p:nvSpPr>
        <p:spPr>
          <a:xfrm>
            <a:off x="381600" y="3733920"/>
            <a:ext cx="8321760" cy="4291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The smallest amount is 101.7 g Cu, therefore that is the theoretical yield.</a:t>
            </a:r>
            <a:endParaRPr b="0" lang="en-US" sz="2200" spc="-1" strike="noStrike">
              <a:solidFill>
                <a:srgbClr val="000000"/>
              </a:solidFill>
              <a:latin typeface="Times New Roman"/>
            </a:endParaRPr>
          </a:p>
        </p:txBody>
      </p:sp>
      <p:sp>
        <p:nvSpPr>
          <p:cNvPr id="381" name="CustomShape 26"/>
          <p:cNvSpPr/>
          <p:nvPr/>
        </p:nvSpPr>
        <p:spPr>
          <a:xfrm>
            <a:off x="1454040" y="4191120"/>
            <a:ext cx="5929200" cy="8564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The reactant that produces 101.7 g Cu is the Cu</a:t>
            </a:r>
            <a:r>
              <a:rPr b="0" lang="en-US" sz="2200" spc="-1" strike="noStrike" baseline="-25000">
                <a:solidFill>
                  <a:srgbClr val="000000"/>
                </a:solidFill>
                <a:latin typeface="Times New Roman"/>
              </a:rPr>
              <a:t>2</a:t>
            </a:r>
            <a:r>
              <a:rPr b="0" lang="en-US" sz="2200" spc="-1" strike="noStrike">
                <a:solidFill>
                  <a:srgbClr val="000000"/>
                </a:solidFill>
                <a:latin typeface="Times New Roman"/>
              </a:rPr>
              <a:t>O, </a:t>
            </a:r>
            <a:endParaRPr b="0" lang="en-US" sz="22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Therefore, Cu</a:t>
            </a:r>
            <a:r>
              <a:rPr b="0" lang="en-US" sz="2200" spc="-1" strike="noStrike" baseline="-25000">
                <a:solidFill>
                  <a:srgbClr val="000000"/>
                </a:solidFill>
                <a:latin typeface="Times New Roman"/>
              </a:rPr>
              <a:t>2</a:t>
            </a:r>
            <a:r>
              <a:rPr b="0" lang="en-US" sz="2200" spc="-1" strike="noStrike">
                <a:solidFill>
                  <a:srgbClr val="000000"/>
                </a:solidFill>
                <a:latin typeface="Times New Roman"/>
              </a:rPr>
              <a:t>O is the limiting reactant.</a:t>
            </a:r>
            <a:endParaRPr b="0" lang="en-US" sz="2200" spc="-1" strike="noStrike">
              <a:solidFill>
                <a:srgbClr val="000000"/>
              </a:solidFill>
              <a:latin typeface="Times New Roman"/>
            </a:endParaRPr>
          </a:p>
        </p:txBody>
      </p:sp>
      <mc:AlternateContent>
        <mc:Choice xmlns:a14="http://schemas.microsoft.com/office/drawing/2010/main" Requires="a14">
          <p:sp>
            <p:nvSpPr>
              <p:cNvPr id="382" name="Formula 27"/>
              <p:cNvSpPr txBox="1"/>
              <p:nvPr/>
            </p:nvSpPr>
            <p:spPr>
              <a:xfrm>
                <a:off x="2273400" y="3745080"/>
                <a:ext cx="5181480" cy="784080"/>
              </a:xfrm>
              <a:prstGeom prst="rect">
                <a:avLst/>
              </a:prstGeom>
            </p:spPr>
            <p:txBody>
              <a:bodyPr/>
              <a:p>
                <a14:m>
                  <m:oMath xmlns:m="http://schemas.openxmlformats.org/officeDocument/2006/math">
                    <m:f>
                      <m:num>
                        <m:r>
                          <m:rPr>
                            <m:lit/>
                            <m:nor/>
                          </m:rPr>
                          <m:t xml:space="preserve">Actual Yield</m:t>
                        </m:r>
                      </m:num>
                      <m:den>
                        <m:r>
                          <m:rPr>
                            <m:lit/>
                            <m:nor/>
                          </m:rPr>
                          <m:t xml:space="preserve">Theoretical Yield</m:t>
                        </m:r>
                      </m:den>
                    </m:f>
                    <m:r>
                      <m:t xml:space="preserve">×</m:t>
                    </m:r>
                    <m:r>
                      <m:rPr>
                        <m:lit/>
                        <m:nor/>
                      </m:rPr>
                      <m:t xml:space="preserve">100</m:t>
                    </m:r>
                    <m:r>
                      <m:rPr>
                        <m:lit/>
                        <m:nor/>
                      </m:rPr>
                      <m:t xml:space="preserve">%</m:t>
                    </m:r>
                    <m:r>
                      <m:t xml:space="preserve">=</m:t>
                    </m:r>
                    <m:r>
                      <m:rPr>
                        <m:lit/>
                        <m:nor/>
                      </m:rPr>
                      <m:t xml:space="preserve">Percent Yield</m:t>
                    </m:r>
                  </m:oMath>
                </a14:m>
              </a:p>
            </p:txBody>
          </p:sp>
        </mc:Choice>
        <mc:Fallback/>
      </mc:AlternateContent>
      <mc:AlternateContent>
        <mc:Choice xmlns:a14="http://schemas.microsoft.com/office/drawing/2010/main" Requires="a14">
          <p:sp>
            <p:nvSpPr>
              <p:cNvPr id="383" name="Formula 28"/>
              <p:cNvSpPr txBox="1"/>
              <p:nvPr/>
            </p:nvSpPr>
            <p:spPr>
              <a:xfrm>
                <a:off x="2438280" y="4724280"/>
                <a:ext cx="4851360" cy="960480"/>
              </a:xfrm>
              <a:prstGeom prst="rect">
                <a:avLst/>
              </a:prstGeom>
            </p:spPr>
            <p:txBody>
              <a:bodyPr/>
              <a:p>
                <a14:m>
                  <m:oMath xmlns:m="http://schemas.openxmlformats.org/officeDocument/2006/math">
                    <m:f>
                      <m:num>
                        <m:r>
                          <m:rPr>
                            <m:lit/>
                            <m:nor/>
                          </m:rPr>
                          <m:t xml:space="preserve">87</m:t>
                        </m:r>
                        <m:r>
                          <m:rPr>
                            <m:lit/>
                            <m:nor/>
                          </m:rPr>
                          <m:t xml:space="preserve">.</m:t>
                        </m:r>
                        <m:r>
                          <m:rPr>
                            <m:lit/>
                            <m:nor/>
                          </m:rPr>
                          <m:t xml:space="preserve">4 g Cu</m:t>
                        </m:r>
                      </m:num>
                      <m:den>
                        <m:r>
                          <m:rPr>
                            <m:lit/>
                            <m:nor/>
                          </m:rPr>
                          <m:t xml:space="preserve">101</m:t>
                        </m:r>
                        <m:r>
                          <m:rPr>
                            <m:lit/>
                            <m:nor/>
                          </m:rPr>
                          <m:t xml:space="preserve">.</m:t>
                        </m:r>
                        <m:r>
                          <m:rPr>
                            <m:lit/>
                            <m:nor/>
                          </m:rPr>
                          <m:t xml:space="preserve">7 g Cu</m:t>
                        </m:r>
                      </m:den>
                    </m:f>
                    <m:r>
                      <m:t xml:space="preserve">×</m:t>
                    </m:r>
                    <m:r>
                      <m:rPr>
                        <m:lit/>
                        <m:nor/>
                      </m:rPr>
                      <m:t xml:space="preserve">100</m:t>
                    </m:r>
                    <m:r>
                      <m:rPr>
                        <m:lit/>
                        <m:nor/>
                      </m:rPr>
                      <m:t xml:space="preserve">%</m:t>
                    </m:r>
                    <m:r>
                      <m:t xml:space="preserve">=</m:t>
                    </m:r>
                    <m:r>
                      <m:rPr>
                        <m:lit/>
                        <m:nor/>
                      </m:rPr>
                      <m:t xml:space="preserve"> 85</m:t>
                    </m:r>
                    <m:r>
                      <m:rPr>
                        <m:lit/>
                        <m:nor/>
                      </m:rPr>
                      <m:t xml:space="preserve">.</m:t>
                    </m:r>
                    <m:r>
                      <m:rPr>
                        <m:lit/>
                        <m:nor/>
                      </m:rPr>
                      <m:t xml:space="preserve">9% Yield</m:t>
                    </m:r>
                  </m:oMath>
                </a14:m>
              </a:p>
            </p:txBody>
          </p:sp>
        </mc:Choice>
        <mc:Fallback/>
      </mc:AlternateContent>
    </p:spTree>
  </p:cSld>
  <p:transition>
    <p:fade thruBlk="true"/>
  </p:transition>
  <p:timing>
    <p:tnLst>
      <p:par>
        <p:cTn id="794" dur="indefinite" restart="never" nodeType="tmRoot">
          <p:childTnLst>
            <p:seq>
              <p:cTn id="795" dur="indefinite" nodeType="mainSeq">
                <p:childTnLst>
                  <p:par>
                    <p:cTn id="796" fill="hold">
                      <p:stCondLst>
                        <p:cond delay="indefinite"/>
                      </p:stCondLst>
                      <p:childTnLst>
                        <p:par>
                          <p:cTn id="797" fill="hold">
                            <p:stCondLst>
                              <p:cond delay="0"/>
                            </p:stCondLst>
                            <p:childTnLst>
                              <p:par>
                                <p:cTn id="798" nodeType="clickEffect" fill="hold" presetClass="entr" presetID="1">
                                  <p:stCondLst>
                                    <p:cond delay="0"/>
                                  </p:stCondLst>
                                  <p:childTnLst>
                                    <p:set>
                                      <p:cBhvr>
                                        <p:cTn id="799" dur="1" fill="hold">
                                          <p:stCondLst>
                                            <p:cond delay="0"/>
                                          </p:stCondLst>
                                        </p:cTn>
                                        <p:tgtEl>
                                          <p:spTgt spid="364"/>
                                        </p:tgtEl>
                                        <p:attrNameLst>
                                          <p:attrName>style.visibility</p:attrName>
                                        </p:attrNameLst>
                                      </p:cBhvr>
                                      <p:to>
                                        <p:strVal val="visible"/>
                                      </p:to>
                                    </p:set>
                                  </p:childTnLst>
                                </p:cTn>
                              </p:par>
                            </p:childTnLst>
                          </p:cTn>
                        </p:par>
                      </p:childTnLst>
                    </p:cTn>
                  </p:par>
                  <p:par>
                    <p:cTn id="800" fill="hold">
                      <p:stCondLst>
                        <p:cond delay="indefinite"/>
                      </p:stCondLst>
                      <p:childTnLst>
                        <p:par>
                          <p:cTn id="801" fill="hold">
                            <p:stCondLst>
                              <p:cond delay="0"/>
                            </p:stCondLst>
                            <p:childTnLst>
                              <p:par>
                                <p:cTn id="802" nodeType="clickEffect" fill="hold" presetClass="entr" presetID="22" presetSubtype="4">
                                  <p:stCondLst>
                                    <p:cond delay="0"/>
                                  </p:stCondLst>
                                  <p:childTnLst>
                                    <p:set>
                                      <p:cBhvr>
                                        <p:cTn id="803" dur="1" fill="hold">
                                          <p:stCondLst>
                                            <p:cond delay="0"/>
                                          </p:stCondLst>
                                        </p:cTn>
                                        <p:tgtEl>
                                          <p:spTgt spid="366"/>
                                        </p:tgtEl>
                                        <p:attrNameLst>
                                          <p:attrName>style.visibility</p:attrName>
                                        </p:attrNameLst>
                                      </p:cBhvr>
                                      <p:to>
                                        <p:strVal val="visible"/>
                                      </p:to>
                                    </p:set>
                                    <p:animEffect filter="wipe(down)" transition="in">
                                      <p:cBhvr additive="repl">
                                        <p:cTn id="804" dur="500"/>
                                        <p:tgtEl>
                                          <p:spTgt spid="366"/>
                                        </p:tgtEl>
                                      </p:cBhvr>
                                    </p:animEffect>
                                  </p:childTnLst>
                                </p:cTn>
                              </p:par>
                            </p:childTnLst>
                          </p:cTn>
                        </p:par>
                        <p:par>
                          <p:cTn id="805" fill="hold">
                            <p:stCondLst>
                              <p:cond delay="500"/>
                            </p:stCondLst>
                            <p:childTnLst>
                              <p:par>
                                <p:cTn id="806" nodeType="afterEffect" fill="hold" presetClass="entr" presetID="22" presetSubtype="4">
                                  <p:stCondLst>
                                    <p:cond delay="0"/>
                                  </p:stCondLst>
                                  <p:childTnLst>
                                    <p:set>
                                      <p:cBhvr>
                                        <p:cTn id="807" dur="1" fill="hold">
                                          <p:stCondLst>
                                            <p:cond delay="0"/>
                                          </p:stCondLst>
                                        </p:cTn>
                                        <p:tgtEl>
                                          <p:spTgt spid="367"/>
                                        </p:tgtEl>
                                        <p:attrNameLst>
                                          <p:attrName>style.visibility</p:attrName>
                                        </p:attrNameLst>
                                      </p:cBhvr>
                                      <p:to>
                                        <p:strVal val="visible"/>
                                      </p:to>
                                    </p:set>
                                    <p:animEffect filter="wipe(down)" transition="in">
                                      <p:cBhvr additive="repl">
                                        <p:cTn id="808" dur="500"/>
                                        <p:tgtEl>
                                          <p:spTgt spid="367"/>
                                        </p:tgtEl>
                                      </p:cBhvr>
                                    </p:animEffect>
                                  </p:childTnLst>
                                </p:cTn>
                              </p:par>
                            </p:childTnLst>
                          </p:cTn>
                        </p:par>
                        <p:par>
                          <p:cTn id="809" fill="hold">
                            <p:stCondLst>
                              <p:cond delay="1000"/>
                            </p:stCondLst>
                            <p:childTnLst>
                              <p:par>
                                <p:cTn id="810" nodeType="afterEffect" fill="hold" presetClass="entr" presetID="22" presetSubtype="4">
                                  <p:stCondLst>
                                    <p:cond delay="0"/>
                                  </p:stCondLst>
                                  <p:childTnLst>
                                    <p:set>
                                      <p:cBhvr>
                                        <p:cTn id="811" dur="1" fill="hold">
                                          <p:stCondLst>
                                            <p:cond delay="0"/>
                                          </p:stCondLst>
                                        </p:cTn>
                                        <p:tgtEl>
                                          <p:spTgt spid="368"/>
                                        </p:tgtEl>
                                        <p:attrNameLst>
                                          <p:attrName>style.visibility</p:attrName>
                                        </p:attrNameLst>
                                      </p:cBhvr>
                                      <p:to>
                                        <p:strVal val="visible"/>
                                      </p:to>
                                    </p:set>
                                    <p:animEffect filter="wipe(down)" transition="in">
                                      <p:cBhvr additive="repl">
                                        <p:cTn id="812" dur="500"/>
                                        <p:tgtEl>
                                          <p:spTgt spid="368"/>
                                        </p:tgtEl>
                                      </p:cBhvr>
                                    </p:animEffect>
                                  </p:childTnLst>
                                </p:cTn>
                              </p:par>
                            </p:childTnLst>
                          </p:cTn>
                        </p:par>
                        <p:par>
                          <p:cTn id="813" fill="hold">
                            <p:stCondLst>
                              <p:cond delay="1500"/>
                            </p:stCondLst>
                            <p:childTnLst>
                              <p:par>
                                <p:cTn id="814" nodeType="afterEffect" fill="hold" presetClass="entr" presetID="22" presetSubtype="4">
                                  <p:stCondLst>
                                    <p:cond delay="0"/>
                                  </p:stCondLst>
                                  <p:childTnLst>
                                    <p:set>
                                      <p:cBhvr>
                                        <p:cTn id="815" dur="1" fill="hold">
                                          <p:stCondLst>
                                            <p:cond delay="0"/>
                                          </p:stCondLst>
                                        </p:cTn>
                                        <p:tgtEl>
                                          <p:spTgt spid="369"/>
                                        </p:tgtEl>
                                        <p:attrNameLst>
                                          <p:attrName>style.visibility</p:attrName>
                                        </p:attrNameLst>
                                      </p:cBhvr>
                                      <p:to>
                                        <p:strVal val="visible"/>
                                      </p:to>
                                    </p:set>
                                    <p:animEffect filter="wipe(down)" transition="in">
                                      <p:cBhvr additive="repl">
                                        <p:cTn id="816" dur="500"/>
                                        <p:tgtEl>
                                          <p:spTgt spid="369"/>
                                        </p:tgtEl>
                                      </p:cBhvr>
                                    </p:animEffect>
                                  </p:childTnLst>
                                </p:cTn>
                              </p:par>
                            </p:childTnLst>
                          </p:cTn>
                        </p:par>
                        <p:par>
                          <p:cTn id="817" fill="hold">
                            <p:stCondLst>
                              <p:cond delay="2000"/>
                            </p:stCondLst>
                            <p:childTnLst>
                              <p:par>
                                <p:cTn id="818" nodeType="afterEffect" fill="hold" presetClass="entr" presetID="22" presetSubtype="4">
                                  <p:stCondLst>
                                    <p:cond delay="0"/>
                                  </p:stCondLst>
                                  <p:childTnLst>
                                    <p:set>
                                      <p:cBhvr>
                                        <p:cTn id="819" dur="1" fill="hold">
                                          <p:stCondLst>
                                            <p:cond delay="0"/>
                                          </p:stCondLst>
                                        </p:cTn>
                                        <p:tgtEl>
                                          <p:spTgt spid="376"/>
                                        </p:tgtEl>
                                        <p:attrNameLst>
                                          <p:attrName>style.visibility</p:attrName>
                                        </p:attrNameLst>
                                      </p:cBhvr>
                                      <p:to>
                                        <p:strVal val="visible"/>
                                      </p:to>
                                    </p:set>
                                    <p:animEffect filter="wipe(down)" transition="in">
                                      <p:cBhvr additive="repl">
                                        <p:cTn id="820" dur="500"/>
                                        <p:tgtEl>
                                          <p:spTgt spid="376"/>
                                        </p:tgtEl>
                                      </p:cBhvr>
                                    </p:animEffect>
                                  </p:childTnLst>
                                </p:cTn>
                              </p:par>
                            </p:childTnLst>
                          </p:cTn>
                        </p:par>
                        <p:par>
                          <p:cTn id="821" fill="hold">
                            <p:stCondLst>
                              <p:cond delay="2500"/>
                            </p:stCondLst>
                            <p:childTnLst>
                              <p:par>
                                <p:cTn id="822" nodeType="afterEffect" fill="hold" presetClass="entr" presetID="22" presetSubtype="4">
                                  <p:stCondLst>
                                    <p:cond delay="0"/>
                                  </p:stCondLst>
                                  <p:childTnLst>
                                    <p:set>
                                      <p:cBhvr>
                                        <p:cTn id="823" dur="1" fill="hold">
                                          <p:stCondLst>
                                            <p:cond delay="0"/>
                                          </p:stCondLst>
                                        </p:cTn>
                                        <p:tgtEl>
                                          <p:spTgt spid="377"/>
                                        </p:tgtEl>
                                        <p:attrNameLst>
                                          <p:attrName>style.visibility</p:attrName>
                                        </p:attrNameLst>
                                      </p:cBhvr>
                                      <p:to>
                                        <p:strVal val="visible"/>
                                      </p:to>
                                    </p:set>
                                    <p:animEffect filter="wipe(down)" transition="in">
                                      <p:cBhvr additive="repl">
                                        <p:cTn id="824" dur="500"/>
                                        <p:tgtEl>
                                          <p:spTgt spid="377"/>
                                        </p:tgtEl>
                                      </p:cBhvr>
                                    </p:animEffect>
                                  </p:childTnLst>
                                </p:cTn>
                              </p:par>
                            </p:childTnLst>
                          </p:cTn>
                        </p:par>
                      </p:childTnLst>
                    </p:cTn>
                  </p:par>
                  <p:par>
                    <p:cTn id="825" fill="hold">
                      <p:stCondLst>
                        <p:cond delay="indefinite"/>
                      </p:stCondLst>
                      <p:childTnLst>
                        <p:par>
                          <p:cTn id="826" fill="hold">
                            <p:stCondLst>
                              <p:cond delay="0"/>
                            </p:stCondLst>
                            <p:childTnLst>
                              <p:par>
                                <p:cTn id="827" nodeType="clickEffect" fill="hold" presetClass="entr" presetID="1">
                                  <p:stCondLst>
                                    <p:cond delay="0"/>
                                  </p:stCondLst>
                                  <p:childTnLst>
                                    <p:set>
                                      <p:cBhvr>
                                        <p:cTn id="828" dur="1" fill="hold">
                                          <p:stCondLst>
                                            <p:cond delay="0"/>
                                          </p:stCondLst>
                                        </p:cTn>
                                        <p:tgtEl>
                                          <p:spTgt spid="370"/>
                                        </p:tgtEl>
                                        <p:attrNameLst>
                                          <p:attrName>style.visibility</p:attrName>
                                        </p:attrNameLst>
                                      </p:cBhvr>
                                      <p:to>
                                        <p:strVal val="visible"/>
                                      </p:to>
                                    </p:set>
                                  </p:childTnLst>
                                </p:cTn>
                              </p:par>
                            </p:childTnLst>
                          </p:cTn>
                        </p:par>
                      </p:childTnLst>
                    </p:cTn>
                  </p:par>
                  <p:par>
                    <p:cTn id="829" fill="hold">
                      <p:stCondLst>
                        <p:cond delay="indefinite"/>
                      </p:stCondLst>
                      <p:childTnLst>
                        <p:par>
                          <p:cTn id="830" fill="hold">
                            <p:stCondLst>
                              <p:cond delay="0"/>
                            </p:stCondLst>
                            <p:childTnLst>
                              <p:par>
                                <p:cTn id="831" nodeType="clickEffect" fill="hold" presetClass="entr" presetID="22" presetSubtype="4">
                                  <p:stCondLst>
                                    <p:cond delay="0"/>
                                  </p:stCondLst>
                                  <p:childTnLst>
                                    <p:set>
                                      <p:cBhvr>
                                        <p:cTn id="832" dur="1" fill="hold">
                                          <p:stCondLst>
                                            <p:cond delay="0"/>
                                          </p:stCondLst>
                                        </p:cTn>
                                        <p:tgtEl>
                                          <p:spTgt spid="371"/>
                                        </p:tgtEl>
                                        <p:attrNameLst>
                                          <p:attrName>style.visibility</p:attrName>
                                        </p:attrNameLst>
                                      </p:cBhvr>
                                      <p:to>
                                        <p:strVal val="visible"/>
                                      </p:to>
                                    </p:set>
                                    <p:animEffect filter="wipe(down)" transition="in">
                                      <p:cBhvr additive="repl">
                                        <p:cTn id="833" dur="500"/>
                                        <p:tgtEl>
                                          <p:spTgt spid="371"/>
                                        </p:tgtEl>
                                      </p:cBhvr>
                                    </p:animEffect>
                                  </p:childTnLst>
                                </p:cTn>
                              </p:par>
                            </p:childTnLst>
                          </p:cTn>
                        </p:par>
                        <p:par>
                          <p:cTn id="834" fill="hold">
                            <p:stCondLst>
                              <p:cond delay="500"/>
                            </p:stCondLst>
                            <p:childTnLst>
                              <p:par>
                                <p:cTn id="835" nodeType="afterEffect" fill="hold" presetClass="entr" presetID="22" presetSubtype="4">
                                  <p:stCondLst>
                                    <p:cond delay="0"/>
                                  </p:stCondLst>
                                  <p:childTnLst>
                                    <p:set>
                                      <p:cBhvr>
                                        <p:cTn id="836" dur="1" fill="hold">
                                          <p:stCondLst>
                                            <p:cond delay="0"/>
                                          </p:stCondLst>
                                        </p:cTn>
                                        <p:tgtEl>
                                          <p:spTgt spid="372"/>
                                        </p:tgtEl>
                                        <p:attrNameLst>
                                          <p:attrName>style.visibility</p:attrName>
                                        </p:attrNameLst>
                                      </p:cBhvr>
                                      <p:to>
                                        <p:strVal val="visible"/>
                                      </p:to>
                                    </p:set>
                                    <p:animEffect filter="wipe(down)" transition="in">
                                      <p:cBhvr additive="repl">
                                        <p:cTn id="837" dur="500"/>
                                        <p:tgtEl>
                                          <p:spTgt spid="372"/>
                                        </p:tgtEl>
                                      </p:cBhvr>
                                    </p:animEffect>
                                  </p:childTnLst>
                                </p:cTn>
                              </p:par>
                            </p:childTnLst>
                          </p:cTn>
                        </p:par>
                        <p:par>
                          <p:cTn id="838" fill="hold">
                            <p:stCondLst>
                              <p:cond delay="1000"/>
                            </p:stCondLst>
                            <p:childTnLst>
                              <p:par>
                                <p:cTn id="839" nodeType="afterEffect" fill="hold" presetClass="entr" presetID="22" presetSubtype="4">
                                  <p:stCondLst>
                                    <p:cond delay="0"/>
                                  </p:stCondLst>
                                  <p:childTnLst>
                                    <p:set>
                                      <p:cBhvr>
                                        <p:cTn id="840" dur="1" fill="hold">
                                          <p:stCondLst>
                                            <p:cond delay="0"/>
                                          </p:stCondLst>
                                        </p:cTn>
                                        <p:tgtEl>
                                          <p:spTgt spid="373"/>
                                        </p:tgtEl>
                                        <p:attrNameLst>
                                          <p:attrName>style.visibility</p:attrName>
                                        </p:attrNameLst>
                                      </p:cBhvr>
                                      <p:to>
                                        <p:strVal val="visible"/>
                                      </p:to>
                                    </p:set>
                                    <p:animEffect filter="wipe(down)" transition="in">
                                      <p:cBhvr additive="repl">
                                        <p:cTn id="841" dur="500"/>
                                        <p:tgtEl>
                                          <p:spTgt spid="373"/>
                                        </p:tgtEl>
                                      </p:cBhvr>
                                    </p:animEffect>
                                  </p:childTnLst>
                                </p:cTn>
                              </p:par>
                            </p:childTnLst>
                          </p:cTn>
                        </p:par>
                        <p:par>
                          <p:cTn id="842" fill="hold">
                            <p:stCondLst>
                              <p:cond delay="1500"/>
                            </p:stCondLst>
                            <p:childTnLst>
                              <p:par>
                                <p:cTn id="843" nodeType="afterEffect" fill="hold" presetClass="entr" presetID="22" presetSubtype="4">
                                  <p:stCondLst>
                                    <p:cond delay="0"/>
                                  </p:stCondLst>
                                  <p:childTnLst>
                                    <p:set>
                                      <p:cBhvr>
                                        <p:cTn id="844" dur="1" fill="hold">
                                          <p:stCondLst>
                                            <p:cond delay="0"/>
                                          </p:stCondLst>
                                        </p:cTn>
                                        <p:tgtEl>
                                          <p:spTgt spid="374"/>
                                        </p:tgtEl>
                                        <p:attrNameLst>
                                          <p:attrName>style.visibility</p:attrName>
                                        </p:attrNameLst>
                                      </p:cBhvr>
                                      <p:to>
                                        <p:strVal val="visible"/>
                                      </p:to>
                                    </p:set>
                                    <p:animEffect filter="wipe(down)" transition="in">
                                      <p:cBhvr additive="repl">
                                        <p:cTn id="845" dur="500"/>
                                        <p:tgtEl>
                                          <p:spTgt spid="374"/>
                                        </p:tgtEl>
                                      </p:cBhvr>
                                    </p:animEffect>
                                  </p:childTnLst>
                                </p:cTn>
                              </p:par>
                            </p:childTnLst>
                          </p:cTn>
                        </p:par>
                        <p:par>
                          <p:cTn id="846" fill="hold">
                            <p:stCondLst>
                              <p:cond delay="2000"/>
                            </p:stCondLst>
                            <p:childTnLst>
                              <p:par>
                                <p:cTn id="847" nodeType="afterEffect" fill="hold" presetClass="entr" presetID="22" presetSubtype="4">
                                  <p:stCondLst>
                                    <p:cond delay="0"/>
                                  </p:stCondLst>
                                  <p:childTnLst>
                                    <p:set>
                                      <p:cBhvr>
                                        <p:cTn id="848" dur="1" fill="hold">
                                          <p:stCondLst>
                                            <p:cond delay="0"/>
                                          </p:stCondLst>
                                        </p:cTn>
                                        <p:tgtEl>
                                          <p:spTgt spid="378"/>
                                        </p:tgtEl>
                                        <p:attrNameLst>
                                          <p:attrName>style.visibility</p:attrName>
                                        </p:attrNameLst>
                                      </p:cBhvr>
                                      <p:to>
                                        <p:strVal val="visible"/>
                                      </p:to>
                                    </p:set>
                                    <p:animEffect filter="wipe(down)" transition="in">
                                      <p:cBhvr additive="repl">
                                        <p:cTn id="849" dur="500"/>
                                        <p:tgtEl>
                                          <p:spTgt spid="378"/>
                                        </p:tgtEl>
                                      </p:cBhvr>
                                    </p:animEffect>
                                  </p:childTnLst>
                                </p:cTn>
                              </p:par>
                            </p:childTnLst>
                          </p:cTn>
                        </p:par>
                        <p:par>
                          <p:cTn id="850" fill="hold">
                            <p:stCondLst>
                              <p:cond delay="2500"/>
                            </p:stCondLst>
                            <p:childTnLst>
                              <p:par>
                                <p:cTn id="851" nodeType="afterEffect" fill="hold" presetClass="entr" presetID="22" presetSubtype="4">
                                  <p:stCondLst>
                                    <p:cond delay="0"/>
                                  </p:stCondLst>
                                  <p:childTnLst>
                                    <p:set>
                                      <p:cBhvr>
                                        <p:cTn id="852" dur="1" fill="hold">
                                          <p:stCondLst>
                                            <p:cond delay="0"/>
                                          </p:stCondLst>
                                        </p:cTn>
                                        <p:tgtEl>
                                          <p:spTgt spid="379"/>
                                        </p:tgtEl>
                                        <p:attrNameLst>
                                          <p:attrName>style.visibility</p:attrName>
                                        </p:attrNameLst>
                                      </p:cBhvr>
                                      <p:to>
                                        <p:strVal val="visible"/>
                                      </p:to>
                                    </p:set>
                                    <p:animEffect filter="wipe(down)" transition="in">
                                      <p:cBhvr additive="repl">
                                        <p:cTn id="853" dur="500"/>
                                        <p:tgtEl>
                                          <p:spTgt spid="379"/>
                                        </p:tgtEl>
                                      </p:cBhvr>
                                    </p:animEffect>
                                  </p:childTnLst>
                                </p:cTn>
                              </p:par>
                            </p:childTnLst>
                          </p:cTn>
                        </p:par>
                      </p:childTnLst>
                    </p:cTn>
                  </p:par>
                  <p:par>
                    <p:cTn id="854" fill="hold">
                      <p:stCondLst>
                        <p:cond delay="indefinite"/>
                      </p:stCondLst>
                      <p:childTnLst>
                        <p:par>
                          <p:cTn id="855" fill="hold">
                            <p:stCondLst>
                              <p:cond delay="0"/>
                            </p:stCondLst>
                            <p:childTnLst>
                              <p:par>
                                <p:cTn id="856" nodeType="clickEffect" fill="hold" presetClass="entr" presetID="22" presetSubtype="8">
                                  <p:stCondLst>
                                    <p:cond delay="0"/>
                                  </p:stCondLst>
                                  <p:childTnLst>
                                    <p:set>
                                      <p:cBhvr>
                                        <p:cTn id="857" dur="1" fill="hold">
                                          <p:stCondLst>
                                            <p:cond delay="0"/>
                                          </p:stCondLst>
                                        </p:cTn>
                                        <p:tgtEl>
                                          <p:spTgt spid="380"/>
                                        </p:tgtEl>
                                        <p:attrNameLst>
                                          <p:attrName>style.visibility</p:attrName>
                                        </p:attrNameLst>
                                      </p:cBhvr>
                                      <p:to>
                                        <p:strVal val="visible"/>
                                      </p:to>
                                    </p:set>
                                    <p:animEffect filter="wipe(left)" transition="in">
                                      <p:cBhvr additive="repl">
                                        <p:cTn id="858" dur="500"/>
                                        <p:tgtEl>
                                          <p:spTgt spid="380"/>
                                        </p:tgtEl>
                                      </p:cBhvr>
                                    </p:animEffect>
                                  </p:childTnLst>
                                </p:cTn>
                              </p:par>
                            </p:childTnLst>
                          </p:cTn>
                        </p:par>
                      </p:childTnLst>
                    </p:cTn>
                  </p:par>
                  <p:par>
                    <p:cTn id="859" fill="hold">
                      <p:stCondLst>
                        <p:cond delay="indefinite"/>
                      </p:stCondLst>
                      <p:childTnLst>
                        <p:par>
                          <p:cTn id="860" fill="hold">
                            <p:stCondLst>
                              <p:cond delay="0"/>
                            </p:stCondLst>
                            <p:childTnLst>
                              <p:par>
                                <p:cTn id="861" nodeType="clickEffect" fill="hold" presetClass="entr" presetID="22" presetSubtype="8">
                                  <p:stCondLst>
                                    <p:cond delay="0"/>
                                  </p:stCondLst>
                                  <p:childTnLst>
                                    <p:set>
                                      <p:cBhvr>
                                        <p:cTn id="862" dur="1" fill="hold">
                                          <p:stCondLst>
                                            <p:cond delay="0"/>
                                          </p:stCondLst>
                                        </p:cTn>
                                        <p:tgtEl>
                                          <p:spTgt spid="381"/>
                                        </p:tgtEl>
                                        <p:attrNameLst>
                                          <p:attrName>style.visibility</p:attrName>
                                        </p:attrNameLst>
                                      </p:cBhvr>
                                      <p:to>
                                        <p:strVal val="visible"/>
                                      </p:to>
                                    </p:set>
                                    <p:animEffect filter="wipe(left)" transition="in">
                                      <p:cBhvr additive="repl">
                                        <p:cTn id="863" dur="500"/>
                                        <p:tgtEl>
                                          <p:spTgt spid="381"/>
                                        </p:tgtEl>
                                      </p:cBhvr>
                                    </p:animEffect>
                                  </p:childTnLst>
                                </p:cTn>
                              </p:par>
                            </p:childTnLst>
                          </p:cTn>
                        </p:par>
                      </p:childTnLst>
                    </p:cTn>
                  </p:par>
                  <p:par>
                    <p:cTn id="864" fill="hold">
                      <p:stCondLst>
                        <p:cond delay="indefinite"/>
                      </p:stCondLst>
                      <p:childTnLst>
                        <p:par>
                          <p:cTn id="865" fill="hold">
                            <p:stCondLst>
                              <p:cond delay="0"/>
                            </p:stCondLst>
                            <p:childTnLst>
                              <p:par>
                                <p:cTn id="866" nodeType="clickEffect" fill="hold" presetClass="exit" presetID="9">
                                  <p:stCondLst>
                                    <p:cond delay="0"/>
                                  </p:stCondLst>
                                  <p:childTnLst>
                                    <p:animEffect filter="dissolve" transition="out">
                                      <p:cBhvr additive="repl">
                                        <p:cTn id="867" dur="500"/>
                                        <p:tgtEl>
                                          <p:spTgt spid="364"/>
                                        </p:tgtEl>
                                      </p:cBhvr>
                                    </p:animEffect>
                                    <p:set>
                                      <p:cBhvr>
                                        <p:cTn id="868" dur="1" fill="hold">
                                          <p:stCondLst>
                                            <p:cond delay="499"/>
                                          </p:stCondLst>
                                        </p:cTn>
                                        <p:tgtEl>
                                          <p:spTgt spid="364"/>
                                        </p:tgtEl>
                                        <p:attrNameLst>
                                          <p:attrName>style.visibility</p:attrName>
                                        </p:attrNameLst>
                                      </p:cBhvr>
                                      <p:to>
                                        <p:strVal val="hidden"/>
                                      </p:to>
                                    </p:set>
                                  </p:childTnLst>
                                </p:cTn>
                              </p:par>
                              <p:par>
                                <p:cTn id="869" nodeType="withEffect" fill="hold" presetClass="exit" presetID="9">
                                  <p:stCondLst>
                                    <p:cond delay="0"/>
                                  </p:stCondLst>
                                  <p:childTnLst>
                                    <p:animEffect filter="dissolve" transition="out">
                                      <p:cBhvr additive="repl">
                                        <p:cTn id="870" dur="500"/>
                                        <p:tgtEl>
                                          <p:spTgt spid="366"/>
                                        </p:tgtEl>
                                      </p:cBhvr>
                                    </p:animEffect>
                                    <p:set>
                                      <p:cBhvr>
                                        <p:cTn id="871" dur="1" fill="hold">
                                          <p:stCondLst>
                                            <p:cond delay="499"/>
                                          </p:stCondLst>
                                        </p:cTn>
                                        <p:tgtEl>
                                          <p:spTgt spid="366"/>
                                        </p:tgtEl>
                                        <p:attrNameLst>
                                          <p:attrName>style.visibility</p:attrName>
                                        </p:attrNameLst>
                                      </p:cBhvr>
                                      <p:to>
                                        <p:strVal val="hidden"/>
                                      </p:to>
                                    </p:set>
                                  </p:childTnLst>
                                </p:cTn>
                              </p:par>
                              <p:par>
                                <p:cTn id="872" nodeType="withEffect" fill="hold" presetClass="exit" presetID="9">
                                  <p:stCondLst>
                                    <p:cond delay="0"/>
                                  </p:stCondLst>
                                  <p:childTnLst>
                                    <p:animEffect filter="dissolve" transition="out">
                                      <p:cBhvr additive="repl">
                                        <p:cTn id="873" dur="500"/>
                                        <p:tgtEl>
                                          <p:spTgt spid="367"/>
                                        </p:tgtEl>
                                      </p:cBhvr>
                                    </p:animEffect>
                                    <p:set>
                                      <p:cBhvr>
                                        <p:cTn id="874" dur="1" fill="hold">
                                          <p:stCondLst>
                                            <p:cond delay="499"/>
                                          </p:stCondLst>
                                        </p:cTn>
                                        <p:tgtEl>
                                          <p:spTgt spid="367"/>
                                        </p:tgtEl>
                                        <p:attrNameLst>
                                          <p:attrName>style.visibility</p:attrName>
                                        </p:attrNameLst>
                                      </p:cBhvr>
                                      <p:to>
                                        <p:strVal val="hidden"/>
                                      </p:to>
                                    </p:set>
                                  </p:childTnLst>
                                </p:cTn>
                              </p:par>
                              <p:par>
                                <p:cTn id="875" nodeType="withEffect" fill="hold" presetClass="exit" presetID="9">
                                  <p:stCondLst>
                                    <p:cond delay="0"/>
                                  </p:stCondLst>
                                  <p:childTnLst>
                                    <p:animEffect filter="dissolve" transition="out">
                                      <p:cBhvr additive="repl">
                                        <p:cTn id="876" dur="500"/>
                                        <p:tgtEl>
                                          <p:spTgt spid="368"/>
                                        </p:tgtEl>
                                      </p:cBhvr>
                                    </p:animEffect>
                                    <p:set>
                                      <p:cBhvr>
                                        <p:cTn id="877" dur="1" fill="hold">
                                          <p:stCondLst>
                                            <p:cond delay="499"/>
                                          </p:stCondLst>
                                        </p:cTn>
                                        <p:tgtEl>
                                          <p:spTgt spid="368"/>
                                        </p:tgtEl>
                                        <p:attrNameLst>
                                          <p:attrName>style.visibility</p:attrName>
                                        </p:attrNameLst>
                                      </p:cBhvr>
                                      <p:to>
                                        <p:strVal val="hidden"/>
                                      </p:to>
                                    </p:set>
                                  </p:childTnLst>
                                </p:cTn>
                              </p:par>
                              <p:par>
                                <p:cTn id="878" nodeType="withEffect" fill="hold" presetClass="exit" presetID="9">
                                  <p:stCondLst>
                                    <p:cond delay="0"/>
                                  </p:stCondLst>
                                  <p:childTnLst>
                                    <p:animEffect filter="dissolve" transition="out">
                                      <p:cBhvr additive="repl">
                                        <p:cTn id="879" dur="500"/>
                                        <p:tgtEl>
                                          <p:spTgt spid="369"/>
                                        </p:tgtEl>
                                      </p:cBhvr>
                                    </p:animEffect>
                                    <p:set>
                                      <p:cBhvr>
                                        <p:cTn id="880" dur="1" fill="hold">
                                          <p:stCondLst>
                                            <p:cond delay="499"/>
                                          </p:stCondLst>
                                        </p:cTn>
                                        <p:tgtEl>
                                          <p:spTgt spid="369"/>
                                        </p:tgtEl>
                                        <p:attrNameLst>
                                          <p:attrName>style.visibility</p:attrName>
                                        </p:attrNameLst>
                                      </p:cBhvr>
                                      <p:to>
                                        <p:strVal val="hidden"/>
                                      </p:to>
                                    </p:set>
                                  </p:childTnLst>
                                </p:cTn>
                              </p:par>
                              <p:par>
                                <p:cTn id="881" nodeType="withEffect" fill="hold" presetClass="exit" presetID="9">
                                  <p:stCondLst>
                                    <p:cond delay="0"/>
                                  </p:stCondLst>
                                  <p:childTnLst>
                                    <p:animEffect filter="dissolve" transition="out">
                                      <p:cBhvr additive="repl">
                                        <p:cTn id="882" dur="500"/>
                                        <p:tgtEl>
                                          <p:spTgt spid="370"/>
                                        </p:tgtEl>
                                      </p:cBhvr>
                                    </p:animEffect>
                                    <p:set>
                                      <p:cBhvr>
                                        <p:cTn id="883" dur="1" fill="hold">
                                          <p:stCondLst>
                                            <p:cond delay="499"/>
                                          </p:stCondLst>
                                        </p:cTn>
                                        <p:tgtEl>
                                          <p:spTgt spid="370"/>
                                        </p:tgtEl>
                                        <p:attrNameLst>
                                          <p:attrName>style.visibility</p:attrName>
                                        </p:attrNameLst>
                                      </p:cBhvr>
                                      <p:to>
                                        <p:strVal val="hidden"/>
                                      </p:to>
                                    </p:set>
                                  </p:childTnLst>
                                </p:cTn>
                              </p:par>
                              <p:par>
                                <p:cTn id="884" nodeType="withEffect" fill="hold" presetClass="exit" presetID="9">
                                  <p:stCondLst>
                                    <p:cond delay="0"/>
                                  </p:stCondLst>
                                  <p:childTnLst>
                                    <p:animEffect filter="dissolve" transition="out">
                                      <p:cBhvr additive="repl">
                                        <p:cTn id="885" dur="500"/>
                                        <p:tgtEl>
                                          <p:spTgt spid="371"/>
                                        </p:tgtEl>
                                      </p:cBhvr>
                                    </p:animEffect>
                                    <p:set>
                                      <p:cBhvr>
                                        <p:cTn id="886" dur="1" fill="hold">
                                          <p:stCondLst>
                                            <p:cond delay="499"/>
                                          </p:stCondLst>
                                        </p:cTn>
                                        <p:tgtEl>
                                          <p:spTgt spid="371"/>
                                        </p:tgtEl>
                                        <p:attrNameLst>
                                          <p:attrName>style.visibility</p:attrName>
                                        </p:attrNameLst>
                                      </p:cBhvr>
                                      <p:to>
                                        <p:strVal val="hidden"/>
                                      </p:to>
                                    </p:set>
                                  </p:childTnLst>
                                </p:cTn>
                              </p:par>
                              <p:par>
                                <p:cTn id="887" nodeType="withEffect" fill="hold" presetClass="exit" presetID="9">
                                  <p:stCondLst>
                                    <p:cond delay="0"/>
                                  </p:stCondLst>
                                  <p:childTnLst>
                                    <p:animEffect filter="dissolve" transition="out">
                                      <p:cBhvr additive="repl">
                                        <p:cTn id="888" dur="500"/>
                                        <p:tgtEl>
                                          <p:spTgt spid="372"/>
                                        </p:tgtEl>
                                      </p:cBhvr>
                                    </p:animEffect>
                                    <p:set>
                                      <p:cBhvr>
                                        <p:cTn id="889" dur="1" fill="hold">
                                          <p:stCondLst>
                                            <p:cond delay="499"/>
                                          </p:stCondLst>
                                        </p:cTn>
                                        <p:tgtEl>
                                          <p:spTgt spid="372"/>
                                        </p:tgtEl>
                                        <p:attrNameLst>
                                          <p:attrName>style.visibility</p:attrName>
                                        </p:attrNameLst>
                                      </p:cBhvr>
                                      <p:to>
                                        <p:strVal val="hidden"/>
                                      </p:to>
                                    </p:set>
                                  </p:childTnLst>
                                </p:cTn>
                              </p:par>
                              <p:par>
                                <p:cTn id="890" nodeType="withEffect" fill="hold" presetClass="exit" presetID="9">
                                  <p:stCondLst>
                                    <p:cond delay="0"/>
                                  </p:stCondLst>
                                  <p:childTnLst>
                                    <p:animEffect filter="dissolve" transition="out">
                                      <p:cBhvr additive="repl">
                                        <p:cTn id="891" dur="500"/>
                                        <p:tgtEl>
                                          <p:spTgt spid="373"/>
                                        </p:tgtEl>
                                      </p:cBhvr>
                                    </p:animEffect>
                                    <p:set>
                                      <p:cBhvr>
                                        <p:cTn id="892" dur="1" fill="hold">
                                          <p:stCondLst>
                                            <p:cond delay="499"/>
                                          </p:stCondLst>
                                        </p:cTn>
                                        <p:tgtEl>
                                          <p:spTgt spid="373"/>
                                        </p:tgtEl>
                                        <p:attrNameLst>
                                          <p:attrName>style.visibility</p:attrName>
                                        </p:attrNameLst>
                                      </p:cBhvr>
                                      <p:to>
                                        <p:strVal val="hidden"/>
                                      </p:to>
                                    </p:set>
                                  </p:childTnLst>
                                </p:cTn>
                              </p:par>
                              <p:par>
                                <p:cTn id="893" nodeType="withEffect" fill="hold" presetClass="exit" presetID="9">
                                  <p:stCondLst>
                                    <p:cond delay="0"/>
                                  </p:stCondLst>
                                  <p:childTnLst>
                                    <p:animEffect filter="dissolve" transition="out">
                                      <p:cBhvr additive="repl">
                                        <p:cTn id="894" dur="500"/>
                                        <p:tgtEl>
                                          <p:spTgt spid="374"/>
                                        </p:tgtEl>
                                      </p:cBhvr>
                                    </p:animEffect>
                                    <p:set>
                                      <p:cBhvr>
                                        <p:cTn id="895" dur="1" fill="hold">
                                          <p:stCondLst>
                                            <p:cond delay="499"/>
                                          </p:stCondLst>
                                        </p:cTn>
                                        <p:tgtEl>
                                          <p:spTgt spid="374"/>
                                        </p:tgtEl>
                                        <p:attrNameLst>
                                          <p:attrName>style.visibility</p:attrName>
                                        </p:attrNameLst>
                                      </p:cBhvr>
                                      <p:to>
                                        <p:strVal val="hidden"/>
                                      </p:to>
                                    </p:set>
                                  </p:childTnLst>
                                </p:cTn>
                              </p:par>
                              <p:par>
                                <p:cTn id="896" nodeType="withEffect" fill="hold" presetClass="exit" presetID="9">
                                  <p:stCondLst>
                                    <p:cond delay="0"/>
                                  </p:stCondLst>
                                  <p:childTnLst>
                                    <p:animEffect filter="dissolve" transition="out">
                                      <p:cBhvr additive="repl">
                                        <p:cTn id="897" dur="500"/>
                                        <p:tgtEl>
                                          <p:spTgt spid="376"/>
                                        </p:tgtEl>
                                      </p:cBhvr>
                                    </p:animEffect>
                                    <p:set>
                                      <p:cBhvr>
                                        <p:cTn id="898" dur="1" fill="hold">
                                          <p:stCondLst>
                                            <p:cond delay="499"/>
                                          </p:stCondLst>
                                        </p:cTn>
                                        <p:tgtEl>
                                          <p:spTgt spid="376"/>
                                        </p:tgtEl>
                                        <p:attrNameLst>
                                          <p:attrName>style.visibility</p:attrName>
                                        </p:attrNameLst>
                                      </p:cBhvr>
                                      <p:to>
                                        <p:strVal val="hidden"/>
                                      </p:to>
                                    </p:set>
                                  </p:childTnLst>
                                </p:cTn>
                              </p:par>
                              <p:par>
                                <p:cTn id="899" nodeType="withEffect" fill="hold" presetClass="exit" presetID="9">
                                  <p:stCondLst>
                                    <p:cond delay="0"/>
                                  </p:stCondLst>
                                  <p:childTnLst>
                                    <p:animEffect filter="dissolve" transition="out">
                                      <p:cBhvr additive="repl">
                                        <p:cTn id="900" dur="500"/>
                                        <p:tgtEl>
                                          <p:spTgt spid="377"/>
                                        </p:tgtEl>
                                      </p:cBhvr>
                                    </p:animEffect>
                                    <p:set>
                                      <p:cBhvr>
                                        <p:cTn id="901" dur="1" fill="hold">
                                          <p:stCondLst>
                                            <p:cond delay="499"/>
                                          </p:stCondLst>
                                        </p:cTn>
                                        <p:tgtEl>
                                          <p:spTgt spid="377"/>
                                        </p:tgtEl>
                                        <p:attrNameLst>
                                          <p:attrName>style.visibility</p:attrName>
                                        </p:attrNameLst>
                                      </p:cBhvr>
                                      <p:to>
                                        <p:strVal val="hidden"/>
                                      </p:to>
                                    </p:set>
                                  </p:childTnLst>
                                </p:cTn>
                              </p:par>
                              <p:par>
                                <p:cTn id="902" nodeType="withEffect" fill="hold" presetClass="exit" presetID="9">
                                  <p:stCondLst>
                                    <p:cond delay="0"/>
                                  </p:stCondLst>
                                  <p:childTnLst>
                                    <p:animEffect filter="dissolve" transition="out">
                                      <p:cBhvr additive="repl">
                                        <p:cTn id="903" dur="500"/>
                                        <p:tgtEl>
                                          <p:spTgt spid="378"/>
                                        </p:tgtEl>
                                      </p:cBhvr>
                                    </p:animEffect>
                                    <p:set>
                                      <p:cBhvr>
                                        <p:cTn id="904" dur="1" fill="hold">
                                          <p:stCondLst>
                                            <p:cond delay="499"/>
                                          </p:stCondLst>
                                        </p:cTn>
                                        <p:tgtEl>
                                          <p:spTgt spid="378"/>
                                        </p:tgtEl>
                                        <p:attrNameLst>
                                          <p:attrName>style.visibility</p:attrName>
                                        </p:attrNameLst>
                                      </p:cBhvr>
                                      <p:to>
                                        <p:strVal val="hidden"/>
                                      </p:to>
                                    </p:set>
                                  </p:childTnLst>
                                </p:cTn>
                              </p:par>
                              <p:par>
                                <p:cTn id="905" nodeType="withEffect" fill="hold" presetClass="exit" presetID="9">
                                  <p:stCondLst>
                                    <p:cond delay="0"/>
                                  </p:stCondLst>
                                  <p:childTnLst>
                                    <p:animEffect filter="dissolve" transition="out">
                                      <p:cBhvr additive="repl">
                                        <p:cTn id="906" dur="500"/>
                                        <p:tgtEl>
                                          <p:spTgt spid="379"/>
                                        </p:tgtEl>
                                      </p:cBhvr>
                                    </p:animEffect>
                                    <p:set>
                                      <p:cBhvr>
                                        <p:cTn id="907" dur="1" fill="hold">
                                          <p:stCondLst>
                                            <p:cond delay="499"/>
                                          </p:stCondLst>
                                        </p:cTn>
                                        <p:tgtEl>
                                          <p:spTgt spid="379"/>
                                        </p:tgtEl>
                                        <p:attrNameLst>
                                          <p:attrName>style.visibility</p:attrName>
                                        </p:attrNameLst>
                                      </p:cBhvr>
                                      <p:to>
                                        <p:strVal val="hidden"/>
                                      </p:to>
                                    </p:set>
                                  </p:childTnLst>
                                </p:cTn>
                              </p:par>
                            </p:childTnLst>
                          </p:cTn>
                        </p:par>
                        <p:par>
                          <p:cTn id="908" fill="hold">
                            <p:stCondLst>
                              <p:cond delay="500"/>
                            </p:stCondLst>
                            <p:childTnLst>
                              <p:par>
                                <p:cTn id="909" nodeType="afterEffect" fill="hold" presetClass="path" presetID="64">
                                  <p:stCondLst>
                                    <p:cond delay="0"/>
                                  </p:stCondLst>
                                  <p:childTnLst>
                                    <p:animMotion origin="layout" path="M 1.11111E-006 2.31214E-006 L -0.00313 -0.30821 E">
                                      <p:cBhvr>
                                        <p:cTn id="910" dur="2000" fill="hold"/>
                                        <p:tgtEl>
                                          <p:spTgt spid="380"/>
                                        </p:tgtEl>
                                      </p:cBhvr>
                                    </p:animMotion>
                                  </p:childTnLst>
                                </p:cTn>
                              </p:par>
                              <p:par>
                                <p:cTn id="911" nodeType="withEffect" fill="hold" presetClass="path" presetID="64">
                                  <p:stCondLst>
                                    <p:cond delay="0"/>
                                  </p:stCondLst>
                                  <p:childTnLst>
                                    <p:animMotion origin="layout" path="M 2.77778E-007 4.04624E-006 L -0.00087 -0.29804 E">
                                      <p:cBhvr>
                                        <p:cTn id="912" dur="2000" fill="hold"/>
                                        <p:tgtEl>
                                          <p:spTgt spid="381"/>
                                        </p:tgtEl>
                                      </p:cBhvr>
                                    </p:animMotion>
                                  </p:childTnLst>
                                </p:cTn>
                              </p:par>
                            </p:childTnLst>
                          </p:cTn>
                        </p:par>
                      </p:childTnLst>
                    </p:cTn>
                  </p:par>
                  <p:par>
                    <p:cTn id="913" fill="hold">
                      <p:stCondLst>
                        <p:cond delay="indefinite"/>
                      </p:stCondLst>
                      <p:childTnLst>
                        <p:par>
                          <p:cTn id="914" fill="hold">
                            <p:stCondLst>
                              <p:cond delay="0"/>
                            </p:stCondLst>
                            <p:childTnLst>
                              <p:par>
                                <p:cTn id="915" nodeType="clickEffect" fill="hold" presetClass="entr" presetID="9">
                                  <p:stCondLst>
                                    <p:cond delay="0"/>
                                  </p:stCondLst>
                                  <p:childTnLst>
                                    <p:set>
                                      <p:cBhvr>
                                        <p:cTn id="916" dur="1" fill="hold">
                                          <p:stCondLst>
                                            <p:cond delay="0"/>
                                          </p:stCondLst>
                                        </p:cTn>
                                        <p:tgtEl>
                                          <p:spTgt spid="382"/>
                                        </p:tgtEl>
                                        <p:attrNameLst>
                                          <p:attrName>style.visibility</p:attrName>
                                        </p:attrNameLst>
                                      </p:cBhvr>
                                      <p:to>
                                        <p:strVal val="visible"/>
                                      </p:to>
                                    </p:set>
                                    <p:animEffect filter="dissolve" transition="in">
                                      <p:cBhvr additive="repl">
                                        <p:cTn id="917" dur="500"/>
                                        <p:tgtEl>
                                          <p:spTgt spid="382"/>
                                        </p:tgtEl>
                                      </p:cBhvr>
                                    </p:animEffect>
                                  </p:childTnLst>
                                </p:cTn>
                              </p:par>
                              <p:par>
                                <p:cTn id="918" nodeType="withEffect" fill="hold" presetClass="entr" presetID="9">
                                  <p:stCondLst>
                                    <p:cond delay="0"/>
                                  </p:stCondLst>
                                  <p:childTnLst>
                                    <p:set>
                                      <p:cBhvr>
                                        <p:cTn id="919" dur="1" fill="hold">
                                          <p:stCondLst>
                                            <p:cond delay="0"/>
                                          </p:stCondLst>
                                        </p:cTn>
                                        <p:tgtEl>
                                          <p:spTgt spid="383"/>
                                        </p:tgtEl>
                                        <p:attrNameLst>
                                          <p:attrName>style.visibility</p:attrName>
                                        </p:attrNameLst>
                                      </p:cBhvr>
                                      <p:to>
                                        <p:strVal val="visible"/>
                                      </p:to>
                                    </p:set>
                                    <p:animEffect filter="dissolve" transition="in">
                                      <p:cBhvr additive="repl">
                                        <p:cTn id="920" dur="500"/>
                                        <p:tgtEl>
                                          <p:spTgt spid="383"/>
                                        </p:tgtEl>
                                      </p:cBhvr>
                                    </p:animEffect>
                                  </p:childTnLst>
                                </p:cTn>
                              </p:par>
                            </p:childTnLst>
                          </p:cTn>
                        </p:par>
                      </p:childTnLst>
                    </p:cTn>
                  </p:par>
                  <p:par>
                    <p:cTn id="921" fill="hold">
                      <p:stCondLst>
                        <p:cond delay="indefinite"/>
                      </p:stCondLst>
                      <p:childTnLst>
                        <p:par>
                          <p:cTn id="922" fill="hold">
                            <p:stCondLst>
                              <p:cond delay="0"/>
                            </p:stCondLst>
                            <p:childTnLst>
                              <p:par>
                                <p:cTn id="923" nodeType="clickEffect" fill="hold" presetClass="entr" presetID="22" presetSubtype="8">
                                  <p:stCondLst>
                                    <p:cond delay="0"/>
                                  </p:stCondLst>
                                  <p:childTnLst>
                                    <p:set>
                                      <p:cBhvr>
                                        <p:cTn id="924" dur="1" fill="hold">
                                          <p:stCondLst>
                                            <p:cond delay="0"/>
                                          </p:stCondLst>
                                        </p:cTn>
                                        <p:tgtEl>
                                          <p:spTgt spid="356"/>
                                        </p:tgtEl>
                                        <p:attrNameLst>
                                          <p:attrName>style.visibility</p:attrName>
                                        </p:attrNameLst>
                                      </p:cBhvr>
                                      <p:to>
                                        <p:strVal val="visible"/>
                                      </p:to>
                                    </p:set>
                                    <p:animEffect filter="wipe(left)" transition="in">
                                      <p:cBhvr additive="repl">
                                        <p:cTn id="925" dur="500"/>
                                        <p:tgtEl>
                                          <p:spTgt spid="35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9" name="TextShape 1"/>
          <p:cNvSpPr txBox="1"/>
          <p:nvPr/>
        </p:nvSpPr>
        <p:spPr>
          <a:xfrm>
            <a:off x="685800" y="30456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The Source of Increased CO</a:t>
            </a:r>
            <a:r>
              <a:rPr b="0" lang="en-US" sz="4400" spc="-1" strike="noStrike" baseline="-25000">
                <a:solidFill>
                  <a:srgbClr val="9900ff"/>
                </a:solidFill>
                <a:latin typeface="Times New Roman"/>
              </a:rPr>
              <a:t>2</a:t>
            </a:r>
            <a:endParaRPr b="0" lang="en-US" sz="4400" spc="-1" strike="noStrike">
              <a:solidFill>
                <a:srgbClr val="9900ff"/>
              </a:solidFill>
              <a:latin typeface="Times New Roman"/>
            </a:endParaRPr>
          </a:p>
        </p:txBody>
      </p:sp>
      <p:sp>
        <p:nvSpPr>
          <p:cNvPr id="60" name="TextShape 2"/>
          <p:cNvSpPr txBox="1"/>
          <p:nvPr/>
        </p:nvSpPr>
        <p:spPr>
          <a:xfrm>
            <a:off x="685800" y="1295280"/>
            <a:ext cx="7772400" cy="2362320"/>
          </a:xfrm>
          <a:prstGeom prst="rect">
            <a:avLst/>
          </a:prstGeom>
          <a:noFill/>
          <a:ln>
            <a:noFill/>
          </a:ln>
        </p:spPr>
        <p:txBody>
          <a:bodyPr>
            <a:normAutofit/>
          </a:bodyPr>
          <a:p>
            <a:pPr marL="342720" indent="-342720">
              <a:lnSpc>
                <a:spcPct val="90000"/>
              </a:lnSpc>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The primary source of the increased CO</a:t>
            </a:r>
            <a:r>
              <a:rPr b="0" lang="en-US" sz="3200" spc="-1" strike="noStrike" baseline="-25000">
                <a:solidFill>
                  <a:srgbClr val="000000"/>
                </a:solidFill>
                <a:latin typeface="Times New Roman"/>
              </a:rPr>
              <a:t>2</a:t>
            </a:r>
            <a:r>
              <a:rPr b="0" lang="en-US" sz="3200" spc="-1" strike="noStrike">
                <a:solidFill>
                  <a:srgbClr val="000000"/>
                </a:solidFill>
                <a:latin typeface="Times New Roman"/>
              </a:rPr>
              <a:t> levels are combustion reactions of fossil fuels we use to get energy.</a:t>
            </a:r>
            <a:endParaRPr b="0" lang="en-US" sz="3200" spc="-1" strike="noStrike">
              <a:solidFill>
                <a:srgbClr val="000000"/>
              </a:solidFill>
              <a:latin typeface="Times New Roman"/>
            </a:endParaRPr>
          </a:p>
          <a:p>
            <a:pPr lvl="1" marL="742680" indent="-285480">
              <a:lnSpc>
                <a:spcPct val="90000"/>
              </a:lnSpc>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1860 corresponds to the beginning of the Industrial Revolution in the U.S. and Europe.</a:t>
            </a:r>
            <a:endParaRPr b="0" lang="en-US" sz="2800" spc="-1" strike="noStrike">
              <a:solidFill>
                <a:srgbClr val="000000"/>
              </a:solidFill>
              <a:latin typeface="Times New Roman"/>
            </a:endParaRPr>
          </a:p>
          <a:p>
            <a:pPr marL="342720" indent="-342720">
              <a:lnSpc>
                <a:spcPct val="90000"/>
              </a:lnSpc>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800" spc="-1" strike="noStrike">
              <a:solidFill>
                <a:srgbClr val="000000"/>
              </a:solidFill>
              <a:latin typeface="Times New Roman"/>
            </a:endParaRPr>
          </a:p>
        </p:txBody>
      </p:sp>
      <mc:AlternateContent>
        <mc:Choice xmlns:a14="http://schemas.microsoft.com/office/drawing/2010/main" Requires="a14">
          <p:sp>
            <p:nvSpPr>
              <p:cNvPr id="61" name="Formula 3"/>
              <p:cNvSpPr txBox="1"/>
              <p:nvPr/>
            </p:nvSpPr>
            <p:spPr>
              <a:xfrm>
                <a:off x="152280" y="3657600"/>
                <a:ext cx="3791160" cy="325440"/>
              </a:xfrm>
              <a:prstGeom prst="rect">
                <a:avLst/>
              </a:prstGeom>
            </p:spPr>
            <p:txBody>
              <a:bodyPr/>
              <a:p>
                <a14:m>
                  <m:oMath xmlns:m="http://schemas.openxmlformats.org/officeDocument/2006/math">
                    <m:sSub>
                      <m:e>
                        <m:r>
                          <m:rPr>
                            <m:lit/>
                            <m:nor/>
                          </m:rPr>
                          <m:t xml:space="preserve">CH</m:t>
                        </m:r>
                      </m:e>
                      <m:sub>
                        <m:r>
                          <m:t xml:space="preserve">4</m:t>
                        </m:r>
                      </m:sub>
                    </m:sSub>
                    <m:r>
                      <m:t xml:space="preserve">(</m:t>
                    </m:r>
                    <m:r>
                      <m:t xml:space="preserve">g</m:t>
                    </m:r>
                    <m:r>
                      <m:t xml:space="preserve">)</m:t>
                    </m:r>
                    <m:r>
                      <m:t xml:space="preserve">+</m:t>
                    </m:r>
                    <m:sSub>
                      <m:e>
                        <m:r>
                          <m:rPr>
                            <m:lit/>
                            <m:nor/>
                          </m:rPr>
                          <m:t xml:space="preserve"> 2 O</m:t>
                        </m:r>
                      </m:e>
                      <m:sub>
                        <m:r>
                          <m:t xml:space="preserve">2</m:t>
                        </m:r>
                      </m:sub>
                    </m:sSub>
                    <m:r>
                      <m:t xml:space="preserve">(</m:t>
                    </m:r>
                    <m:r>
                      <m:t xml:space="preserve">g</m:t>
                    </m:r>
                    <m:r>
                      <m:t xml:space="preserve">)</m:t>
                    </m:r>
                    <m:r>
                      <m:t xml:space="preserve">→</m:t>
                    </m:r>
                    <m:sSub>
                      <m:e>
                        <m:r>
                          <m:rPr>
                            <m:lit/>
                            <m:nor/>
                          </m:rPr>
                          <m:t xml:space="preserve"> CO</m:t>
                        </m:r>
                      </m:e>
                      <m:sub>
                        <m:r>
                          <m:t xml:space="preserve">2</m:t>
                        </m:r>
                      </m:sub>
                    </m:sSub>
                    <m:r>
                      <m:t xml:space="preserve">(</m:t>
                    </m:r>
                    <m:r>
                      <m:t xml:space="preserve">g</m:t>
                    </m:r>
                    <m:r>
                      <m:t xml:space="preserve">)</m:t>
                    </m:r>
                    <m:r>
                      <m:t xml:space="preserve">+</m:t>
                    </m:r>
                    <m:sSub>
                      <m:e>
                        <m:r>
                          <m:rPr>
                            <m:lit/>
                            <m:nor/>
                          </m:rPr>
                          <m:t xml:space="preserve"> 2 H</m:t>
                        </m:r>
                      </m:e>
                      <m:sub>
                        <m:r>
                          <m:t xml:space="preserve">2</m:t>
                        </m:r>
                      </m:sub>
                    </m:sSub>
                    <m:r>
                      <m:t xml:space="preserve">O</m:t>
                    </m:r>
                    <m:r>
                      <m:t xml:space="preserve">(</m:t>
                    </m:r>
                    <m:r>
                      <m:t xml:space="preserve">g</m:t>
                    </m:r>
                    <m:r>
                      <m:t xml:space="preserve">)</m:t>
                    </m:r>
                  </m:oMath>
                </a14:m>
              </a:p>
            </p:txBody>
          </p:sp>
        </mc:Choice>
        <mc:Fallback/>
      </mc:AlternateContent>
      <mc:AlternateContent>
        <mc:Choice xmlns:a14="http://schemas.microsoft.com/office/drawing/2010/main" Requires="a14">
          <p:sp>
            <p:nvSpPr>
              <p:cNvPr id="62" name="Formula 4"/>
              <p:cNvSpPr txBox="1"/>
              <p:nvPr/>
            </p:nvSpPr>
            <p:spPr>
              <a:xfrm>
                <a:off x="4336920" y="3657600"/>
                <a:ext cx="4654800" cy="368280"/>
              </a:xfrm>
              <a:prstGeom prst="rect">
                <a:avLst/>
              </a:prstGeom>
            </p:spPr>
            <p:txBody>
              <a:bodyPr/>
              <a:p>
                <a14:m>
                  <m:oMath xmlns:m="http://schemas.openxmlformats.org/officeDocument/2006/math">
                    <m:sSub>
                      <m:e>
                        <m:r>
                          <m:rPr>
                            <m:lit/>
                            <m:nor/>
                          </m:rPr>
                          <m:t xml:space="preserve">2 C</m:t>
                        </m:r>
                      </m:e>
                      <m:sub>
                        <m:r>
                          <m:t xml:space="preserve">8</m:t>
                        </m:r>
                      </m:sub>
                    </m:sSub>
                    <m:sSub>
                      <m:e>
                        <m:r>
                          <m:t xml:space="preserve">H</m:t>
                        </m:r>
                      </m:e>
                      <m:sub>
                        <m:r>
                          <m:rPr>
                            <m:lit/>
                            <m:nor/>
                          </m:rPr>
                          <m:t xml:space="preserve">18</m:t>
                        </m:r>
                      </m:sub>
                    </m:sSub>
                    <m:r>
                      <m:t xml:space="preserve">(</m:t>
                    </m:r>
                    <m:r>
                      <m:t xml:space="preserve">l</m:t>
                    </m:r>
                    <m:r>
                      <m:t xml:space="preserve">)</m:t>
                    </m:r>
                    <m:r>
                      <m:t xml:space="preserve">+</m:t>
                    </m:r>
                    <m:sSub>
                      <m:e>
                        <m:r>
                          <m:rPr>
                            <m:lit/>
                            <m:nor/>
                          </m:rPr>
                          <m:t xml:space="preserve"> 25 O</m:t>
                        </m:r>
                      </m:e>
                      <m:sub>
                        <m:r>
                          <m:t xml:space="preserve">2</m:t>
                        </m:r>
                      </m:sub>
                    </m:sSub>
                    <m:r>
                      <m:t xml:space="preserve">(</m:t>
                    </m:r>
                    <m:r>
                      <m:t xml:space="preserve">g</m:t>
                    </m:r>
                    <m:r>
                      <m:t xml:space="preserve">)</m:t>
                    </m:r>
                    <m:r>
                      <m:t xml:space="preserve">→</m:t>
                    </m:r>
                    <m:sSub>
                      <m:e>
                        <m:r>
                          <m:rPr>
                            <m:lit/>
                            <m:nor/>
                          </m:rPr>
                          <m:t xml:space="preserve"> 16 CO</m:t>
                        </m:r>
                      </m:e>
                      <m:sub>
                        <m:r>
                          <m:t xml:space="preserve">2</m:t>
                        </m:r>
                      </m:sub>
                    </m:sSub>
                    <m:r>
                      <m:t xml:space="preserve">(</m:t>
                    </m:r>
                    <m:r>
                      <m:t xml:space="preserve">g</m:t>
                    </m:r>
                    <m:r>
                      <m:t xml:space="preserve">)</m:t>
                    </m:r>
                    <m:r>
                      <m:t xml:space="preserve">+</m:t>
                    </m:r>
                    <m:sSub>
                      <m:e>
                        <m:r>
                          <m:rPr>
                            <m:lit/>
                            <m:nor/>
                          </m:rPr>
                          <m:t xml:space="preserve"> 18 H</m:t>
                        </m:r>
                      </m:e>
                      <m:sub>
                        <m:r>
                          <m:t xml:space="preserve">2</m:t>
                        </m:r>
                      </m:sub>
                    </m:sSub>
                    <m:r>
                      <m:t xml:space="preserve">O</m:t>
                    </m:r>
                    <m:r>
                      <m:t xml:space="preserve">(</m:t>
                    </m:r>
                    <m:r>
                      <m:t xml:space="preserve">g</m:t>
                    </m:r>
                    <m:r>
                      <m:t xml:space="preserve">)</m:t>
                    </m:r>
                  </m:oMath>
                </a14:m>
              </a:p>
            </p:txBody>
          </p:sp>
        </mc:Choice>
        <mc:Fallback/>
      </mc:AlternateContent>
      <p:pic>
        <p:nvPicPr>
          <p:cNvPr id="63" name="Picture 8" descr="blue flame"/>
          <p:cNvPicPr/>
          <p:nvPr/>
        </p:nvPicPr>
        <p:blipFill>
          <a:blip r:embed="rId1"/>
          <a:stretch/>
        </p:blipFill>
        <p:spPr>
          <a:xfrm>
            <a:off x="609480" y="4191120"/>
            <a:ext cx="2895840" cy="1888920"/>
          </a:xfrm>
          <a:prstGeom prst="rect">
            <a:avLst/>
          </a:prstGeom>
          <a:ln>
            <a:noFill/>
          </a:ln>
        </p:spPr>
      </p:pic>
      <p:pic>
        <p:nvPicPr>
          <p:cNvPr id="64" name="Picture 9" descr="combustion in engine"/>
          <p:cNvPicPr/>
          <p:nvPr/>
        </p:nvPicPr>
        <p:blipFill>
          <a:blip r:embed="rId2"/>
          <a:srcRect l="0" t="0" r="0" b="4173"/>
          <a:stretch/>
        </p:blipFill>
        <p:spPr>
          <a:xfrm>
            <a:off x="5562720" y="4114800"/>
            <a:ext cx="2108160" cy="2000160"/>
          </a:xfrm>
          <a:prstGeom prst="rect">
            <a:avLst/>
          </a:prstGeom>
          <a:ln>
            <a:noFill/>
          </a:ln>
        </p:spPr>
      </p:pic>
    </p:spTree>
  </p:cSld>
  <p:transition>
    <p:fade thruBlk="true"/>
  </p:transition>
  <p:timing>
    <p:tnLst>
      <p:par>
        <p:cTn id="22" dur="indefinite" restart="never" nodeType="tmRoot">
          <p:childTnLst>
            <p:seq>
              <p:cTn id="23" dur="indefinite" nodeType="mainSeq">
                <p:childTnLst>
                  <p:par>
                    <p:cTn id="24" fill="hold">
                      <p:stCondLst>
                        <p:cond delay="indefinite"/>
                      </p:stCondLst>
                      <p:childTnLst>
                        <p:par>
                          <p:cTn id="25" fill="hold">
                            <p:stCondLst>
                              <p:cond delay="0"/>
                            </p:stCondLst>
                            <p:childTnLst>
                              <p:par>
                                <p:cTn id="26" nodeType="clickEffect" fill="hold" presetClass="entr" presetID="22" presetSubtype="8">
                                  <p:stCondLst>
                                    <p:cond delay="0"/>
                                  </p:stCondLst>
                                  <p:childTnLst>
                                    <p:set>
                                      <p:cBhvr>
                                        <p:cTn id="27" dur="1" fill="hold">
                                          <p:stCondLst>
                                            <p:cond delay="0"/>
                                          </p:stCondLst>
                                        </p:cTn>
                                        <p:tgtEl>
                                          <p:spTgt spid="60">
                                            <p:txEl>
                                              <p:pRg st="0" end="0"/>
                                            </p:txEl>
                                          </p:spTgt>
                                        </p:tgtEl>
                                        <p:attrNameLst>
                                          <p:attrName>style.visibility</p:attrName>
                                        </p:attrNameLst>
                                      </p:cBhvr>
                                      <p:to>
                                        <p:strVal val="visible"/>
                                      </p:to>
                                    </p:set>
                                    <p:animEffect filter="wipe(left)" transition="in">
                                      <p:cBhvr additive="repl">
                                        <p:cTn id="28" dur="500"/>
                                        <p:tgtEl>
                                          <p:spTgt spid="60">
                                            <p:txEl>
                                              <p:pRg st="0" end="0"/>
                                            </p:txEl>
                                          </p:spTgt>
                                        </p:tgtEl>
                                      </p:cBhvr>
                                    </p:animEffect>
                                  </p:childTnLst>
                                </p:cTn>
                              </p:par>
                              <p:par>
                                <p:cTn id="29" nodeType="withEffect" fill="hold" presetClass="entr" presetID="22" presetSubtype="8">
                                  <p:stCondLst>
                                    <p:cond delay="0"/>
                                  </p:stCondLst>
                                  <p:childTnLst>
                                    <p:set>
                                      <p:cBhvr>
                                        <p:cTn id="30" dur="1" fill="hold">
                                          <p:stCondLst>
                                            <p:cond delay="0"/>
                                          </p:stCondLst>
                                        </p:cTn>
                                        <p:tgtEl>
                                          <p:spTgt spid="60">
                                            <p:txEl>
                                              <p:pRg st="1" end="1"/>
                                            </p:txEl>
                                          </p:spTgt>
                                        </p:tgtEl>
                                        <p:attrNameLst>
                                          <p:attrName>style.visibility</p:attrName>
                                        </p:attrNameLst>
                                      </p:cBhvr>
                                      <p:to>
                                        <p:strVal val="visible"/>
                                      </p:to>
                                    </p:set>
                                    <p:animEffect filter="wipe(left)" transition="in">
                                      <p:cBhvr additive="repl">
                                        <p:cTn id="31" dur="500"/>
                                        <p:tgtEl>
                                          <p:spTgt spid="60">
                                            <p:txEl>
                                              <p:pRg st="1" end="1"/>
                                            </p:txEl>
                                          </p:spTgt>
                                        </p:tgtEl>
                                      </p:cBhvr>
                                    </p:animEffect>
                                  </p:childTnLst>
                                </p:cTn>
                              </p:par>
                            </p:childTnLst>
                          </p:cTn>
                        </p:par>
                      </p:childTnLst>
                    </p:cTn>
                  </p:par>
                  <p:par>
                    <p:cTn id="32" fill="hold">
                      <p:stCondLst>
                        <p:cond delay="indefinite"/>
                      </p:stCondLst>
                      <p:childTnLst>
                        <p:par>
                          <p:cTn id="33" fill="hold">
                            <p:stCondLst>
                              <p:cond delay="0"/>
                            </p:stCondLst>
                            <p:childTnLst>
                              <p:par>
                                <p:cTn id="34" nodeType="clickEffect" fill="hold" presetClass="entr" presetID="1">
                                  <p:stCondLst>
                                    <p:cond delay="0"/>
                                  </p:stCondLst>
                                  <p:childTnLst>
                                    <p:set>
                                      <p:cBhvr>
                                        <p:cTn id="35" dur="1" fill="hold">
                                          <p:stCondLst>
                                            <p:cond delay="0"/>
                                          </p:stCondLst>
                                        </p:cTn>
                                        <p:tgtEl>
                                          <p:spTgt spid="63"/>
                                        </p:tgtEl>
                                        <p:attrNameLst>
                                          <p:attrName>style.visibility</p:attrName>
                                        </p:attrNameLst>
                                      </p:cBhvr>
                                      <p:to>
                                        <p:strVal val="visible"/>
                                      </p:to>
                                    </p:set>
                                  </p:childTnLst>
                                </p:cTn>
                              </p:par>
                              <p:par>
                                <p:cTn id="36" nodeType="withEffect" fill="hold" presetClass="entr" presetID="1">
                                  <p:stCondLst>
                                    <p:cond delay="0"/>
                                  </p:stCondLst>
                                  <p:childTnLst>
                                    <p:set>
                                      <p:cBhvr>
                                        <p:cTn id="37" dur="1" fill="hold">
                                          <p:stCondLst>
                                            <p:cond delay="0"/>
                                          </p:stCondLst>
                                        </p:cTn>
                                        <p:tgtEl>
                                          <p:spTgt spid="61"/>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nodeType="clickEffect" fill="hold" presetClass="entr" presetID="1">
                                  <p:stCondLst>
                                    <p:cond delay="0"/>
                                  </p:stCondLst>
                                  <p:childTnLst>
                                    <p:set>
                                      <p:cBhvr>
                                        <p:cTn id="41" dur="1" fill="hold">
                                          <p:stCondLst>
                                            <p:cond delay="0"/>
                                          </p:stCondLst>
                                        </p:cTn>
                                        <p:tgtEl>
                                          <p:spTgt spid="64"/>
                                        </p:tgtEl>
                                        <p:attrNameLst>
                                          <p:attrName>style.visibility</p:attrName>
                                        </p:attrNameLst>
                                      </p:cBhvr>
                                      <p:to>
                                        <p:strVal val="visible"/>
                                      </p:to>
                                    </p:set>
                                  </p:childTnLst>
                                </p:cTn>
                              </p:par>
                              <p:par>
                                <p:cTn id="42" nodeType="withEffect" fill="hold" presetClass="entr" presetID="1">
                                  <p:stCondLst>
                                    <p:cond delay="0"/>
                                  </p:stCondLst>
                                  <p:childTnLst>
                                    <p:set>
                                      <p:cBhvr>
                                        <p:cTn id="43" dur="1" fill="hold">
                                          <p:stCondLst>
                                            <p:cond delay="0"/>
                                          </p:stCondLst>
                                        </p:cTn>
                                        <p:tgtEl>
                                          <p:spTgt spid="6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84" name="TextShape 1"/>
          <p:cNvSpPr txBox="1"/>
          <p:nvPr/>
        </p:nvSpPr>
        <p:spPr>
          <a:xfrm>
            <a:off x="304560" y="304560"/>
            <a:ext cx="8458200" cy="1143000"/>
          </a:xfrm>
          <a:prstGeom prst="rect">
            <a:avLst/>
          </a:prstGeom>
          <a:noFill/>
          <a:ln>
            <a:noFill/>
          </a:ln>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9900ff"/>
                </a:solidFill>
                <a:latin typeface="Times New Roman"/>
              </a:rPr>
              <a:t>Practice—How Many Grams of N</a:t>
            </a:r>
            <a:r>
              <a:rPr b="0" lang="en-US" sz="2800" spc="-1" strike="noStrike" baseline="-25000">
                <a:solidFill>
                  <a:srgbClr val="9900ff"/>
                </a:solidFill>
                <a:latin typeface="Times New Roman"/>
              </a:rPr>
              <a:t>2</a:t>
            </a:r>
            <a:r>
              <a:rPr b="0" lang="en-US" sz="2800" spc="-1" strike="noStrike">
                <a:solidFill>
                  <a:srgbClr val="9900ff"/>
                </a:solidFill>
                <a:latin typeface="Times New Roman"/>
              </a:rPr>
              <a:t>(</a:t>
            </a:r>
            <a:r>
              <a:rPr b="0" i="1" lang="en-US" sz="2800" spc="-1" strike="noStrike">
                <a:solidFill>
                  <a:srgbClr val="9900ff"/>
                </a:solidFill>
                <a:latin typeface="Times New Roman"/>
              </a:rPr>
              <a:t>g</a:t>
            </a:r>
            <a:r>
              <a:rPr b="0" lang="en-US" sz="2800" spc="-1" strike="noStrike">
                <a:solidFill>
                  <a:srgbClr val="9900ff"/>
                </a:solidFill>
                <a:latin typeface="Times New Roman"/>
              </a:rPr>
              <a:t>) Can Be Made from 9.05 g of NH</a:t>
            </a:r>
            <a:r>
              <a:rPr b="0" lang="en-US" sz="2800" spc="-1" strike="noStrike" baseline="-25000">
                <a:solidFill>
                  <a:srgbClr val="9900ff"/>
                </a:solidFill>
                <a:latin typeface="Times New Roman"/>
              </a:rPr>
              <a:t>3</a:t>
            </a:r>
            <a:r>
              <a:rPr b="0" lang="en-US" sz="2800" spc="-1" strike="noStrike">
                <a:solidFill>
                  <a:srgbClr val="9900ff"/>
                </a:solidFill>
                <a:latin typeface="Times New Roman"/>
              </a:rPr>
              <a:t> Reacting with 45.2 g of CuO?</a:t>
            </a:r>
            <a:br/>
            <a:r>
              <a:rPr b="0" lang="en-US" sz="2800" spc="-1" strike="noStrike">
                <a:solidFill>
                  <a:srgbClr val="9900ff"/>
                </a:solidFill>
                <a:latin typeface="Times New Roman"/>
              </a:rPr>
              <a:t>2 NH</a:t>
            </a:r>
            <a:r>
              <a:rPr b="0" lang="en-US" sz="2800" spc="-1" strike="noStrike" baseline="-25000">
                <a:solidFill>
                  <a:srgbClr val="9900ff"/>
                </a:solidFill>
                <a:latin typeface="Times New Roman"/>
              </a:rPr>
              <a:t>3</a:t>
            </a:r>
            <a:r>
              <a:rPr b="0" lang="en-US" sz="2800" spc="-1" strike="noStrike">
                <a:solidFill>
                  <a:srgbClr val="9900ff"/>
                </a:solidFill>
                <a:latin typeface="Times New Roman"/>
              </a:rPr>
              <a:t>(</a:t>
            </a:r>
            <a:r>
              <a:rPr b="0" i="1" lang="en-US" sz="2800" spc="-1" strike="noStrike">
                <a:solidFill>
                  <a:srgbClr val="9900ff"/>
                </a:solidFill>
                <a:latin typeface="Times New Roman"/>
              </a:rPr>
              <a:t>g</a:t>
            </a:r>
            <a:r>
              <a:rPr b="0" lang="en-US" sz="2800" spc="-1" strike="noStrike">
                <a:solidFill>
                  <a:srgbClr val="9900ff"/>
                </a:solidFill>
                <a:latin typeface="Times New Roman"/>
              </a:rPr>
              <a:t>) + 3 CuO(</a:t>
            </a:r>
            <a:r>
              <a:rPr b="0" i="1" lang="en-US" sz="2800" spc="-1" strike="noStrike">
                <a:solidFill>
                  <a:srgbClr val="9900ff"/>
                </a:solidFill>
                <a:latin typeface="Times New Roman"/>
              </a:rPr>
              <a:t>s</a:t>
            </a:r>
            <a:r>
              <a:rPr b="0" lang="en-US" sz="2800" spc="-1" strike="noStrike">
                <a:solidFill>
                  <a:srgbClr val="9900ff"/>
                </a:solidFill>
                <a:latin typeface="Times New Roman"/>
              </a:rPr>
              <a:t>) </a:t>
            </a:r>
            <a:r>
              <a:rPr b="0" lang="en-US" sz="2800" spc="-1" strike="noStrike">
                <a:solidFill>
                  <a:srgbClr val="9900ff"/>
                </a:solidFill>
                <a:latin typeface="Times New Roman"/>
                <a:ea typeface="Times New Roman"/>
              </a:rPr>
              <a:t>→ N</a:t>
            </a:r>
            <a:r>
              <a:rPr b="0" lang="en-US" sz="2800" spc="-1" strike="noStrike" baseline="-25000">
                <a:solidFill>
                  <a:srgbClr val="9900ff"/>
                </a:solidFill>
                <a:latin typeface="Times New Roman"/>
                <a:ea typeface="Times New Roman"/>
              </a:rPr>
              <a:t>2</a:t>
            </a:r>
            <a:r>
              <a:rPr b="0" lang="en-US" sz="2800" spc="-1" strike="noStrike">
                <a:solidFill>
                  <a:srgbClr val="9900ff"/>
                </a:solidFill>
                <a:latin typeface="Times New Roman"/>
                <a:ea typeface="Times New Roman"/>
              </a:rPr>
              <a:t>(</a:t>
            </a:r>
            <a:r>
              <a:rPr b="0" i="1" lang="en-US" sz="2800" spc="-1" strike="noStrike">
                <a:solidFill>
                  <a:srgbClr val="9900ff"/>
                </a:solidFill>
                <a:latin typeface="Times New Roman"/>
                <a:ea typeface="Times New Roman"/>
              </a:rPr>
              <a:t>g</a:t>
            </a:r>
            <a:r>
              <a:rPr b="0" lang="en-US" sz="2800" spc="-1" strike="noStrike">
                <a:solidFill>
                  <a:srgbClr val="9900ff"/>
                </a:solidFill>
                <a:latin typeface="Times New Roman"/>
                <a:ea typeface="Times New Roman"/>
              </a:rPr>
              <a:t>) + 3 Cu(</a:t>
            </a:r>
            <a:r>
              <a:rPr b="0" i="1" lang="en-US" sz="2800" spc="-1" strike="noStrike">
                <a:solidFill>
                  <a:srgbClr val="9900ff"/>
                </a:solidFill>
                <a:latin typeface="Times New Roman"/>
                <a:ea typeface="Times New Roman"/>
              </a:rPr>
              <a:t>s</a:t>
            </a:r>
            <a:r>
              <a:rPr b="0" lang="en-US" sz="2800" spc="-1" strike="noStrike">
                <a:solidFill>
                  <a:srgbClr val="9900ff"/>
                </a:solidFill>
                <a:latin typeface="Times New Roman"/>
                <a:ea typeface="Times New Roman"/>
              </a:rPr>
              <a:t>) + 3 H</a:t>
            </a:r>
            <a:r>
              <a:rPr b="0" lang="en-US" sz="2800" spc="-1" strike="noStrike" baseline="-25000">
                <a:solidFill>
                  <a:srgbClr val="9900ff"/>
                </a:solidFill>
                <a:latin typeface="Times New Roman"/>
                <a:ea typeface="Times New Roman"/>
              </a:rPr>
              <a:t>2</a:t>
            </a:r>
            <a:r>
              <a:rPr b="0" lang="en-US" sz="2800" spc="-1" strike="noStrike">
                <a:solidFill>
                  <a:srgbClr val="9900ff"/>
                </a:solidFill>
                <a:latin typeface="Times New Roman"/>
                <a:ea typeface="Times New Roman"/>
              </a:rPr>
              <a:t>O(</a:t>
            </a:r>
            <a:r>
              <a:rPr b="0" i="1" lang="en-US" sz="2800" spc="-1" strike="noStrike">
                <a:solidFill>
                  <a:srgbClr val="9900ff"/>
                </a:solidFill>
                <a:latin typeface="Times New Roman"/>
                <a:ea typeface="Times New Roman"/>
              </a:rPr>
              <a:t>l</a:t>
            </a:r>
            <a:r>
              <a:rPr b="0" lang="en-US" sz="2800" spc="-1" strike="noStrike">
                <a:solidFill>
                  <a:srgbClr val="9900ff"/>
                </a:solidFill>
                <a:latin typeface="Times New Roman"/>
                <a:ea typeface="Times New Roman"/>
              </a:rPr>
              <a:t>)</a:t>
            </a:r>
            <a:br/>
            <a:r>
              <a:rPr b="0" lang="en-US" sz="2800" spc="-1" strike="noStrike">
                <a:solidFill>
                  <a:srgbClr val="9900ff"/>
                </a:solidFill>
                <a:latin typeface="Times New Roman"/>
                <a:ea typeface="Times New Roman"/>
              </a:rPr>
              <a:t>If 4.61 g of N</a:t>
            </a:r>
            <a:r>
              <a:rPr b="0" lang="en-US" sz="2800" spc="-1" strike="noStrike" baseline="-25000">
                <a:solidFill>
                  <a:srgbClr val="9900ff"/>
                </a:solidFill>
                <a:latin typeface="Times New Roman"/>
                <a:ea typeface="Times New Roman"/>
              </a:rPr>
              <a:t>2</a:t>
            </a:r>
            <a:r>
              <a:rPr b="0" lang="en-US" sz="2800" spc="-1" strike="noStrike">
                <a:solidFill>
                  <a:srgbClr val="9900ff"/>
                </a:solidFill>
                <a:latin typeface="Times New Roman"/>
                <a:ea typeface="Times New Roman"/>
              </a:rPr>
              <a:t> Are Made, What Is the Percent Yield?</a:t>
            </a:r>
            <a:endParaRPr b="0" lang="en-US" sz="2800" spc="-1" strike="noStrike">
              <a:solidFill>
                <a:srgbClr val="9900ff"/>
              </a:solidFill>
              <a:latin typeface="Times New Roman"/>
            </a:endParaRPr>
          </a:p>
        </p:txBody>
      </p:sp>
    </p:spTree>
  </p:cSld>
  <mc:AlternateContent>
    <mc:Choice Requires="p14">
      <p:transition spd="slow" p14:dur="2000"/>
    </mc:Choice>
    <mc:Fallback>
      <p:transition spd="slow"/>
    </mc:Fallback>
  </mc:AlternateContent>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85" name="TextShape 1"/>
          <p:cNvSpPr txBox="1"/>
          <p:nvPr/>
        </p:nvSpPr>
        <p:spPr>
          <a:xfrm>
            <a:off x="0" y="228240"/>
            <a:ext cx="9144000" cy="685800"/>
          </a:xfrm>
          <a:prstGeom prst="rect">
            <a:avLst/>
          </a:prstGeom>
          <a:noFill/>
          <a:ln>
            <a:noFill/>
          </a:ln>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9900ff"/>
                </a:solidFill>
                <a:latin typeface="Times New Roman"/>
              </a:rPr>
              <a:t>Practice—How Many Grams of N</a:t>
            </a:r>
            <a:r>
              <a:rPr b="0" lang="en-US" sz="2000" spc="-1" strike="noStrike" baseline="-25000">
                <a:solidFill>
                  <a:srgbClr val="9900ff"/>
                </a:solidFill>
                <a:latin typeface="Times New Roman"/>
              </a:rPr>
              <a:t>2</a:t>
            </a:r>
            <a:r>
              <a:rPr b="0" lang="en-US" sz="2000" spc="-1" strike="noStrike">
                <a:solidFill>
                  <a:srgbClr val="9900ff"/>
                </a:solidFill>
                <a:latin typeface="Times New Roman"/>
              </a:rPr>
              <a:t>(</a:t>
            </a:r>
            <a:r>
              <a:rPr b="0" i="1" lang="en-US" sz="2000" spc="-1" strike="noStrike">
                <a:solidFill>
                  <a:srgbClr val="9900ff"/>
                </a:solidFill>
                <a:latin typeface="Times New Roman"/>
              </a:rPr>
              <a:t>g</a:t>
            </a:r>
            <a:r>
              <a:rPr b="0" lang="en-US" sz="2000" spc="-1" strike="noStrike">
                <a:solidFill>
                  <a:srgbClr val="9900ff"/>
                </a:solidFill>
                <a:latin typeface="Times New Roman"/>
              </a:rPr>
              <a:t>) Can Be Made from 9.05 g of NH</a:t>
            </a:r>
            <a:r>
              <a:rPr b="0" lang="en-US" sz="2000" spc="-1" strike="noStrike" baseline="-25000">
                <a:solidFill>
                  <a:srgbClr val="9900ff"/>
                </a:solidFill>
                <a:latin typeface="Times New Roman"/>
              </a:rPr>
              <a:t>3</a:t>
            </a:r>
            <a:r>
              <a:rPr b="0" lang="en-US" sz="2000" spc="-1" strike="noStrike">
                <a:solidFill>
                  <a:srgbClr val="9900ff"/>
                </a:solidFill>
                <a:latin typeface="Times New Roman"/>
              </a:rPr>
              <a:t> Reacting with 45.2 g of CuO?  2 NH</a:t>
            </a:r>
            <a:r>
              <a:rPr b="0" lang="en-US" sz="2000" spc="-1" strike="noStrike" baseline="-25000">
                <a:solidFill>
                  <a:srgbClr val="9900ff"/>
                </a:solidFill>
                <a:latin typeface="Times New Roman"/>
              </a:rPr>
              <a:t>3</a:t>
            </a:r>
            <a:r>
              <a:rPr b="0" lang="en-US" sz="2000" spc="-1" strike="noStrike">
                <a:solidFill>
                  <a:srgbClr val="9900ff"/>
                </a:solidFill>
                <a:latin typeface="Times New Roman"/>
              </a:rPr>
              <a:t>(</a:t>
            </a:r>
            <a:r>
              <a:rPr b="0" i="1" lang="en-US" sz="2000" spc="-1" strike="noStrike">
                <a:solidFill>
                  <a:srgbClr val="9900ff"/>
                </a:solidFill>
                <a:latin typeface="Times New Roman"/>
              </a:rPr>
              <a:t>g</a:t>
            </a:r>
            <a:r>
              <a:rPr b="0" lang="en-US" sz="2000" spc="-1" strike="noStrike">
                <a:solidFill>
                  <a:srgbClr val="9900ff"/>
                </a:solidFill>
                <a:latin typeface="Times New Roman"/>
              </a:rPr>
              <a:t>) + 3 CuO(</a:t>
            </a:r>
            <a:r>
              <a:rPr b="0" i="1" lang="en-US" sz="2000" spc="-1" strike="noStrike">
                <a:solidFill>
                  <a:srgbClr val="9900ff"/>
                </a:solidFill>
                <a:latin typeface="Times New Roman"/>
              </a:rPr>
              <a:t>s</a:t>
            </a:r>
            <a:r>
              <a:rPr b="0" lang="en-US" sz="2000" spc="-1" strike="noStrike">
                <a:solidFill>
                  <a:srgbClr val="9900ff"/>
                </a:solidFill>
                <a:latin typeface="Times New Roman"/>
              </a:rPr>
              <a:t>) </a:t>
            </a:r>
            <a:r>
              <a:rPr b="0" lang="en-US" sz="2000" spc="-1" strike="noStrike">
                <a:solidFill>
                  <a:srgbClr val="9900ff"/>
                </a:solidFill>
                <a:latin typeface="Times New Roman"/>
                <a:ea typeface="Times New Roman"/>
              </a:rPr>
              <a:t>→ N</a:t>
            </a:r>
            <a:r>
              <a:rPr b="0" lang="en-US" sz="2000" spc="-1" strike="noStrike" baseline="-25000">
                <a:solidFill>
                  <a:srgbClr val="9900ff"/>
                </a:solidFill>
                <a:latin typeface="Times New Roman"/>
                <a:ea typeface="Times New Roman"/>
              </a:rPr>
              <a:t>2</a:t>
            </a:r>
            <a:r>
              <a:rPr b="0" lang="en-US" sz="2000" spc="-1" strike="noStrike">
                <a:solidFill>
                  <a:srgbClr val="9900ff"/>
                </a:solidFill>
                <a:latin typeface="Times New Roman"/>
                <a:ea typeface="Times New Roman"/>
              </a:rPr>
              <a:t>(</a:t>
            </a:r>
            <a:r>
              <a:rPr b="0" i="1" lang="en-US" sz="2000" spc="-1" strike="noStrike">
                <a:solidFill>
                  <a:srgbClr val="9900ff"/>
                </a:solidFill>
                <a:latin typeface="Times New Roman"/>
                <a:ea typeface="Times New Roman"/>
              </a:rPr>
              <a:t>g</a:t>
            </a:r>
            <a:r>
              <a:rPr b="0" lang="en-US" sz="2000" spc="-1" strike="noStrike">
                <a:solidFill>
                  <a:srgbClr val="9900ff"/>
                </a:solidFill>
                <a:latin typeface="Times New Roman"/>
                <a:ea typeface="Times New Roman"/>
              </a:rPr>
              <a:t>) + 3 Cu(</a:t>
            </a:r>
            <a:r>
              <a:rPr b="0" i="1" lang="en-US" sz="2000" spc="-1" strike="noStrike">
                <a:solidFill>
                  <a:srgbClr val="9900ff"/>
                </a:solidFill>
                <a:latin typeface="Times New Roman"/>
                <a:ea typeface="Times New Roman"/>
              </a:rPr>
              <a:t>s</a:t>
            </a:r>
            <a:r>
              <a:rPr b="0" lang="en-US" sz="2000" spc="-1" strike="noStrike">
                <a:solidFill>
                  <a:srgbClr val="9900ff"/>
                </a:solidFill>
                <a:latin typeface="Times New Roman"/>
                <a:ea typeface="Times New Roman"/>
              </a:rPr>
              <a:t>) + 3 H</a:t>
            </a:r>
            <a:r>
              <a:rPr b="0" lang="en-US" sz="2000" spc="-1" strike="noStrike" baseline="-25000">
                <a:solidFill>
                  <a:srgbClr val="9900ff"/>
                </a:solidFill>
                <a:latin typeface="Times New Roman"/>
                <a:ea typeface="Times New Roman"/>
              </a:rPr>
              <a:t>2</a:t>
            </a:r>
            <a:r>
              <a:rPr b="0" lang="en-US" sz="2000" spc="-1" strike="noStrike">
                <a:solidFill>
                  <a:srgbClr val="9900ff"/>
                </a:solidFill>
                <a:latin typeface="Times New Roman"/>
                <a:ea typeface="Times New Roman"/>
              </a:rPr>
              <a:t>O(</a:t>
            </a:r>
            <a:r>
              <a:rPr b="0" i="1" lang="en-US" sz="2000" spc="-1" strike="noStrike">
                <a:solidFill>
                  <a:srgbClr val="9900ff"/>
                </a:solidFill>
                <a:latin typeface="Times New Roman"/>
                <a:ea typeface="Times New Roman"/>
              </a:rPr>
              <a:t>l</a:t>
            </a:r>
            <a:r>
              <a:rPr b="0" lang="en-US" sz="2000" spc="-1" strike="noStrike">
                <a:solidFill>
                  <a:srgbClr val="9900ff"/>
                </a:solidFill>
                <a:latin typeface="Times New Roman"/>
                <a:ea typeface="Times New Roman"/>
              </a:rPr>
              <a:t>)</a:t>
            </a:r>
            <a:br/>
            <a:r>
              <a:rPr b="0" lang="en-US" sz="2000" spc="-1" strike="noStrike">
                <a:solidFill>
                  <a:srgbClr val="9900ff"/>
                </a:solidFill>
                <a:latin typeface="Times New Roman"/>
                <a:ea typeface="Times New Roman"/>
              </a:rPr>
              <a:t>If 4.61 g of N</a:t>
            </a:r>
            <a:r>
              <a:rPr b="0" lang="en-US" sz="2000" spc="-1" strike="noStrike" baseline="-25000">
                <a:solidFill>
                  <a:srgbClr val="9900ff"/>
                </a:solidFill>
                <a:latin typeface="Times New Roman"/>
                <a:ea typeface="Times New Roman"/>
              </a:rPr>
              <a:t>2</a:t>
            </a:r>
            <a:r>
              <a:rPr b="0" lang="en-US" sz="2000" spc="-1" strike="noStrike">
                <a:solidFill>
                  <a:srgbClr val="9900ff"/>
                </a:solidFill>
                <a:latin typeface="Times New Roman"/>
                <a:ea typeface="Times New Roman"/>
              </a:rPr>
              <a:t> Are Made, What Is the Percent Yield?, Continued</a:t>
            </a:r>
            <a:endParaRPr b="0" lang="en-US" sz="2000" spc="-1" strike="noStrike">
              <a:solidFill>
                <a:srgbClr val="9900ff"/>
              </a:solidFill>
              <a:latin typeface="Times New Roman"/>
            </a:endParaRPr>
          </a:p>
        </p:txBody>
      </p:sp>
      <p:sp>
        <p:nvSpPr>
          <p:cNvPr id="386" name="CustomShape 2"/>
          <p:cNvSpPr/>
          <p:nvPr/>
        </p:nvSpPr>
        <p:spPr>
          <a:xfrm>
            <a:off x="2362320" y="2133720"/>
            <a:ext cx="6629400" cy="1676160"/>
          </a:xfrm>
          <a:prstGeom prst="rect">
            <a:avLst/>
          </a:prstGeom>
          <a:noFill/>
          <a:ln>
            <a:noFill/>
          </a:ln>
        </p:spPr>
        <p:style>
          <a:lnRef idx="0"/>
          <a:fillRef idx="0"/>
          <a:effectRef idx="0"/>
          <a:fontRef idx="minor"/>
        </p:style>
      </p:sp>
      <p:sp>
        <p:nvSpPr>
          <p:cNvPr id="387" name="CustomShape 3"/>
          <p:cNvSpPr/>
          <p:nvPr/>
        </p:nvSpPr>
        <p:spPr>
          <a:xfrm>
            <a:off x="2438280" y="1219320"/>
            <a:ext cx="6553440" cy="914400"/>
          </a:xfrm>
          <a:prstGeom prst="rect">
            <a:avLst/>
          </a:prstGeom>
          <a:noFill/>
          <a:ln>
            <a:noFill/>
          </a:ln>
        </p:spPr>
        <p:style>
          <a:lnRef idx="0"/>
          <a:fillRef idx="0"/>
          <a:effectRef idx="0"/>
          <a:fontRef idx="minor"/>
        </p:style>
        <p:txBody>
          <a:bodyPr lIns="90000" rIns="90000" tIns="46800" bIns="46800">
            <a:normAutofit fontScale="97000"/>
          </a:bodyPr>
          <a:p>
            <a:pPr>
              <a:spcBef>
                <a:spcPts val="150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9.05 g NH</a:t>
            </a:r>
            <a:r>
              <a:rPr b="0" lang="en-US" sz="2400" spc="-1" strike="noStrike" baseline="-25000">
                <a:solidFill>
                  <a:srgbClr val="000000"/>
                </a:solidFill>
                <a:latin typeface="Times New Roman"/>
              </a:rPr>
              <a:t>3</a:t>
            </a:r>
            <a:r>
              <a:rPr b="0" lang="en-US" sz="2400" spc="-1" strike="noStrike">
                <a:solidFill>
                  <a:srgbClr val="000000"/>
                </a:solidFill>
                <a:latin typeface="Times New Roman"/>
              </a:rPr>
              <a:t>, 45.2 g CuO</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g N</a:t>
            </a:r>
            <a:r>
              <a:rPr b="0" lang="en-US" sz="2400" spc="-1" strike="noStrike" baseline="-25000">
                <a:solidFill>
                  <a:srgbClr val="000000"/>
                </a:solidFill>
                <a:latin typeface="Times New Roman"/>
              </a:rPr>
              <a:t>2</a:t>
            </a:r>
            <a:endParaRPr b="0" lang="en-US" sz="2400" spc="-1" strike="noStrike">
              <a:solidFill>
                <a:srgbClr val="000000"/>
              </a:solidFill>
              <a:latin typeface="Times New Roman"/>
            </a:endParaRPr>
          </a:p>
        </p:txBody>
      </p:sp>
      <p:sp>
        <p:nvSpPr>
          <p:cNvPr id="388" name="Line 4"/>
          <p:cNvSpPr/>
          <p:nvPr/>
        </p:nvSpPr>
        <p:spPr>
          <a:xfrm>
            <a:off x="228600" y="1219320"/>
            <a:ext cx="8763120" cy="0"/>
          </a:xfrm>
          <a:prstGeom prst="line">
            <a:avLst/>
          </a:prstGeom>
          <a:ln cap="sq" w="28440">
            <a:solidFill>
              <a:srgbClr val="000000"/>
            </a:solidFill>
            <a:miter/>
          </a:ln>
        </p:spPr>
        <p:style>
          <a:lnRef idx="0"/>
          <a:fillRef idx="0"/>
          <a:effectRef idx="0"/>
          <a:fontRef idx="minor"/>
        </p:style>
      </p:sp>
      <p:sp>
        <p:nvSpPr>
          <p:cNvPr id="389" name="Line 5"/>
          <p:cNvSpPr/>
          <p:nvPr/>
        </p:nvSpPr>
        <p:spPr>
          <a:xfrm>
            <a:off x="204840" y="2041560"/>
            <a:ext cx="8763120" cy="0"/>
          </a:xfrm>
          <a:prstGeom prst="line">
            <a:avLst/>
          </a:prstGeom>
          <a:ln w="12600">
            <a:solidFill>
              <a:srgbClr val="000000"/>
            </a:solidFill>
            <a:miter/>
          </a:ln>
        </p:spPr>
        <p:style>
          <a:lnRef idx="0"/>
          <a:fillRef idx="0"/>
          <a:effectRef idx="0"/>
          <a:fontRef idx="minor"/>
        </p:style>
      </p:sp>
      <p:sp>
        <p:nvSpPr>
          <p:cNvPr id="390" name="Line 6"/>
          <p:cNvSpPr/>
          <p:nvPr/>
        </p:nvSpPr>
        <p:spPr>
          <a:xfrm>
            <a:off x="228600" y="6400800"/>
            <a:ext cx="8763120" cy="0"/>
          </a:xfrm>
          <a:prstGeom prst="line">
            <a:avLst/>
          </a:prstGeom>
          <a:ln cap="sq" w="28440">
            <a:solidFill>
              <a:srgbClr val="000000"/>
            </a:solidFill>
            <a:miter/>
          </a:ln>
        </p:spPr>
        <p:style>
          <a:lnRef idx="0"/>
          <a:fillRef idx="0"/>
          <a:effectRef idx="0"/>
          <a:fontRef idx="minor"/>
        </p:style>
      </p:sp>
      <p:sp>
        <p:nvSpPr>
          <p:cNvPr id="391" name="CustomShape 7"/>
          <p:cNvSpPr/>
          <p:nvPr/>
        </p:nvSpPr>
        <p:spPr>
          <a:xfrm>
            <a:off x="228600" y="2133720"/>
            <a:ext cx="2057400" cy="1676160"/>
          </a:xfrm>
          <a:prstGeom prst="rect">
            <a:avLst/>
          </a:prstGeom>
          <a:noFill/>
          <a:ln>
            <a:noFill/>
          </a:ln>
        </p:spPr>
        <p:style>
          <a:lnRef idx="0"/>
          <a:fillRef idx="0"/>
          <a:effectRef idx="0"/>
          <a:fontRef idx="minor"/>
        </p:style>
        <p:txBody>
          <a:bodyPr lIns="90000" rIns="90000" tIns="46800" bIns="46800">
            <a:normAutofit fontScale="26000"/>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Solution Map:</a:t>
            </a: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Relationships:</a:t>
            </a:r>
            <a:endParaRPr b="0" lang="en-US" sz="2400" spc="-1" strike="noStrike">
              <a:solidFill>
                <a:srgbClr val="000000"/>
              </a:solidFill>
              <a:latin typeface="Times New Roman"/>
            </a:endParaRPr>
          </a:p>
        </p:txBody>
      </p:sp>
      <p:sp>
        <p:nvSpPr>
          <p:cNvPr id="392" name="CustomShape 8"/>
          <p:cNvSpPr/>
          <p:nvPr/>
        </p:nvSpPr>
        <p:spPr>
          <a:xfrm>
            <a:off x="228600" y="1219320"/>
            <a:ext cx="2057400" cy="914400"/>
          </a:xfrm>
          <a:prstGeom prst="rect">
            <a:avLst/>
          </a:prstGeom>
          <a:noFill/>
          <a:ln>
            <a:noFill/>
          </a:ln>
        </p:spPr>
        <p:style>
          <a:lnRef idx="0"/>
          <a:fillRef idx="0"/>
          <a:effectRef idx="0"/>
          <a:fontRef idx="minor"/>
        </p:style>
        <p:txBody>
          <a:bodyPr lIns="90000" rIns="90000" tIns="46800" bIns="46800">
            <a:norm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Given:</a:t>
            </a: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Find:</a:t>
            </a:r>
            <a:endParaRPr b="0" lang="en-US" sz="2400" spc="-1" strike="noStrike">
              <a:solidFill>
                <a:srgbClr val="000000"/>
              </a:solidFill>
              <a:latin typeface="Times New Roman"/>
            </a:endParaRPr>
          </a:p>
        </p:txBody>
      </p:sp>
      <p:sp>
        <p:nvSpPr>
          <p:cNvPr id="393" name="Line 9"/>
          <p:cNvSpPr/>
          <p:nvPr/>
        </p:nvSpPr>
        <p:spPr>
          <a:xfrm>
            <a:off x="228600" y="1219320"/>
            <a:ext cx="0" cy="5189400"/>
          </a:xfrm>
          <a:prstGeom prst="line">
            <a:avLst/>
          </a:prstGeom>
          <a:ln cap="sq" w="28440">
            <a:solidFill>
              <a:srgbClr val="000000"/>
            </a:solidFill>
            <a:miter/>
          </a:ln>
        </p:spPr>
        <p:style>
          <a:lnRef idx="0"/>
          <a:fillRef idx="0"/>
          <a:effectRef idx="0"/>
          <a:fontRef idx="minor"/>
        </p:style>
      </p:sp>
      <p:sp>
        <p:nvSpPr>
          <p:cNvPr id="394" name="Line 10"/>
          <p:cNvSpPr/>
          <p:nvPr/>
        </p:nvSpPr>
        <p:spPr>
          <a:xfrm>
            <a:off x="2209680" y="1219320"/>
            <a:ext cx="0" cy="5181480"/>
          </a:xfrm>
          <a:prstGeom prst="line">
            <a:avLst/>
          </a:prstGeom>
          <a:ln w="12600">
            <a:solidFill>
              <a:srgbClr val="000000"/>
            </a:solidFill>
            <a:miter/>
          </a:ln>
        </p:spPr>
        <p:style>
          <a:lnRef idx="0"/>
          <a:fillRef idx="0"/>
          <a:effectRef idx="0"/>
          <a:fontRef idx="minor"/>
        </p:style>
      </p:sp>
      <p:sp>
        <p:nvSpPr>
          <p:cNvPr id="395" name="Line 11"/>
          <p:cNvSpPr/>
          <p:nvPr/>
        </p:nvSpPr>
        <p:spPr>
          <a:xfrm>
            <a:off x="8991720" y="1219320"/>
            <a:ext cx="0" cy="5160960"/>
          </a:xfrm>
          <a:prstGeom prst="line">
            <a:avLst/>
          </a:prstGeom>
          <a:ln cap="sq" w="28440">
            <a:solidFill>
              <a:srgbClr val="000000"/>
            </a:solidFill>
            <a:miter/>
          </a:ln>
        </p:spPr>
        <p:style>
          <a:lnRef idx="0"/>
          <a:fillRef idx="0"/>
          <a:effectRef idx="0"/>
          <a:fontRef idx="minor"/>
        </p:style>
      </p:sp>
      <mc:AlternateContent>
        <mc:Choice xmlns:a14="http://schemas.microsoft.com/office/drawing/2010/main" Requires="a14">
          <p:sp>
            <p:nvSpPr>
              <p:cNvPr id="396" name="Formula 12"/>
              <p:cNvSpPr txBox="1"/>
              <p:nvPr/>
            </p:nvSpPr>
            <p:spPr>
              <a:xfrm>
                <a:off x="3213000" y="2697120"/>
                <a:ext cx="844560" cy="711360"/>
              </a:xfrm>
              <a:prstGeom prst="rect">
                <a:avLst/>
              </a:prstGeom>
            </p:spPr>
            <p:txBody>
              <a:bodyPr/>
              <a:p>
                <a14:m>
                  <m:oMath xmlns:m="http://schemas.openxmlformats.org/officeDocument/2006/math">
                    <m:f>
                      <m:num>
                        <m:r>
                          <m:rPr>
                            <m:lit/>
                            <m:nor/>
                          </m:rPr>
                          <m:t xml:space="preserve">1 mol</m:t>
                        </m:r>
                      </m:num>
                      <m:den>
                        <m:r>
                          <m:rPr>
                            <m:lit/>
                            <m:nor/>
                          </m:rPr>
                          <m:t xml:space="preserve">17</m:t>
                        </m:r>
                        <m:r>
                          <m:rPr>
                            <m:lit/>
                            <m:nor/>
                          </m:rPr>
                          <m:t xml:space="preserve">.</m:t>
                        </m:r>
                        <m:r>
                          <m:rPr>
                            <m:lit/>
                            <m:nor/>
                          </m:rPr>
                          <m:t xml:space="preserve">03 g</m:t>
                        </m:r>
                      </m:den>
                    </m:f>
                  </m:oMath>
                </a14:m>
              </a:p>
            </p:txBody>
          </p:sp>
        </mc:Choice>
        <mc:Fallback/>
      </mc:AlternateContent>
      <mc:AlternateContent>
        <mc:Choice xmlns:a14="http://schemas.microsoft.com/office/drawing/2010/main" Requires="a14">
          <p:sp>
            <p:nvSpPr>
              <p:cNvPr id="397" name="Formula 13"/>
              <p:cNvSpPr txBox="1"/>
              <p:nvPr/>
            </p:nvSpPr>
            <p:spPr>
              <a:xfrm>
                <a:off x="5029200" y="2700360"/>
                <a:ext cx="1162080" cy="677880"/>
              </a:xfrm>
              <a:prstGeom prst="rect">
                <a:avLst/>
              </a:prstGeom>
            </p:spPr>
            <p:txBody>
              <a:bodyPr/>
              <a:p>
                <a14:m>
                  <m:oMath xmlns:m="http://schemas.openxmlformats.org/officeDocument/2006/math">
                    <m:f>
                      <m:num>
                        <m:r>
                          <m:t xml:space="preserve">1</m:t>
                        </m:r>
                        <m:sSub>
                          <m:e>
                            <m:r>
                              <m:rPr>
                                <m:lit/>
                                <m:nor/>
                              </m:rPr>
                              <m:t xml:space="preserve"> mol N</m:t>
                            </m:r>
                          </m:e>
                          <m:sub>
                            <m:r>
                              <m:t xml:space="preserve">2</m:t>
                            </m:r>
                          </m:sub>
                        </m:sSub>
                      </m:num>
                      <m:den>
                        <m:sSub>
                          <m:e>
                            <m:r>
                              <m:rPr>
                                <m:lit/>
                                <m:nor/>
                              </m:rPr>
                              <m:t xml:space="preserve">2 mol NH</m:t>
                            </m:r>
                          </m:e>
                          <m:sub>
                            <m:r>
                              <m:t xml:space="preserve">3</m:t>
                            </m:r>
                          </m:sub>
                        </m:sSub>
                      </m:den>
                    </m:f>
                  </m:oMath>
                </a14:m>
              </a:p>
            </p:txBody>
          </p:sp>
        </mc:Choice>
        <mc:Fallback/>
      </mc:AlternateContent>
      <mc:AlternateContent>
        <mc:Choice xmlns:a14="http://schemas.microsoft.com/office/drawing/2010/main" Requires="a14">
          <p:sp>
            <p:nvSpPr>
              <p:cNvPr id="398" name="Formula 14"/>
              <p:cNvSpPr txBox="1"/>
              <p:nvPr/>
            </p:nvSpPr>
            <p:spPr>
              <a:xfrm>
                <a:off x="7086600" y="2666880"/>
                <a:ext cx="819000" cy="660600"/>
              </a:xfrm>
              <a:prstGeom prst="rect">
                <a:avLst/>
              </a:prstGeom>
            </p:spPr>
            <p:txBody>
              <a:bodyPr/>
              <a:p>
                <a14:m>
                  <m:oMath xmlns:m="http://schemas.openxmlformats.org/officeDocument/2006/math">
                    <m:f>
                      <m:num>
                        <m:r>
                          <m:rPr>
                            <m:lit/>
                            <m:nor/>
                          </m:rPr>
                          <m:t xml:space="preserve">1 mol</m:t>
                        </m:r>
                      </m:num>
                      <m:den>
                        <m:r>
                          <m:rPr>
                            <m:lit/>
                            <m:nor/>
                          </m:rPr>
                          <m:t xml:space="preserve">28</m:t>
                        </m:r>
                        <m:r>
                          <m:rPr>
                            <m:lit/>
                            <m:nor/>
                          </m:rPr>
                          <m:t xml:space="preserve">.</m:t>
                        </m:r>
                        <m:r>
                          <m:rPr>
                            <m:lit/>
                            <m:nor/>
                          </m:rPr>
                          <m:t xml:space="preserve">02 g</m:t>
                        </m:r>
                      </m:den>
                    </m:f>
                  </m:oMath>
                </a14:m>
              </a:p>
            </p:txBody>
          </p:sp>
        </mc:Choice>
        <mc:Fallback/>
      </mc:AlternateContent>
      <mc:AlternateContent>
        <mc:Choice xmlns:a14="http://schemas.microsoft.com/office/drawing/2010/main" Requires="a14">
          <p:sp>
            <p:nvSpPr>
              <p:cNvPr id="399" name="Formula 15"/>
              <p:cNvSpPr txBox="1"/>
              <p:nvPr/>
            </p:nvSpPr>
            <p:spPr>
              <a:xfrm>
                <a:off x="5070600" y="4140360"/>
                <a:ext cx="1089000" cy="604800"/>
              </a:xfrm>
              <a:prstGeom prst="rect">
                <a:avLst/>
              </a:prstGeom>
            </p:spPr>
            <p:txBody>
              <a:bodyPr/>
              <a:p>
                <a14:m>
                  <m:oMath xmlns:m="http://schemas.openxmlformats.org/officeDocument/2006/math">
                    <m:f>
                      <m:num>
                        <m:r>
                          <m:t xml:space="preserve">1</m:t>
                        </m:r>
                        <m:sSub>
                          <m:e>
                            <m:r>
                              <m:rPr>
                                <m:lit/>
                                <m:nor/>
                              </m:rPr>
                              <m:t xml:space="preserve"> mol N</m:t>
                            </m:r>
                          </m:e>
                          <m:sub>
                            <m:r>
                              <m:t xml:space="preserve">2</m:t>
                            </m:r>
                          </m:sub>
                        </m:sSub>
                      </m:num>
                      <m:den>
                        <m:r>
                          <m:rPr>
                            <m:lit/>
                            <m:nor/>
                          </m:rPr>
                          <m:t xml:space="preserve">3 mol CuO</m:t>
                        </m:r>
                      </m:den>
                    </m:f>
                  </m:oMath>
                </a14:m>
              </a:p>
            </p:txBody>
          </p:sp>
        </mc:Choice>
        <mc:Fallback/>
      </mc:AlternateContent>
      <mc:AlternateContent>
        <mc:Choice xmlns:a14="http://schemas.microsoft.com/office/drawing/2010/main" Requires="a14">
          <p:sp>
            <p:nvSpPr>
              <p:cNvPr id="400" name="Formula 16"/>
              <p:cNvSpPr txBox="1"/>
              <p:nvPr/>
            </p:nvSpPr>
            <p:spPr>
              <a:xfrm>
                <a:off x="3143160" y="4068720"/>
                <a:ext cx="882720" cy="711360"/>
              </a:xfrm>
              <a:prstGeom prst="rect">
                <a:avLst/>
              </a:prstGeom>
            </p:spPr>
            <p:txBody>
              <a:bodyPr/>
              <a:p>
                <a14:m>
                  <m:oMath xmlns:m="http://schemas.openxmlformats.org/officeDocument/2006/math">
                    <m:f>
                      <m:num>
                        <m:r>
                          <m:rPr>
                            <m:lit/>
                            <m:nor/>
                          </m:rPr>
                          <m:t xml:space="preserve">1 mol</m:t>
                        </m:r>
                      </m:num>
                      <m:den>
                        <m:r>
                          <m:rPr>
                            <m:lit/>
                            <m:nor/>
                          </m:rPr>
                          <m:t xml:space="preserve">79</m:t>
                        </m:r>
                        <m:r>
                          <m:rPr>
                            <m:lit/>
                            <m:nor/>
                          </m:rPr>
                          <m:t xml:space="preserve">.</m:t>
                        </m:r>
                        <m:r>
                          <m:rPr>
                            <m:lit/>
                            <m:nor/>
                          </m:rPr>
                          <m:t xml:space="preserve">55 g</m:t>
                        </m:r>
                      </m:den>
                    </m:f>
                  </m:oMath>
                </a14:m>
              </a:p>
            </p:txBody>
          </p:sp>
        </mc:Choice>
        <mc:Fallback/>
      </mc:AlternateContent>
      <p:grpSp>
        <p:nvGrpSpPr>
          <p:cNvPr id="401" name="Group 17"/>
          <p:cNvGrpSpPr/>
          <p:nvPr/>
        </p:nvGrpSpPr>
        <p:grpSpPr>
          <a:xfrm>
            <a:off x="2286000" y="2209680"/>
            <a:ext cx="6419880" cy="533520"/>
            <a:chOff x="2286000" y="2209680"/>
            <a:chExt cx="6419880" cy="533520"/>
          </a:xfrm>
        </p:grpSpPr>
        <p:grpSp>
          <p:nvGrpSpPr>
            <p:cNvPr id="402" name="Group 18"/>
            <p:cNvGrpSpPr/>
            <p:nvPr/>
          </p:nvGrpSpPr>
          <p:grpSpPr>
            <a:xfrm>
              <a:off x="2286000" y="2209680"/>
              <a:ext cx="4848120" cy="533520"/>
              <a:chOff x="2286000" y="2209680"/>
              <a:chExt cx="4848120" cy="533520"/>
            </a:xfrm>
          </p:grpSpPr>
          <p:sp>
            <p:nvSpPr>
              <p:cNvPr id="403" name="CustomShape 19"/>
              <p:cNvSpPr/>
              <p:nvPr/>
            </p:nvSpPr>
            <p:spPr>
              <a:xfrm>
                <a:off x="2286000" y="2209680"/>
                <a:ext cx="1146240" cy="533520"/>
              </a:xfrm>
              <a:custGeom>
                <a:avLst/>
                <a:gdLst/>
                <a:ahLst/>
                <a:rect l="0" t="0" r="r" b="b"/>
                <a:pathLst>
                  <a:path w="3186" h="1484">
                    <a:moveTo>
                      <a:pt x="370" y="0"/>
                    </a:moveTo>
                    <a:lnTo>
                      <a:pt x="371" y="0"/>
                    </a:lnTo>
                    <a:cubicBezTo>
                      <a:pt x="306" y="0"/>
                      <a:pt x="242" y="17"/>
                      <a:pt x="185" y="50"/>
                    </a:cubicBezTo>
                    <a:cubicBezTo>
                      <a:pt x="129" y="82"/>
                      <a:pt x="82" y="129"/>
                      <a:pt x="50" y="185"/>
                    </a:cubicBezTo>
                    <a:cubicBezTo>
                      <a:pt x="17" y="242"/>
                      <a:pt x="0" y="306"/>
                      <a:pt x="0" y="371"/>
                    </a:cubicBezTo>
                    <a:lnTo>
                      <a:pt x="0" y="1112"/>
                    </a:lnTo>
                    <a:lnTo>
                      <a:pt x="0" y="1112"/>
                    </a:lnTo>
                    <a:cubicBezTo>
                      <a:pt x="0" y="1177"/>
                      <a:pt x="17" y="1241"/>
                      <a:pt x="50" y="1298"/>
                    </a:cubicBezTo>
                    <a:cubicBezTo>
                      <a:pt x="82" y="1354"/>
                      <a:pt x="129" y="1401"/>
                      <a:pt x="185" y="1433"/>
                    </a:cubicBezTo>
                    <a:cubicBezTo>
                      <a:pt x="242" y="1466"/>
                      <a:pt x="306" y="1483"/>
                      <a:pt x="371" y="1483"/>
                    </a:cubicBezTo>
                    <a:lnTo>
                      <a:pt x="2814" y="1483"/>
                    </a:lnTo>
                    <a:lnTo>
                      <a:pt x="2814" y="1483"/>
                    </a:lnTo>
                    <a:cubicBezTo>
                      <a:pt x="2879" y="1483"/>
                      <a:pt x="2943" y="1466"/>
                      <a:pt x="3000" y="1433"/>
                    </a:cubicBezTo>
                    <a:cubicBezTo>
                      <a:pt x="3056" y="1401"/>
                      <a:pt x="3103" y="1354"/>
                      <a:pt x="3135" y="1298"/>
                    </a:cubicBezTo>
                    <a:cubicBezTo>
                      <a:pt x="3168" y="1241"/>
                      <a:pt x="3185" y="1177"/>
                      <a:pt x="3185" y="1112"/>
                    </a:cubicBezTo>
                    <a:lnTo>
                      <a:pt x="3184" y="370"/>
                    </a:lnTo>
                    <a:lnTo>
                      <a:pt x="3185" y="371"/>
                    </a:lnTo>
                    <a:lnTo>
                      <a:pt x="3185" y="371"/>
                    </a:lnTo>
                    <a:cubicBezTo>
                      <a:pt x="3185" y="306"/>
                      <a:pt x="3168" y="242"/>
                      <a:pt x="3135" y="185"/>
                    </a:cubicBezTo>
                    <a:cubicBezTo>
                      <a:pt x="3103" y="129"/>
                      <a:pt x="3056" y="82"/>
                      <a:pt x="3000" y="50"/>
                    </a:cubicBezTo>
                    <a:cubicBezTo>
                      <a:pt x="2943" y="17"/>
                      <a:pt x="2879" y="0"/>
                      <a:pt x="2814"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g NH</a:t>
                </a:r>
                <a:r>
                  <a:rPr b="0" lang="en-US" sz="2400" spc="-1" strike="noStrike" baseline="-25000">
                    <a:solidFill>
                      <a:srgbClr val="6600cc"/>
                    </a:solidFill>
                    <a:latin typeface="Times New Roman"/>
                  </a:rPr>
                  <a:t>3</a:t>
                </a:r>
                <a:endParaRPr b="0" lang="en-US" sz="2400" spc="-1" strike="noStrike">
                  <a:solidFill>
                    <a:srgbClr val="000000"/>
                  </a:solidFill>
                  <a:latin typeface="Times New Roman"/>
                </a:endParaRPr>
              </a:p>
            </p:txBody>
          </p:sp>
          <p:sp>
            <p:nvSpPr>
              <p:cNvPr id="404" name="CustomShape 20"/>
              <p:cNvSpPr/>
              <p:nvPr/>
            </p:nvSpPr>
            <p:spPr>
              <a:xfrm>
                <a:off x="3432240" y="2422440"/>
                <a:ext cx="458640" cy="160560"/>
              </a:xfrm>
              <a:custGeom>
                <a:avLst/>
                <a:gdLst/>
                <a:ahLst/>
                <a:rect l="0" t="0" r="r" b="b"/>
                <a:pathLst>
                  <a:path w="1276" h="448">
                    <a:moveTo>
                      <a:pt x="0" y="336"/>
                    </a:moveTo>
                    <a:lnTo>
                      <a:pt x="956" y="336"/>
                    </a:lnTo>
                    <a:lnTo>
                      <a:pt x="956" y="447"/>
                    </a:lnTo>
                    <a:lnTo>
                      <a:pt x="1275" y="224"/>
                    </a:lnTo>
                    <a:lnTo>
                      <a:pt x="956" y="0"/>
                    </a:lnTo>
                    <a:lnTo>
                      <a:pt x="956" y="112"/>
                    </a:lnTo>
                    <a:lnTo>
                      <a:pt x="0" y="112"/>
                    </a:lnTo>
                    <a:lnTo>
                      <a:pt x="0" y="336"/>
                    </a:lnTo>
                  </a:path>
                </a:pathLst>
              </a:custGeom>
              <a:solidFill>
                <a:srgbClr val="ffcc66"/>
              </a:solidFill>
              <a:ln w="9360">
                <a:solidFill>
                  <a:srgbClr val="000000"/>
                </a:solidFill>
                <a:miter/>
              </a:ln>
            </p:spPr>
            <p:style>
              <a:lnRef idx="0"/>
              <a:fillRef idx="0"/>
              <a:effectRef idx="0"/>
              <a:fontRef idx="minor"/>
            </p:style>
          </p:sp>
          <p:sp>
            <p:nvSpPr>
              <p:cNvPr id="405" name="CustomShape 21"/>
              <p:cNvSpPr/>
              <p:nvPr/>
            </p:nvSpPr>
            <p:spPr>
              <a:xfrm>
                <a:off x="5842080" y="2209680"/>
                <a:ext cx="1292040" cy="533520"/>
              </a:xfrm>
              <a:custGeom>
                <a:avLst/>
                <a:gdLst/>
                <a:ahLst/>
                <a:rect l="0" t="0" r="r" b="b"/>
                <a:pathLst>
                  <a:path w="3591" h="1484">
                    <a:moveTo>
                      <a:pt x="370" y="0"/>
                    </a:moveTo>
                    <a:lnTo>
                      <a:pt x="371" y="0"/>
                    </a:lnTo>
                    <a:cubicBezTo>
                      <a:pt x="306" y="0"/>
                      <a:pt x="242" y="17"/>
                      <a:pt x="185" y="50"/>
                    </a:cubicBezTo>
                    <a:cubicBezTo>
                      <a:pt x="129" y="82"/>
                      <a:pt x="82" y="129"/>
                      <a:pt x="50" y="185"/>
                    </a:cubicBezTo>
                    <a:cubicBezTo>
                      <a:pt x="17" y="242"/>
                      <a:pt x="0" y="306"/>
                      <a:pt x="0" y="371"/>
                    </a:cubicBezTo>
                    <a:lnTo>
                      <a:pt x="0" y="1112"/>
                    </a:lnTo>
                    <a:lnTo>
                      <a:pt x="0" y="1112"/>
                    </a:lnTo>
                    <a:cubicBezTo>
                      <a:pt x="0" y="1177"/>
                      <a:pt x="17" y="1241"/>
                      <a:pt x="50" y="1298"/>
                    </a:cubicBezTo>
                    <a:cubicBezTo>
                      <a:pt x="82" y="1354"/>
                      <a:pt x="129" y="1401"/>
                      <a:pt x="185" y="1433"/>
                    </a:cubicBezTo>
                    <a:cubicBezTo>
                      <a:pt x="242" y="1466"/>
                      <a:pt x="306" y="1483"/>
                      <a:pt x="371" y="1483"/>
                    </a:cubicBezTo>
                    <a:lnTo>
                      <a:pt x="3219" y="1483"/>
                    </a:lnTo>
                    <a:lnTo>
                      <a:pt x="3219" y="1483"/>
                    </a:lnTo>
                    <a:cubicBezTo>
                      <a:pt x="3284" y="1483"/>
                      <a:pt x="3348" y="1466"/>
                      <a:pt x="3405" y="1433"/>
                    </a:cubicBezTo>
                    <a:cubicBezTo>
                      <a:pt x="3461" y="1401"/>
                      <a:pt x="3508" y="1354"/>
                      <a:pt x="3540" y="1298"/>
                    </a:cubicBezTo>
                    <a:cubicBezTo>
                      <a:pt x="3573" y="1241"/>
                      <a:pt x="3590" y="1177"/>
                      <a:pt x="3590" y="1112"/>
                    </a:cubicBezTo>
                    <a:lnTo>
                      <a:pt x="3590" y="370"/>
                    </a:lnTo>
                    <a:lnTo>
                      <a:pt x="3590" y="371"/>
                    </a:lnTo>
                    <a:lnTo>
                      <a:pt x="3590" y="371"/>
                    </a:lnTo>
                    <a:cubicBezTo>
                      <a:pt x="3590" y="306"/>
                      <a:pt x="3573" y="242"/>
                      <a:pt x="3540" y="185"/>
                    </a:cubicBezTo>
                    <a:cubicBezTo>
                      <a:pt x="3508" y="129"/>
                      <a:pt x="3461" y="82"/>
                      <a:pt x="3405" y="50"/>
                    </a:cubicBezTo>
                    <a:cubicBezTo>
                      <a:pt x="3348" y="17"/>
                      <a:pt x="3284" y="0"/>
                      <a:pt x="3219"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mol N</a:t>
                </a:r>
                <a:r>
                  <a:rPr b="0" lang="en-US" sz="2400" spc="-1" strike="noStrike" baseline="-25000">
                    <a:solidFill>
                      <a:srgbClr val="6600cc"/>
                    </a:solidFill>
                    <a:latin typeface="Times New Roman"/>
                  </a:rPr>
                  <a:t>2</a:t>
                </a:r>
                <a:endParaRPr b="0" lang="en-US" sz="2400" spc="-1" strike="noStrike">
                  <a:solidFill>
                    <a:srgbClr val="000000"/>
                  </a:solidFill>
                  <a:latin typeface="Times New Roman"/>
                </a:endParaRPr>
              </a:p>
            </p:txBody>
          </p:sp>
          <p:sp>
            <p:nvSpPr>
              <p:cNvPr id="406" name="CustomShape 22"/>
              <p:cNvSpPr/>
              <p:nvPr/>
            </p:nvSpPr>
            <p:spPr>
              <a:xfrm>
                <a:off x="3890880" y="2209680"/>
                <a:ext cx="1492200" cy="533520"/>
              </a:xfrm>
              <a:custGeom>
                <a:avLst/>
                <a:gdLst/>
                <a:ahLst/>
                <a:rect l="0" t="0" r="r" b="b"/>
                <a:pathLst>
                  <a:path w="4147" h="1484">
                    <a:moveTo>
                      <a:pt x="370" y="0"/>
                    </a:moveTo>
                    <a:lnTo>
                      <a:pt x="371" y="0"/>
                    </a:lnTo>
                    <a:cubicBezTo>
                      <a:pt x="306" y="0"/>
                      <a:pt x="242" y="17"/>
                      <a:pt x="185" y="50"/>
                    </a:cubicBezTo>
                    <a:cubicBezTo>
                      <a:pt x="129" y="82"/>
                      <a:pt x="82" y="129"/>
                      <a:pt x="50" y="185"/>
                    </a:cubicBezTo>
                    <a:cubicBezTo>
                      <a:pt x="17" y="242"/>
                      <a:pt x="0" y="306"/>
                      <a:pt x="0" y="371"/>
                    </a:cubicBezTo>
                    <a:lnTo>
                      <a:pt x="0" y="1112"/>
                    </a:lnTo>
                    <a:lnTo>
                      <a:pt x="0" y="1112"/>
                    </a:lnTo>
                    <a:cubicBezTo>
                      <a:pt x="0" y="1177"/>
                      <a:pt x="17" y="1241"/>
                      <a:pt x="50" y="1298"/>
                    </a:cubicBezTo>
                    <a:cubicBezTo>
                      <a:pt x="82" y="1354"/>
                      <a:pt x="129" y="1401"/>
                      <a:pt x="185" y="1433"/>
                    </a:cubicBezTo>
                    <a:cubicBezTo>
                      <a:pt x="242" y="1466"/>
                      <a:pt x="306" y="1483"/>
                      <a:pt x="371" y="1483"/>
                    </a:cubicBezTo>
                    <a:lnTo>
                      <a:pt x="3775" y="1483"/>
                    </a:lnTo>
                    <a:lnTo>
                      <a:pt x="3775" y="1483"/>
                    </a:lnTo>
                    <a:cubicBezTo>
                      <a:pt x="3840" y="1483"/>
                      <a:pt x="3904" y="1466"/>
                      <a:pt x="3961" y="1433"/>
                    </a:cubicBezTo>
                    <a:cubicBezTo>
                      <a:pt x="4017" y="1401"/>
                      <a:pt x="4064" y="1354"/>
                      <a:pt x="4096" y="1298"/>
                    </a:cubicBezTo>
                    <a:cubicBezTo>
                      <a:pt x="4129" y="1241"/>
                      <a:pt x="4146" y="1177"/>
                      <a:pt x="4146" y="1112"/>
                    </a:cubicBezTo>
                    <a:lnTo>
                      <a:pt x="4146" y="370"/>
                    </a:lnTo>
                    <a:lnTo>
                      <a:pt x="4146" y="371"/>
                    </a:lnTo>
                    <a:lnTo>
                      <a:pt x="4146" y="371"/>
                    </a:lnTo>
                    <a:cubicBezTo>
                      <a:pt x="4146" y="306"/>
                      <a:pt x="4129" y="242"/>
                      <a:pt x="4096" y="185"/>
                    </a:cubicBezTo>
                    <a:cubicBezTo>
                      <a:pt x="4064" y="129"/>
                      <a:pt x="4017" y="82"/>
                      <a:pt x="3961" y="50"/>
                    </a:cubicBezTo>
                    <a:cubicBezTo>
                      <a:pt x="3904" y="17"/>
                      <a:pt x="3840" y="0"/>
                      <a:pt x="3775"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mol NH</a:t>
                </a:r>
                <a:r>
                  <a:rPr b="0" lang="en-US" sz="2400" spc="-1" strike="noStrike" baseline="-25000">
                    <a:solidFill>
                      <a:srgbClr val="6600cc"/>
                    </a:solidFill>
                    <a:latin typeface="Times New Roman"/>
                  </a:rPr>
                  <a:t>3</a:t>
                </a:r>
                <a:endParaRPr b="0" lang="en-US" sz="2400" spc="-1" strike="noStrike">
                  <a:solidFill>
                    <a:srgbClr val="000000"/>
                  </a:solidFill>
                  <a:latin typeface="Times New Roman"/>
                </a:endParaRPr>
              </a:p>
            </p:txBody>
          </p:sp>
          <p:sp>
            <p:nvSpPr>
              <p:cNvPr id="407" name="CustomShape 23"/>
              <p:cNvSpPr/>
              <p:nvPr/>
            </p:nvSpPr>
            <p:spPr>
              <a:xfrm>
                <a:off x="5383080" y="2422440"/>
                <a:ext cx="459000" cy="160560"/>
              </a:xfrm>
              <a:custGeom>
                <a:avLst/>
                <a:gdLst/>
                <a:ahLst/>
                <a:rect l="0" t="0" r="r" b="b"/>
                <a:pathLst>
                  <a:path w="1277" h="448">
                    <a:moveTo>
                      <a:pt x="0" y="336"/>
                    </a:moveTo>
                    <a:lnTo>
                      <a:pt x="957" y="336"/>
                    </a:lnTo>
                    <a:lnTo>
                      <a:pt x="957" y="447"/>
                    </a:lnTo>
                    <a:lnTo>
                      <a:pt x="1276" y="224"/>
                    </a:lnTo>
                    <a:lnTo>
                      <a:pt x="957" y="0"/>
                    </a:lnTo>
                    <a:lnTo>
                      <a:pt x="957" y="112"/>
                    </a:lnTo>
                    <a:lnTo>
                      <a:pt x="0" y="112"/>
                    </a:lnTo>
                    <a:lnTo>
                      <a:pt x="0" y="336"/>
                    </a:lnTo>
                  </a:path>
                </a:pathLst>
              </a:custGeom>
              <a:solidFill>
                <a:srgbClr val="ffcc66"/>
              </a:solidFill>
              <a:ln w="9360">
                <a:solidFill>
                  <a:srgbClr val="000000"/>
                </a:solidFill>
                <a:miter/>
              </a:ln>
            </p:spPr>
            <p:style>
              <a:lnRef idx="0"/>
              <a:fillRef idx="0"/>
              <a:effectRef idx="0"/>
              <a:fontRef idx="minor"/>
            </p:style>
          </p:sp>
        </p:grpSp>
        <p:sp>
          <p:nvSpPr>
            <p:cNvPr id="408" name="CustomShape 24"/>
            <p:cNvSpPr/>
            <p:nvPr/>
          </p:nvSpPr>
          <p:spPr>
            <a:xfrm>
              <a:off x="7772400" y="2209680"/>
              <a:ext cx="933480" cy="533520"/>
            </a:xfrm>
            <a:custGeom>
              <a:avLst/>
              <a:gdLst/>
              <a:ahLst/>
              <a:rect l="0" t="0" r="r" b="b"/>
              <a:pathLst>
                <a:path w="2595" h="1484">
                  <a:moveTo>
                    <a:pt x="370" y="0"/>
                  </a:moveTo>
                  <a:lnTo>
                    <a:pt x="371" y="0"/>
                  </a:lnTo>
                  <a:cubicBezTo>
                    <a:pt x="306" y="0"/>
                    <a:pt x="242" y="17"/>
                    <a:pt x="185" y="50"/>
                  </a:cubicBezTo>
                  <a:cubicBezTo>
                    <a:pt x="129" y="82"/>
                    <a:pt x="82" y="129"/>
                    <a:pt x="50" y="185"/>
                  </a:cubicBezTo>
                  <a:cubicBezTo>
                    <a:pt x="17" y="242"/>
                    <a:pt x="0" y="306"/>
                    <a:pt x="0" y="371"/>
                  </a:cubicBezTo>
                  <a:lnTo>
                    <a:pt x="0" y="1112"/>
                  </a:lnTo>
                  <a:lnTo>
                    <a:pt x="0" y="1112"/>
                  </a:lnTo>
                  <a:cubicBezTo>
                    <a:pt x="0" y="1177"/>
                    <a:pt x="17" y="1241"/>
                    <a:pt x="50" y="1298"/>
                  </a:cubicBezTo>
                  <a:cubicBezTo>
                    <a:pt x="82" y="1354"/>
                    <a:pt x="129" y="1401"/>
                    <a:pt x="185" y="1433"/>
                  </a:cubicBezTo>
                  <a:cubicBezTo>
                    <a:pt x="242" y="1466"/>
                    <a:pt x="306" y="1483"/>
                    <a:pt x="371" y="1483"/>
                  </a:cubicBezTo>
                  <a:lnTo>
                    <a:pt x="2223" y="1483"/>
                  </a:lnTo>
                  <a:lnTo>
                    <a:pt x="2223" y="1483"/>
                  </a:lnTo>
                  <a:cubicBezTo>
                    <a:pt x="2288" y="1483"/>
                    <a:pt x="2352" y="1466"/>
                    <a:pt x="2409" y="1433"/>
                  </a:cubicBezTo>
                  <a:cubicBezTo>
                    <a:pt x="2465" y="1401"/>
                    <a:pt x="2512" y="1354"/>
                    <a:pt x="2544" y="1298"/>
                  </a:cubicBezTo>
                  <a:cubicBezTo>
                    <a:pt x="2577" y="1241"/>
                    <a:pt x="2594" y="1177"/>
                    <a:pt x="2594" y="1112"/>
                  </a:cubicBezTo>
                  <a:lnTo>
                    <a:pt x="2594" y="370"/>
                  </a:lnTo>
                  <a:lnTo>
                    <a:pt x="2594" y="371"/>
                  </a:lnTo>
                  <a:lnTo>
                    <a:pt x="2594" y="371"/>
                  </a:lnTo>
                  <a:cubicBezTo>
                    <a:pt x="2594" y="306"/>
                    <a:pt x="2577" y="242"/>
                    <a:pt x="2544" y="185"/>
                  </a:cubicBezTo>
                  <a:cubicBezTo>
                    <a:pt x="2512" y="129"/>
                    <a:pt x="2465" y="82"/>
                    <a:pt x="2409" y="50"/>
                  </a:cubicBezTo>
                  <a:cubicBezTo>
                    <a:pt x="2352" y="17"/>
                    <a:pt x="2288" y="0"/>
                    <a:pt x="2223"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g N</a:t>
              </a:r>
              <a:r>
                <a:rPr b="0" lang="en-US" sz="2400" spc="-1" strike="noStrike" baseline="-25000">
                  <a:solidFill>
                    <a:srgbClr val="6600cc"/>
                  </a:solidFill>
                  <a:latin typeface="Times New Roman"/>
                </a:rPr>
                <a:t>2</a:t>
              </a:r>
              <a:endParaRPr b="0" lang="en-US" sz="2400" spc="-1" strike="noStrike">
                <a:solidFill>
                  <a:srgbClr val="000000"/>
                </a:solidFill>
                <a:latin typeface="Times New Roman"/>
              </a:endParaRPr>
            </a:p>
          </p:txBody>
        </p:sp>
        <p:sp>
          <p:nvSpPr>
            <p:cNvPr id="409" name="CustomShape 25"/>
            <p:cNvSpPr/>
            <p:nvPr/>
          </p:nvSpPr>
          <p:spPr>
            <a:xfrm>
              <a:off x="7238880" y="2438280"/>
              <a:ext cx="459000" cy="160560"/>
            </a:xfrm>
            <a:custGeom>
              <a:avLst/>
              <a:gdLst/>
              <a:ahLst/>
              <a:rect l="0" t="0" r="r" b="b"/>
              <a:pathLst>
                <a:path w="1277" h="448">
                  <a:moveTo>
                    <a:pt x="0" y="336"/>
                  </a:moveTo>
                  <a:lnTo>
                    <a:pt x="957" y="336"/>
                  </a:lnTo>
                  <a:lnTo>
                    <a:pt x="957" y="447"/>
                  </a:lnTo>
                  <a:lnTo>
                    <a:pt x="1276" y="224"/>
                  </a:lnTo>
                  <a:lnTo>
                    <a:pt x="957" y="0"/>
                  </a:lnTo>
                  <a:lnTo>
                    <a:pt x="957" y="112"/>
                  </a:lnTo>
                  <a:lnTo>
                    <a:pt x="0" y="112"/>
                  </a:lnTo>
                  <a:lnTo>
                    <a:pt x="0" y="336"/>
                  </a:lnTo>
                </a:path>
              </a:pathLst>
            </a:custGeom>
            <a:solidFill>
              <a:srgbClr val="ffcc66"/>
            </a:solidFill>
            <a:ln w="9360">
              <a:solidFill>
                <a:srgbClr val="000000"/>
              </a:solidFill>
              <a:miter/>
            </a:ln>
          </p:spPr>
          <p:style>
            <a:lnRef idx="0"/>
            <a:fillRef idx="0"/>
            <a:effectRef idx="0"/>
            <a:fontRef idx="minor"/>
          </p:style>
        </p:sp>
      </p:grpSp>
      <p:grpSp>
        <p:nvGrpSpPr>
          <p:cNvPr id="410" name="Group 26"/>
          <p:cNvGrpSpPr/>
          <p:nvPr/>
        </p:nvGrpSpPr>
        <p:grpSpPr>
          <a:xfrm>
            <a:off x="2286000" y="3581280"/>
            <a:ext cx="6419880" cy="533520"/>
            <a:chOff x="2286000" y="3581280"/>
            <a:chExt cx="6419880" cy="533520"/>
          </a:xfrm>
        </p:grpSpPr>
        <p:grpSp>
          <p:nvGrpSpPr>
            <p:cNvPr id="411" name="Group 27"/>
            <p:cNvGrpSpPr/>
            <p:nvPr/>
          </p:nvGrpSpPr>
          <p:grpSpPr>
            <a:xfrm>
              <a:off x="2286000" y="3581280"/>
              <a:ext cx="4848120" cy="533520"/>
              <a:chOff x="2286000" y="3581280"/>
              <a:chExt cx="4848120" cy="533520"/>
            </a:xfrm>
          </p:grpSpPr>
          <p:sp>
            <p:nvSpPr>
              <p:cNvPr id="412" name="CustomShape 28"/>
              <p:cNvSpPr/>
              <p:nvPr/>
            </p:nvSpPr>
            <p:spPr>
              <a:xfrm>
                <a:off x="2286000" y="3581280"/>
                <a:ext cx="1146240" cy="533520"/>
              </a:xfrm>
              <a:custGeom>
                <a:avLst/>
                <a:gdLst/>
                <a:ahLst/>
                <a:rect l="0" t="0" r="r" b="b"/>
                <a:pathLst>
                  <a:path w="3186" h="1484">
                    <a:moveTo>
                      <a:pt x="370" y="0"/>
                    </a:moveTo>
                    <a:lnTo>
                      <a:pt x="371" y="0"/>
                    </a:lnTo>
                    <a:cubicBezTo>
                      <a:pt x="306" y="0"/>
                      <a:pt x="242" y="17"/>
                      <a:pt x="185" y="50"/>
                    </a:cubicBezTo>
                    <a:cubicBezTo>
                      <a:pt x="129" y="82"/>
                      <a:pt x="82" y="129"/>
                      <a:pt x="50" y="185"/>
                    </a:cubicBezTo>
                    <a:cubicBezTo>
                      <a:pt x="17" y="242"/>
                      <a:pt x="0" y="306"/>
                      <a:pt x="0" y="371"/>
                    </a:cubicBezTo>
                    <a:lnTo>
                      <a:pt x="0" y="1112"/>
                    </a:lnTo>
                    <a:lnTo>
                      <a:pt x="0" y="1112"/>
                    </a:lnTo>
                    <a:cubicBezTo>
                      <a:pt x="0" y="1177"/>
                      <a:pt x="17" y="1241"/>
                      <a:pt x="50" y="1298"/>
                    </a:cubicBezTo>
                    <a:cubicBezTo>
                      <a:pt x="82" y="1354"/>
                      <a:pt x="129" y="1401"/>
                      <a:pt x="185" y="1433"/>
                    </a:cubicBezTo>
                    <a:cubicBezTo>
                      <a:pt x="242" y="1466"/>
                      <a:pt x="306" y="1483"/>
                      <a:pt x="371" y="1483"/>
                    </a:cubicBezTo>
                    <a:lnTo>
                      <a:pt x="2814" y="1483"/>
                    </a:lnTo>
                    <a:lnTo>
                      <a:pt x="2814" y="1483"/>
                    </a:lnTo>
                    <a:cubicBezTo>
                      <a:pt x="2879" y="1483"/>
                      <a:pt x="2943" y="1466"/>
                      <a:pt x="3000" y="1433"/>
                    </a:cubicBezTo>
                    <a:cubicBezTo>
                      <a:pt x="3056" y="1401"/>
                      <a:pt x="3103" y="1354"/>
                      <a:pt x="3135" y="1298"/>
                    </a:cubicBezTo>
                    <a:cubicBezTo>
                      <a:pt x="3168" y="1241"/>
                      <a:pt x="3185" y="1177"/>
                      <a:pt x="3185" y="1112"/>
                    </a:cubicBezTo>
                    <a:lnTo>
                      <a:pt x="3184" y="370"/>
                    </a:lnTo>
                    <a:lnTo>
                      <a:pt x="3185" y="371"/>
                    </a:lnTo>
                    <a:lnTo>
                      <a:pt x="3185" y="371"/>
                    </a:lnTo>
                    <a:cubicBezTo>
                      <a:pt x="3185" y="306"/>
                      <a:pt x="3168" y="242"/>
                      <a:pt x="3135" y="185"/>
                    </a:cubicBezTo>
                    <a:cubicBezTo>
                      <a:pt x="3103" y="129"/>
                      <a:pt x="3056" y="82"/>
                      <a:pt x="3000" y="50"/>
                    </a:cubicBezTo>
                    <a:cubicBezTo>
                      <a:pt x="2943" y="17"/>
                      <a:pt x="2879" y="0"/>
                      <a:pt x="2814"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g CuO</a:t>
                </a:r>
                <a:endParaRPr b="0" lang="en-US" sz="2400" spc="-1" strike="noStrike">
                  <a:solidFill>
                    <a:srgbClr val="000000"/>
                  </a:solidFill>
                  <a:latin typeface="Times New Roman"/>
                </a:endParaRPr>
              </a:p>
            </p:txBody>
          </p:sp>
          <p:sp>
            <p:nvSpPr>
              <p:cNvPr id="413" name="CustomShape 29"/>
              <p:cNvSpPr/>
              <p:nvPr/>
            </p:nvSpPr>
            <p:spPr>
              <a:xfrm>
                <a:off x="3432240" y="3794040"/>
                <a:ext cx="458640" cy="160560"/>
              </a:xfrm>
              <a:custGeom>
                <a:avLst/>
                <a:gdLst/>
                <a:ahLst/>
                <a:rect l="0" t="0" r="r" b="b"/>
                <a:pathLst>
                  <a:path w="1276" h="448">
                    <a:moveTo>
                      <a:pt x="0" y="336"/>
                    </a:moveTo>
                    <a:lnTo>
                      <a:pt x="956" y="336"/>
                    </a:lnTo>
                    <a:lnTo>
                      <a:pt x="956" y="447"/>
                    </a:lnTo>
                    <a:lnTo>
                      <a:pt x="1275" y="224"/>
                    </a:lnTo>
                    <a:lnTo>
                      <a:pt x="956" y="0"/>
                    </a:lnTo>
                    <a:lnTo>
                      <a:pt x="956" y="112"/>
                    </a:lnTo>
                    <a:lnTo>
                      <a:pt x="0" y="112"/>
                    </a:lnTo>
                    <a:lnTo>
                      <a:pt x="0" y="336"/>
                    </a:lnTo>
                  </a:path>
                </a:pathLst>
              </a:custGeom>
              <a:solidFill>
                <a:srgbClr val="ffcc66"/>
              </a:solidFill>
              <a:ln w="9360">
                <a:solidFill>
                  <a:srgbClr val="000000"/>
                </a:solidFill>
                <a:miter/>
              </a:ln>
            </p:spPr>
            <p:style>
              <a:lnRef idx="0"/>
              <a:fillRef idx="0"/>
              <a:effectRef idx="0"/>
              <a:fontRef idx="minor"/>
            </p:style>
          </p:sp>
          <p:sp>
            <p:nvSpPr>
              <p:cNvPr id="414" name="CustomShape 30"/>
              <p:cNvSpPr/>
              <p:nvPr/>
            </p:nvSpPr>
            <p:spPr>
              <a:xfrm>
                <a:off x="5842080" y="3581280"/>
                <a:ext cx="1292040" cy="533520"/>
              </a:xfrm>
              <a:custGeom>
                <a:avLst/>
                <a:gdLst/>
                <a:ahLst/>
                <a:rect l="0" t="0" r="r" b="b"/>
                <a:pathLst>
                  <a:path w="3591" h="1484">
                    <a:moveTo>
                      <a:pt x="370" y="0"/>
                    </a:moveTo>
                    <a:lnTo>
                      <a:pt x="371" y="0"/>
                    </a:lnTo>
                    <a:cubicBezTo>
                      <a:pt x="306" y="0"/>
                      <a:pt x="242" y="17"/>
                      <a:pt x="185" y="50"/>
                    </a:cubicBezTo>
                    <a:cubicBezTo>
                      <a:pt x="129" y="82"/>
                      <a:pt x="82" y="129"/>
                      <a:pt x="50" y="185"/>
                    </a:cubicBezTo>
                    <a:cubicBezTo>
                      <a:pt x="17" y="242"/>
                      <a:pt x="0" y="306"/>
                      <a:pt x="0" y="371"/>
                    </a:cubicBezTo>
                    <a:lnTo>
                      <a:pt x="0" y="1112"/>
                    </a:lnTo>
                    <a:lnTo>
                      <a:pt x="0" y="1112"/>
                    </a:lnTo>
                    <a:cubicBezTo>
                      <a:pt x="0" y="1177"/>
                      <a:pt x="17" y="1241"/>
                      <a:pt x="50" y="1298"/>
                    </a:cubicBezTo>
                    <a:cubicBezTo>
                      <a:pt x="82" y="1354"/>
                      <a:pt x="129" y="1401"/>
                      <a:pt x="185" y="1433"/>
                    </a:cubicBezTo>
                    <a:cubicBezTo>
                      <a:pt x="242" y="1466"/>
                      <a:pt x="306" y="1483"/>
                      <a:pt x="371" y="1483"/>
                    </a:cubicBezTo>
                    <a:lnTo>
                      <a:pt x="3219" y="1483"/>
                    </a:lnTo>
                    <a:lnTo>
                      <a:pt x="3219" y="1483"/>
                    </a:lnTo>
                    <a:cubicBezTo>
                      <a:pt x="3284" y="1483"/>
                      <a:pt x="3348" y="1466"/>
                      <a:pt x="3405" y="1433"/>
                    </a:cubicBezTo>
                    <a:cubicBezTo>
                      <a:pt x="3461" y="1401"/>
                      <a:pt x="3508" y="1354"/>
                      <a:pt x="3540" y="1298"/>
                    </a:cubicBezTo>
                    <a:cubicBezTo>
                      <a:pt x="3573" y="1241"/>
                      <a:pt x="3590" y="1177"/>
                      <a:pt x="3590" y="1112"/>
                    </a:cubicBezTo>
                    <a:lnTo>
                      <a:pt x="3590" y="370"/>
                    </a:lnTo>
                    <a:lnTo>
                      <a:pt x="3590" y="371"/>
                    </a:lnTo>
                    <a:lnTo>
                      <a:pt x="3590" y="371"/>
                    </a:lnTo>
                    <a:cubicBezTo>
                      <a:pt x="3590" y="306"/>
                      <a:pt x="3573" y="242"/>
                      <a:pt x="3540" y="185"/>
                    </a:cubicBezTo>
                    <a:cubicBezTo>
                      <a:pt x="3508" y="129"/>
                      <a:pt x="3461" y="82"/>
                      <a:pt x="3405" y="50"/>
                    </a:cubicBezTo>
                    <a:cubicBezTo>
                      <a:pt x="3348" y="17"/>
                      <a:pt x="3284" y="0"/>
                      <a:pt x="3219"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mol N</a:t>
                </a:r>
                <a:r>
                  <a:rPr b="0" lang="en-US" sz="2400" spc="-1" strike="noStrike" baseline="-25000">
                    <a:solidFill>
                      <a:srgbClr val="6600cc"/>
                    </a:solidFill>
                    <a:latin typeface="Times New Roman"/>
                  </a:rPr>
                  <a:t>2</a:t>
                </a:r>
                <a:endParaRPr b="0" lang="en-US" sz="2400" spc="-1" strike="noStrike">
                  <a:solidFill>
                    <a:srgbClr val="000000"/>
                  </a:solidFill>
                  <a:latin typeface="Times New Roman"/>
                </a:endParaRPr>
              </a:p>
            </p:txBody>
          </p:sp>
          <p:sp>
            <p:nvSpPr>
              <p:cNvPr id="415" name="CustomShape 31"/>
              <p:cNvSpPr/>
              <p:nvPr/>
            </p:nvSpPr>
            <p:spPr>
              <a:xfrm>
                <a:off x="3890880" y="3581280"/>
                <a:ext cx="1492200" cy="533520"/>
              </a:xfrm>
              <a:custGeom>
                <a:avLst/>
                <a:gdLst/>
                <a:ahLst/>
                <a:rect l="0" t="0" r="r" b="b"/>
                <a:pathLst>
                  <a:path w="4147" h="1484">
                    <a:moveTo>
                      <a:pt x="370" y="0"/>
                    </a:moveTo>
                    <a:lnTo>
                      <a:pt x="371" y="0"/>
                    </a:lnTo>
                    <a:cubicBezTo>
                      <a:pt x="306" y="0"/>
                      <a:pt x="242" y="17"/>
                      <a:pt x="185" y="50"/>
                    </a:cubicBezTo>
                    <a:cubicBezTo>
                      <a:pt x="129" y="82"/>
                      <a:pt x="82" y="129"/>
                      <a:pt x="50" y="185"/>
                    </a:cubicBezTo>
                    <a:cubicBezTo>
                      <a:pt x="17" y="242"/>
                      <a:pt x="0" y="306"/>
                      <a:pt x="0" y="371"/>
                    </a:cubicBezTo>
                    <a:lnTo>
                      <a:pt x="0" y="1112"/>
                    </a:lnTo>
                    <a:lnTo>
                      <a:pt x="0" y="1112"/>
                    </a:lnTo>
                    <a:cubicBezTo>
                      <a:pt x="0" y="1177"/>
                      <a:pt x="17" y="1241"/>
                      <a:pt x="50" y="1298"/>
                    </a:cubicBezTo>
                    <a:cubicBezTo>
                      <a:pt x="82" y="1354"/>
                      <a:pt x="129" y="1401"/>
                      <a:pt x="185" y="1433"/>
                    </a:cubicBezTo>
                    <a:cubicBezTo>
                      <a:pt x="242" y="1466"/>
                      <a:pt x="306" y="1483"/>
                      <a:pt x="371" y="1483"/>
                    </a:cubicBezTo>
                    <a:lnTo>
                      <a:pt x="3775" y="1483"/>
                    </a:lnTo>
                    <a:lnTo>
                      <a:pt x="3775" y="1483"/>
                    </a:lnTo>
                    <a:cubicBezTo>
                      <a:pt x="3840" y="1483"/>
                      <a:pt x="3904" y="1466"/>
                      <a:pt x="3961" y="1433"/>
                    </a:cubicBezTo>
                    <a:cubicBezTo>
                      <a:pt x="4017" y="1401"/>
                      <a:pt x="4064" y="1354"/>
                      <a:pt x="4096" y="1298"/>
                    </a:cubicBezTo>
                    <a:cubicBezTo>
                      <a:pt x="4129" y="1241"/>
                      <a:pt x="4146" y="1177"/>
                      <a:pt x="4146" y="1112"/>
                    </a:cubicBezTo>
                    <a:lnTo>
                      <a:pt x="4146" y="370"/>
                    </a:lnTo>
                    <a:lnTo>
                      <a:pt x="4146" y="371"/>
                    </a:lnTo>
                    <a:lnTo>
                      <a:pt x="4146" y="371"/>
                    </a:lnTo>
                    <a:cubicBezTo>
                      <a:pt x="4146" y="306"/>
                      <a:pt x="4129" y="242"/>
                      <a:pt x="4096" y="185"/>
                    </a:cubicBezTo>
                    <a:cubicBezTo>
                      <a:pt x="4064" y="129"/>
                      <a:pt x="4017" y="82"/>
                      <a:pt x="3961" y="50"/>
                    </a:cubicBezTo>
                    <a:cubicBezTo>
                      <a:pt x="3904" y="17"/>
                      <a:pt x="3840" y="0"/>
                      <a:pt x="3775"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mol CuO</a:t>
                </a:r>
                <a:endParaRPr b="0" lang="en-US" sz="2400" spc="-1" strike="noStrike">
                  <a:solidFill>
                    <a:srgbClr val="000000"/>
                  </a:solidFill>
                  <a:latin typeface="Times New Roman"/>
                </a:endParaRPr>
              </a:p>
            </p:txBody>
          </p:sp>
          <p:sp>
            <p:nvSpPr>
              <p:cNvPr id="416" name="CustomShape 32"/>
              <p:cNvSpPr/>
              <p:nvPr/>
            </p:nvSpPr>
            <p:spPr>
              <a:xfrm>
                <a:off x="5383080" y="3794040"/>
                <a:ext cx="459000" cy="160560"/>
              </a:xfrm>
              <a:custGeom>
                <a:avLst/>
                <a:gdLst/>
                <a:ahLst/>
                <a:rect l="0" t="0" r="r" b="b"/>
                <a:pathLst>
                  <a:path w="1277" h="448">
                    <a:moveTo>
                      <a:pt x="0" y="336"/>
                    </a:moveTo>
                    <a:lnTo>
                      <a:pt x="957" y="336"/>
                    </a:lnTo>
                    <a:lnTo>
                      <a:pt x="957" y="447"/>
                    </a:lnTo>
                    <a:lnTo>
                      <a:pt x="1276" y="224"/>
                    </a:lnTo>
                    <a:lnTo>
                      <a:pt x="957" y="0"/>
                    </a:lnTo>
                    <a:lnTo>
                      <a:pt x="957" y="112"/>
                    </a:lnTo>
                    <a:lnTo>
                      <a:pt x="0" y="112"/>
                    </a:lnTo>
                    <a:lnTo>
                      <a:pt x="0" y="336"/>
                    </a:lnTo>
                  </a:path>
                </a:pathLst>
              </a:custGeom>
              <a:solidFill>
                <a:srgbClr val="ffcc66"/>
              </a:solidFill>
              <a:ln w="9360">
                <a:solidFill>
                  <a:srgbClr val="000000"/>
                </a:solidFill>
                <a:miter/>
              </a:ln>
            </p:spPr>
            <p:style>
              <a:lnRef idx="0"/>
              <a:fillRef idx="0"/>
              <a:effectRef idx="0"/>
              <a:fontRef idx="minor"/>
            </p:style>
          </p:sp>
        </p:grpSp>
        <p:sp>
          <p:nvSpPr>
            <p:cNvPr id="417" name="CustomShape 33"/>
            <p:cNvSpPr/>
            <p:nvPr/>
          </p:nvSpPr>
          <p:spPr>
            <a:xfrm>
              <a:off x="7772400" y="3581280"/>
              <a:ext cx="933480" cy="533520"/>
            </a:xfrm>
            <a:custGeom>
              <a:avLst/>
              <a:gdLst/>
              <a:ahLst/>
              <a:rect l="0" t="0" r="r" b="b"/>
              <a:pathLst>
                <a:path w="2595" h="1484">
                  <a:moveTo>
                    <a:pt x="370" y="0"/>
                  </a:moveTo>
                  <a:lnTo>
                    <a:pt x="371" y="0"/>
                  </a:lnTo>
                  <a:cubicBezTo>
                    <a:pt x="306" y="0"/>
                    <a:pt x="242" y="17"/>
                    <a:pt x="185" y="50"/>
                  </a:cubicBezTo>
                  <a:cubicBezTo>
                    <a:pt x="129" y="82"/>
                    <a:pt x="82" y="129"/>
                    <a:pt x="50" y="185"/>
                  </a:cubicBezTo>
                  <a:cubicBezTo>
                    <a:pt x="17" y="242"/>
                    <a:pt x="0" y="306"/>
                    <a:pt x="0" y="371"/>
                  </a:cubicBezTo>
                  <a:lnTo>
                    <a:pt x="0" y="1112"/>
                  </a:lnTo>
                  <a:lnTo>
                    <a:pt x="0" y="1112"/>
                  </a:lnTo>
                  <a:cubicBezTo>
                    <a:pt x="0" y="1177"/>
                    <a:pt x="17" y="1241"/>
                    <a:pt x="50" y="1298"/>
                  </a:cubicBezTo>
                  <a:cubicBezTo>
                    <a:pt x="82" y="1354"/>
                    <a:pt x="129" y="1401"/>
                    <a:pt x="185" y="1433"/>
                  </a:cubicBezTo>
                  <a:cubicBezTo>
                    <a:pt x="242" y="1466"/>
                    <a:pt x="306" y="1483"/>
                    <a:pt x="371" y="1483"/>
                  </a:cubicBezTo>
                  <a:lnTo>
                    <a:pt x="2223" y="1483"/>
                  </a:lnTo>
                  <a:lnTo>
                    <a:pt x="2223" y="1483"/>
                  </a:lnTo>
                  <a:cubicBezTo>
                    <a:pt x="2288" y="1483"/>
                    <a:pt x="2352" y="1466"/>
                    <a:pt x="2409" y="1433"/>
                  </a:cubicBezTo>
                  <a:cubicBezTo>
                    <a:pt x="2465" y="1401"/>
                    <a:pt x="2512" y="1354"/>
                    <a:pt x="2544" y="1298"/>
                  </a:cubicBezTo>
                  <a:cubicBezTo>
                    <a:pt x="2577" y="1241"/>
                    <a:pt x="2594" y="1177"/>
                    <a:pt x="2594" y="1112"/>
                  </a:cubicBezTo>
                  <a:lnTo>
                    <a:pt x="2594" y="370"/>
                  </a:lnTo>
                  <a:lnTo>
                    <a:pt x="2594" y="371"/>
                  </a:lnTo>
                  <a:lnTo>
                    <a:pt x="2594" y="371"/>
                  </a:lnTo>
                  <a:cubicBezTo>
                    <a:pt x="2594" y="306"/>
                    <a:pt x="2577" y="242"/>
                    <a:pt x="2544" y="185"/>
                  </a:cubicBezTo>
                  <a:cubicBezTo>
                    <a:pt x="2512" y="129"/>
                    <a:pt x="2465" y="82"/>
                    <a:pt x="2409" y="50"/>
                  </a:cubicBezTo>
                  <a:cubicBezTo>
                    <a:pt x="2352" y="17"/>
                    <a:pt x="2288" y="0"/>
                    <a:pt x="2223"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g N</a:t>
              </a:r>
              <a:r>
                <a:rPr b="0" lang="en-US" sz="2400" spc="-1" strike="noStrike" baseline="-25000">
                  <a:solidFill>
                    <a:srgbClr val="6600cc"/>
                  </a:solidFill>
                  <a:latin typeface="Times New Roman"/>
                </a:rPr>
                <a:t>2</a:t>
              </a:r>
              <a:endParaRPr b="0" lang="en-US" sz="2400" spc="-1" strike="noStrike">
                <a:solidFill>
                  <a:srgbClr val="000000"/>
                </a:solidFill>
                <a:latin typeface="Times New Roman"/>
              </a:endParaRPr>
            </a:p>
          </p:txBody>
        </p:sp>
        <p:sp>
          <p:nvSpPr>
            <p:cNvPr id="418" name="CustomShape 34"/>
            <p:cNvSpPr/>
            <p:nvPr/>
          </p:nvSpPr>
          <p:spPr>
            <a:xfrm>
              <a:off x="7238880" y="3809880"/>
              <a:ext cx="459000" cy="160560"/>
            </a:xfrm>
            <a:custGeom>
              <a:avLst/>
              <a:gdLst/>
              <a:ahLst/>
              <a:rect l="0" t="0" r="r" b="b"/>
              <a:pathLst>
                <a:path w="1277" h="448">
                  <a:moveTo>
                    <a:pt x="0" y="336"/>
                  </a:moveTo>
                  <a:lnTo>
                    <a:pt x="957" y="336"/>
                  </a:lnTo>
                  <a:lnTo>
                    <a:pt x="957" y="447"/>
                  </a:lnTo>
                  <a:lnTo>
                    <a:pt x="1276" y="224"/>
                  </a:lnTo>
                  <a:lnTo>
                    <a:pt x="957" y="0"/>
                  </a:lnTo>
                  <a:lnTo>
                    <a:pt x="957" y="112"/>
                  </a:lnTo>
                  <a:lnTo>
                    <a:pt x="0" y="112"/>
                  </a:lnTo>
                  <a:lnTo>
                    <a:pt x="0" y="336"/>
                  </a:lnTo>
                </a:path>
              </a:pathLst>
            </a:custGeom>
            <a:solidFill>
              <a:srgbClr val="ffcc66"/>
            </a:solidFill>
            <a:ln w="9360">
              <a:solidFill>
                <a:srgbClr val="000000"/>
              </a:solidFill>
              <a:miter/>
            </a:ln>
          </p:spPr>
          <p:style>
            <a:lnRef idx="0"/>
            <a:fillRef idx="0"/>
            <a:effectRef idx="0"/>
            <a:fontRef idx="minor"/>
          </p:style>
        </p:sp>
      </p:grpSp>
      <mc:AlternateContent>
        <mc:Choice xmlns:a14="http://schemas.microsoft.com/office/drawing/2010/main" Requires="a14">
          <p:sp>
            <p:nvSpPr>
              <p:cNvPr id="419" name="Formula 35"/>
              <p:cNvSpPr txBox="1"/>
              <p:nvPr/>
            </p:nvSpPr>
            <p:spPr>
              <a:xfrm>
                <a:off x="7086600" y="4038480"/>
                <a:ext cx="819000" cy="660600"/>
              </a:xfrm>
              <a:prstGeom prst="rect">
                <a:avLst/>
              </a:prstGeom>
            </p:spPr>
            <p:txBody>
              <a:bodyPr/>
              <a:p>
                <a14:m>
                  <m:oMath xmlns:m="http://schemas.openxmlformats.org/officeDocument/2006/math">
                    <m:f>
                      <m:num>
                        <m:r>
                          <m:rPr>
                            <m:lit/>
                            <m:nor/>
                          </m:rPr>
                          <m:t xml:space="preserve">1 mol</m:t>
                        </m:r>
                      </m:num>
                      <m:den>
                        <m:r>
                          <m:rPr>
                            <m:lit/>
                            <m:nor/>
                          </m:rPr>
                          <m:t xml:space="preserve">28</m:t>
                        </m:r>
                        <m:r>
                          <m:rPr>
                            <m:lit/>
                            <m:nor/>
                          </m:rPr>
                          <m:t xml:space="preserve">.</m:t>
                        </m:r>
                        <m:r>
                          <m:rPr>
                            <m:lit/>
                            <m:nor/>
                          </m:rPr>
                          <m:t xml:space="preserve">02 g</m:t>
                        </m:r>
                      </m:den>
                    </m:f>
                  </m:oMath>
                </a14:m>
              </a:p>
            </p:txBody>
          </p:sp>
        </mc:Choice>
        <mc:Fallback/>
      </mc:AlternateContent>
      <p:sp>
        <p:nvSpPr>
          <p:cNvPr id="420" name="CustomShape 36"/>
          <p:cNvSpPr/>
          <p:nvPr/>
        </p:nvSpPr>
        <p:spPr>
          <a:xfrm>
            <a:off x="7620120" y="2133720"/>
            <a:ext cx="1295280" cy="2209680"/>
          </a:xfrm>
          <a:prstGeom prst="rect">
            <a:avLst/>
          </a:prstGeom>
          <a:solidFill>
            <a:srgbClr val="00ffff">
              <a:alpha val="25000"/>
            </a:srgbClr>
          </a:solidFill>
          <a:ln w="9360">
            <a:solidFill>
              <a:srgbClr val="000000"/>
            </a:solidFill>
            <a:miter/>
          </a:ln>
        </p:spPr>
        <p:style>
          <a:lnRef idx="0"/>
          <a:fillRef idx="0"/>
          <a:effectRef idx="0"/>
          <a:fontRef idx="minor"/>
        </p:style>
        <p:txBody>
          <a:bodyPr wrap="none" lIns="90000" rIns="90000" tIns="46800" bIns="46800" anchor="ctr" anchorCtr="1">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cc0000"/>
                </a:solidFill>
                <a:latin typeface="Times New Roman"/>
              </a:rPr>
              <a:t>Choose</a:t>
            </a: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cc0000"/>
                </a:solidFill>
                <a:latin typeface="Times New Roman"/>
              </a:rPr>
              <a:t>smallest</a:t>
            </a:r>
            <a:endParaRPr b="0" lang="en-US" sz="2400" spc="-1" strike="noStrike">
              <a:solidFill>
                <a:srgbClr val="000000"/>
              </a:solidFill>
              <a:latin typeface="Times New Roman"/>
            </a:endParaRPr>
          </a:p>
        </p:txBody>
      </p:sp>
      <mc:AlternateContent>
        <mc:Choice xmlns:a14="http://schemas.microsoft.com/office/drawing/2010/main" Requires="a14">
          <p:sp>
            <p:nvSpPr>
              <p:cNvPr id="421" name="Formula 37"/>
              <p:cNvSpPr txBox="1"/>
              <p:nvPr/>
            </p:nvSpPr>
            <p:spPr>
              <a:xfrm>
                <a:off x="2819520" y="4800600"/>
                <a:ext cx="5181480" cy="784080"/>
              </a:xfrm>
              <a:prstGeom prst="rect">
                <a:avLst/>
              </a:prstGeom>
            </p:spPr>
            <p:txBody>
              <a:bodyPr/>
              <a:p>
                <a14:m>
                  <m:oMath xmlns:m="http://schemas.openxmlformats.org/officeDocument/2006/math">
                    <m:f>
                      <m:num>
                        <m:r>
                          <m:rPr>
                            <m:lit/>
                            <m:nor/>
                          </m:rPr>
                          <m:t xml:space="preserve">Actual Yield</m:t>
                        </m:r>
                      </m:num>
                      <m:den>
                        <m:r>
                          <m:rPr>
                            <m:lit/>
                            <m:nor/>
                          </m:rPr>
                          <m:t xml:space="preserve">Theoretical Yield</m:t>
                        </m:r>
                      </m:den>
                    </m:f>
                    <m:r>
                      <m:t xml:space="preserve">×</m:t>
                    </m:r>
                    <m:r>
                      <m:rPr>
                        <m:lit/>
                        <m:nor/>
                      </m:rPr>
                      <m:t xml:space="preserve">100</m:t>
                    </m:r>
                    <m:r>
                      <m:rPr>
                        <m:lit/>
                        <m:nor/>
                      </m:rPr>
                      <m:t xml:space="preserve">%</m:t>
                    </m:r>
                    <m:r>
                      <m:t xml:space="preserve">=</m:t>
                    </m:r>
                    <m:r>
                      <m:rPr>
                        <m:lit/>
                        <m:nor/>
                      </m:rPr>
                      <m:t xml:space="preserve">Percent Yield</m:t>
                    </m:r>
                  </m:oMath>
                </a14:m>
              </a:p>
            </p:txBody>
          </p:sp>
        </mc:Choice>
        <mc:Fallback/>
      </mc:AlternateContent>
    </p:spTree>
  </p:cSld>
  <p:transition>
    <p:fade thruBlk="true"/>
  </p:transition>
  <p:timing>
    <p:tnLst>
      <p:par>
        <p:cTn id="926" dur="indefinite" restart="never" nodeType="tmRoot">
          <p:childTnLst>
            <p:seq>
              <p:cTn id="927" dur="indefinite" nodeType="mainSeq">
                <p:childTnLst>
                  <p:par>
                    <p:cTn id="928" fill="hold">
                      <p:stCondLst>
                        <p:cond delay="indefinite"/>
                      </p:stCondLst>
                      <p:childTnLst>
                        <p:par>
                          <p:cTn id="929" fill="hold">
                            <p:stCondLst>
                              <p:cond delay="0"/>
                            </p:stCondLst>
                            <p:childTnLst>
                              <p:par>
                                <p:cTn id="930" nodeType="clickEffect" fill="hold" presetClass="entr" presetID="22" presetSubtype="1">
                                  <p:stCondLst>
                                    <p:cond delay="0"/>
                                  </p:stCondLst>
                                  <p:childTnLst>
                                    <p:set>
                                      <p:cBhvr>
                                        <p:cTn id="931" dur="1" fill="hold">
                                          <p:stCondLst>
                                            <p:cond delay="0"/>
                                          </p:stCondLst>
                                        </p:cTn>
                                        <p:tgtEl>
                                          <p:spTgt spid="387">
                                            <p:txEl>
                                              <p:pRg st="0" end="0"/>
                                            </p:txEl>
                                          </p:spTgt>
                                        </p:tgtEl>
                                        <p:attrNameLst>
                                          <p:attrName>style.visibility</p:attrName>
                                        </p:attrNameLst>
                                      </p:cBhvr>
                                      <p:to>
                                        <p:strVal val="visible"/>
                                      </p:to>
                                    </p:set>
                                    <p:animEffect filter="wipe(up)" transition="in">
                                      <p:cBhvr additive="repl">
                                        <p:cTn id="932" dur="500"/>
                                        <p:tgtEl>
                                          <p:spTgt spid="387">
                                            <p:txEl>
                                              <p:pRg st="0" end="0"/>
                                            </p:txEl>
                                          </p:spTgt>
                                        </p:tgtEl>
                                      </p:cBhvr>
                                    </p:animEffect>
                                  </p:childTnLst>
                                </p:cTn>
                              </p:par>
                            </p:childTnLst>
                          </p:cTn>
                        </p:par>
                      </p:childTnLst>
                    </p:cTn>
                  </p:par>
                  <p:par>
                    <p:cTn id="933" fill="hold">
                      <p:stCondLst>
                        <p:cond delay="indefinite"/>
                      </p:stCondLst>
                      <p:childTnLst>
                        <p:par>
                          <p:cTn id="934" fill="hold">
                            <p:stCondLst>
                              <p:cond delay="0"/>
                            </p:stCondLst>
                            <p:childTnLst>
                              <p:par>
                                <p:cTn id="935" nodeType="clickEffect" fill="hold" presetClass="entr" presetID="22" presetSubtype="1">
                                  <p:stCondLst>
                                    <p:cond delay="0"/>
                                  </p:stCondLst>
                                  <p:childTnLst>
                                    <p:set>
                                      <p:cBhvr>
                                        <p:cTn id="936" dur="1" fill="hold">
                                          <p:stCondLst>
                                            <p:cond delay="0"/>
                                          </p:stCondLst>
                                        </p:cTn>
                                        <p:tgtEl>
                                          <p:spTgt spid="387">
                                            <p:txEl>
                                              <p:pRg st="1" end="1"/>
                                            </p:txEl>
                                          </p:spTgt>
                                        </p:tgtEl>
                                        <p:attrNameLst>
                                          <p:attrName>style.visibility</p:attrName>
                                        </p:attrNameLst>
                                      </p:cBhvr>
                                      <p:to>
                                        <p:strVal val="visible"/>
                                      </p:to>
                                    </p:set>
                                    <p:animEffect filter="wipe(up)" transition="in">
                                      <p:cBhvr additive="repl">
                                        <p:cTn id="937" dur="500"/>
                                        <p:tgtEl>
                                          <p:spTgt spid="387">
                                            <p:txEl>
                                              <p:pRg st="1" end="1"/>
                                            </p:txEl>
                                          </p:spTgt>
                                        </p:tgtEl>
                                      </p:cBhvr>
                                    </p:animEffect>
                                  </p:childTnLst>
                                </p:cTn>
                              </p:par>
                            </p:childTnLst>
                          </p:cTn>
                        </p:par>
                      </p:childTnLst>
                    </p:cTn>
                  </p:par>
                  <p:par>
                    <p:cTn id="938" fill="hold">
                      <p:stCondLst>
                        <p:cond delay="indefinite"/>
                      </p:stCondLst>
                      <p:childTnLst>
                        <p:par>
                          <p:cTn id="939" fill="hold">
                            <p:stCondLst>
                              <p:cond delay="0"/>
                            </p:stCondLst>
                            <p:childTnLst>
                              <p:par>
                                <p:cTn id="940" nodeType="clickEffect" fill="hold" presetClass="entr" presetID="22" presetSubtype="8">
                                  <p:stCondLst>
                                    <p:cond delay="0"/>
                                  </p:stCondLst>
                                  <p:childTnLst>
                                    <p:set>
                                      <p:cBhvr>
                                        <p:cTn id="941" dur="1" fill="hold">
                                          <p:stCondLst>
                                            <p:cond delay="0"/>
                                          </p:stCondLst>
                                        </p:cTn>
                                        <p:tgtEl>
                                          <p:spTgt spid="386"/>
                                        </p:tgtEl>
                                        <p:attrNameLst>
                                          <p:attrName>style.visibility</p:attrName>
                                        </p:attrNameLst>
                                      </p:cBhvr>
                                      <p:to>
                                        <p:strVal val="visible"/>
                                      </p:to>
                                    </p:set>
                                    <p:animEffect filter="wipe(left)" transition="in">
                                      <p:cBhvr additive="repl">
                                        <p:cTn id="942" dur="500"/>
                                        <p:tgtEl>
                                          <p:spTgt spid="386"/>
                                        </p:tgtEl>
                                      </p:cBhvr>
                                    </p:animEffect>
                                  </p:childTnLst>
                                </p:cTn>
                              </p:par>
                            </p:childTnLst>
                          </p:cTn>
                        </p:par>
                      </p:childTnLst>
                    </p:cTn>
                  </p:par>
                  <p:par>
                    <p:cTn id="943" fill="hold">
                      <p:stCondLst>
                        <p:cond delay="indefinite"/>
                      </p:stCondLst>
                      <p:childTnLst>
                        <p:par>
                          <p:cTn id="944" fill="hold">
                            <p:stCondLst>
                              <p:cond delay="0"/>
                            </p:stCondLst>
                            <p:childTnLst>
                              <p:par>
                                <p:cTn id="945" nodeType="clickEffect" fill="hold" presetClass="entr" presetID="22" presetSubtype="4">
                                  <p:stCondLst>
                                    <p:cond delay="0"/>
                                  </p:stCondLst>
                                  <p:childTnLst>
                                    <p:set>
                                      <p:cBhvr>
                                        <p:cTn id="946" dur="1" fill="hold">
                                          <p:stCondLst>
                                            <p:cond delay="0"/>
                                          </p:stCondLst>
                                        </p:cTn>
                                        <p:tgtEl>
                                          <p:spTgt spid="401"/>
                                        </p:tgtEl>
                                        <p:attrNameLst>
                                          <p:attrName>style.visibility</p:attrName>
                                        </p:attrNameLst>
                                      </p:cBhvr>
                                      <p:to>
                                        <p:strVal val="visible"/>
                                      </p:to>
                                    </p:set>
                                    <p:animEffect filter="wipe(down)" transition="in">
                                      <p:cBhvr additive="repl">
                                        <p:cTn id="947" dur="500"/>
                                        <p:tgtEl>
                                          <p:spTgt spid="401"/>
                                        </p:tgtEl>
                                      </p:cBhvr>
                                    </p:animEffect>
                                  </p:childTnLst>
                                </p:cTn>
                              </p:par>
                            </p:childTnLst>
                          </p:cTn>
                        </p:par>
                      </p:childTnLst>
                    </p:cTn>
                  </p:par>
                  <p:par>
                    <p:cTn id="948" fill="hold">
                      <p:stCondLst>
                        <p:cond delay="indefinite"/>
                      </p:stCondLst>
                      <p:childTnLst>
                        <p:par>
                          <p:cTn id="949" fill="hold">
                            <p:stCondLst>
                              <p:cond delay="0"/>
                            </p:stCondLst>
                            <p:childTnLst>
                              <p:par>
                                <p:cTn id="950" nodeType="clickEffect" fill="hold" presetClass="entr" presetID="22" presetSubtype="8">
                                  <p:stCondLst>
                                    <p:cond delay="0"/>
                                  </p:stCondLst>
                                  <p:childTnLst>
                                    <p:set>
                                      <p:cBhvr>
                                        <p:cTn id="951" dur="1" fill="hold">
                                          <p:stCondLst>
                                            <p:cond delay="0"/>
                                          </p:stCondLst>
                                        </p:cTn>
                                        <p:tgtEl>
                                          <p:spTgt spid="410"/>
                                        </p:tgtEl>
                                        <p:attrNameLst>
                                          <p:attrName>style.visibility</p:attrName>
                                        </p:attrNameLst>
                                      </p:cBhvr>
                                      <p:to>
                                        <p:strVal val="visible"/>
                                      </p:to>
                                    </p:set>
                                    <p:animEffect filter="wipe(left)" transition="in">
                                      <p:cBhvr additive="repl">
                                        <p:cTn id="952" dur="500"/>
                                        <p:tgtEl>
                                          <p:spTgt spid="410"/>
                                        </p:tgtEl>
                                      </p:cBhvr>
                                    </p:animEffect>
                                  </p:childTnLst>
                                </p:cTn>
                              </p:par>
                            </p:childTnLst>
                          </p:cTn>
                        </p:par>
                      </p:childTnLst>
                    </p:cTn>
                  </p:par>
                  <p:par>
                    <p:cTn id="953" fill="hold">
                      <p:stCondLst>
                        <p:cond delay="indefinite"/>
                      </p:stCondLst>
                      <p:childTnLst>
                        <p:par>
                          <p:cTn id="954" fill="hold">
                            <p:stCondLst>
                              <p:cond delay="0"/>
                            </p:stCondLst>
                            <p:childTnLst>
                              <p:par>
                                <p:cTn id="955" nodeType="clickEffect" fill="hold" presetClass="entr" presetID="1">
                                  <p:stCondLst>
                                    <p:cond delay="0"/>
                                  </p:stCondLst>
                                  <p:childTnLst>
                                    <p:set>
                                      <p:cBhvr>
                                        <p:cTn id="956" dur="1" fill="hold">
                                          <p:stCondLst>
                                            <p:cond delay="0"/>
                                          </p:stCondLst>
                                        </p:cTn>
                                        <p:tgtEl>
                                          <p:spTgt spid="396"/>
                                        </p:tgtEl>
                                        <p:attrNameLst>
                                          <p:attrName>style.visibility</p:attrName>
                                        </p:attrNameLst>
                                      </p:cBhvr>
                                      <p:to>
                                        <p:strVal val="visible"/>
                                      </p:to>
                                    </p:set>
                                  </p:childTnLst>
                                </p:cTn>
                              </p:par>
                            </p:childTnLst>
                          </p:cTn>
                        </p:par>
                      </p:childTnLst>
                    </p:cTn>
                  </p:par>
                  <p:par>
                    <p:cTn id="957" fill="hold">
                      <p:stCondLst>
                        <p:cond delay="indefinite"/>
                      </p:stCondLst>
                      <p:childTnLst>
                        <p:par>
                          <p:cTn id="958" fill="hold">
                            <p:stCondLst>
                              <p:cond delay="0"/>
                            </p:stCondLst>
                            <p:childTnLst>
                              <p:par>
                                <p:cTn id="959" nodeType="clickEffect" fill="hold" presetClass="entr" presetID="1">
                                  <p:stCondLst>
                                    <p:cond delay="0"/>
                                  </p:stCondLst>
                                  <p:childTnLst>
                                    <p:set>
                                      <p:cBhvr>
                                        <p:cTn id="960" dur="1" fill="hold">
                                          <p:stCondLst>
                                            <p:cond delay="0"/>
                                          </p:stCondLst>
                                        </p:cTn>
                                        <p:tgtEl>
                                          <p:spTgt spid="397"/>
                                        </p:tgtEl>
                                        <p:attrNameLst>
                                          <p:attrName>style.visibility</p:attrName>
                                        </p:attrNameLst>
                                      </p:cBhvr>
                                      <p:to>
                                        <p:strVal val="visible"/>
                                      </p:to>
                                    </p:set>
                                  </p:childTnLst>
                                </p:cTn>
                              </p:par>
                            </p:childTnLst>
                          </p:cTn>
                        </p:par>
                      </p:childTnLst>
                    </p:cTn>
                  </p:par>
                  <p:par>
                    <p:cTn id="961" fill="hold">
                      <p:stCondLst>
                        <p:cond delay="indefinite"/>
                      </p:stCondLst>
                      <p:childTnLst>
                        <p:par>
                          <p:cTn id="962" fill="hold">
                            <p:stCondLst>
                              <p:cond delay="0"/>
                            </p:stCondLst>
                            <p:childTnLst>
                              <p:par>
                                <p:cTn id="963" nodeType="clickEffect" fill="hold" presetClass="entr" presetID="1">
                                  <p:stCondLst>
                                    <p:cond delay="0"/>
                                  </p:stCondLst>
                                  <p:childTnLst>
                                    <p:set>
                                      <p:cBhvr>
                                        <p:cTn id="964" dur="1" fill="hold">
                                          <p:stCondLst>
                                            <p:cond delay="0"/>
                                          </p:stCondLst>
                                        </p:cTn>
                                        <p:tgtEl>
                                          <p:spTgt spid="400"/>
                                        </p:tgtEl>
                                        <p:attrNameLst>
                                          <p:attrName>style.visibility</p:attrName>
                                        </p:attrNameLst>
                                      </p:cBhvr>
                                      <p:to>
                                        <p:strVal val="visible"/>
                                      </p:to>
                                    </p:set>
                                  </p:childTnLst>
                                </p:cTn>
                              </p:par>
                            </p:childTnLst>
                          </p:cTn>
                        </p:par>
                      </p:childTnLst>
                    </p:cTn>
                  </p:par>
                  <p:par>
                    <p:cTn id="965" fill="hold">
                      <p:stCondLst>
                        <p:cond delay="indefinite"/>
                      </p:stCondLst>
                      <p:childTnLst>
                        <p:par>
                          <p:cTn id="966" fill="hold">
                            <p:stCondLst>
                              <p:cond delay="0"/>
                            </p:stCondLst>
                            <p:childTnLst>
                              <p:par>
                                <p:cTn id="967" nodeType="clickEffect" fill="hold" presetClass="entr" presetID="1">
                                  <p:stCondLst>
                                    <p:cond delay="0"/>
                                  </p:stCondLst>
                                  <p:childTnLst>
                                    <p:set>
                                      <p:cBhvr>
                                        <p:cTn id="968" dur="1" fill="hold">
                                          <p:stCondLst>
                                            <p:cond delay="0"/>
                                          </p:stCondLst>
                                        </p:cTn>
                                        <p:tgtEl>
                                          <p:spTgt spid="399"/>
                                        </p:tgtEl>
                                        <p:attrNameLst>
                                          <p:attrName>style.visibility</p:attrName>
                                        </p:attrNameLst>
                                      </p:cBhvr>
                                      <p:to>
                                        <p:strVal val="visible"/>
                                      </p:to>
                                    </p:set>
                                  </p:childTnLst>
                                </p:cTn>
                              </p:par>
                            </p:childTnLst>
                          </p:cTn>
                        </p:par>
                      </p:childTnLst>
                    </p:cTn>
                  </p:par>
                  <p:par>
                    <p:cTn id="969" fill="hold">
                      <p:stCondLst>
                        <p:cond delay="indefinite"/>
                      </p:stCondLst>
                      <p:childTnLst>
                        <p:par>
                          <p:cTn id="970" fill="hold">
                            <p:stCondLst>
                              <p:cond delay="0"/>
                            </p:stCondLst>
                            <p:childTnLst>
                              <p:par>
                                <p:cTn id="971" nodeType="clickEffect" fill="hold" presetClass="entr" presetID="1">
                                  <p:stCondLst>
                                    <p:cond delay="0"/>
                                  </p:stCondLst>
                                  <p:childTnLst>
                                    <p:set>
                                      <p:cBhvr>
                                        <p:cTn id="972" dur="1" fill="hold">
                                          <p:stCondLst>
                                            <p:cond delay="0"/>
                                          </p:stCondLst>
                                        </p:cTn>
                                        <p:tgtEl>
                                          <p:spTgt spid="398"/>
                                        </p:tgtEl>
                                        <p:attrNameLst>
                                          <p:attrName>style.visibility</p:attrName>
                                        </p:attrNameLst>
                                      </p:cBhvr>
                                      <p:to>
                                        <p:strVal val="visible"/>
                                      </p:to>
                                    </p:set>
                                  </p:childTnLst>
                                </p:cTn>
                              </p:par>
                            </p:childTnLst>
                          </p:cTn>
                        </p:par>
                      </p:childTnLst>
                    </p:cTn>
                  </p:par>
                  <p:par>
                    <p:cTn id="973" fill="hold">
                      <p:stCondLst>
                        <p:cond delay="indefinite"/>
                      </p:stCondLst>
                      <p:childTnLst>
                        <p:par>
                          <p:cTn id="974" fill="hold">
                            <p:stCondLst>
                              <p:cond delay="0"/>
                            </p:stCondLst>
                            <p:childTnLst>
                              <p:par>
                                <p:cTn id="975" nodeType="clickEffect" fill="hold" presetClass="entr" presetID="1">
                                  <p:stCondLst>
                                    <p:cond delay="0"/>
                                  </p:stCondLst>
                                  <p:childTnLst>
                                    <p:set>
                                      <p:cBhvr>
                                        <p:cTn id="976" dur="1" fill="hold">
                                          <p:stCondLst>
                                            <p:cond delay="0"/>
                                          </p:stCondLst>
                                        </p:cTn>
                                        <p:tgtEl>
                                          <p:spTgt spid="419"/>
                                        </p:tgtEl>
                                        <p:attrNameLst>
                                          <p:attrName>style.visibility</p:attrName>
                                        </p:attrNameLst>
                                      </p:cBhvr>
                                      <p:to>
                                        <p:strVal val="visible"/>
                                      </p:to>
                                    </p:set>
                                  </p:childTnLst>
                                </p:cTn>
                              </p:par>
                            </p:childTnLst>
                          </p:cTn>
                        </p:par>
                      </p:childTnLst>
                    </p:cTn>
                  </p:par>
                  <p:par>
                    <p:cTn id="977" fill="hold">
                      <p:stCondLst>
                        <p:cond delay="indefinite"/>
                      </p:stCondLst>
                      <p:childTnLst>
                        <p:par>
                          <p:cTn id="978" fill="hold">
                            <p:stCondLst>
                              <p:cond delay="0"/>
                            </p:stCondLst>
                            <p:childTnLst>
                              <p:par>
                                <p:cTn id="979" nodeType="clickEffect" fill="hold" presetClass="entr" presetID="9">
                                  <p:stCondLst>
                                    <p:cond delay="0"/>
                                  </p:stCondLst>
                                  <p:childTnLst>
                                    <p:set>
                                      <p:cBhvr>
                                        <p:cTn id="980" dur="1" fill="hold">
                                          <p:stCondLst>
                                            <p:cond delay="0"/>
                                          </p:stCondLst>
                                        </p:cTn>
                                        <p:tgtEl>
                                          <p:spTgt spid="420"/>
                                        </p:tgtEl>
                                        <p:attrNameLst>
                                          <p:attrName>style.visibility</p:attrName>
                                        </p:attrNameLst>
                                      </p:cBhvr>
                                      <p:to>
                                        <p:strVal val="visible"/>
                                      </p:to>
                                    </p:set>
                                    <p:animEffect filter="dissolve" transition="in">
                                      <p:cBhvr additive="repl">
                                        <p:cTn id="981" dur="500"/>
                                        <p:tgtEl>
                                          <p:spTgt spid="420"/>
                                        </p:tgtEl>
                                      </p:cBhvr>
                                    </p:animEffect>
                                  </p:childTnLst>
                                </p:cTn>
                              </p:par>
                            </p:childTnLst>
                          </p:cTn>
                        </p:par>
                      </p:childTnLst>
                    </p:cTn>
                  </p:par>
                  <p:par>
                    <p:cTn id="982" fill="hold">
                      <p:stCondLst>
                        <p:cond delay="indefinite"/>
                      </p:stCondLst>
                      <p:childTnLst>
                        <p:par>
                          <p:cTn id="983" fill="hold">
                            <p:stCondLst>
                              <p:cond delay="0"/>
                            </p:stCondLst>
                            <p:childTnLst>
                              <p:par>
                                <p:cTn id="984" nodeType="clickEffect" fill="hold" presetClass="entr" presetID="9">
                                  <p:stCondLst>
                                    <p:cond delay="0"/>
                                  </p:stCondLst>
                                  <p:childTnLst>
                                    <p:set>
                                      <p:cBhvr>
                                        <p:cTn id="985" dur="1" fill="hold">
                                          <p:stCondLst>
                                            <p:cond delay="0"/>
                                          </p:stCondLst>
                                        </p:cTn>
                                        <p:tgtEl>
                                          <p:spTgt spid="421"/>
                                        </p:tgtEl>
                                        <p:attrNameLst>
                                          <p:attrName>style.visibility</p:attrName>
                                        </p:attrNameLst>
                                      </p:cBhvr>
                                      <p:to>
                                        <p:strVal val="visible"/>
                                      </p:to>
                                    </p:set>
                                    <p:animEffect filter="dissolve" transition="in">
                                      <p:cBhvr additive="repl">
                                        <p:cTn id="986" dur="500"/>
                                        <p:tgtEl>
                                          <p:spTgt spid="42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22" name="TextShape 1"/>
          <p:cNvSpPr txBox="1"/>
          <p:nvPr/>
        </p:nvSpPr>
        <p:spPr>
          <a:xfrm>
            <a:off x="0" y="228240"/>
            <a:ext cx="9144000" cy="685800"/>
          </a:xfrm>
          <a:prstGeom prst="rect">
            <a:avLst/>
          </a:prstGeom>
          <a:noFill/>
          <a:ln>
            <a:noFill/>
          </a:ln>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9900ff"/>
                </a:solidFill>
                <a:latin typeface="Times New Roman"/>
              </a:rPr>
              <a:t>Practice—How Many Grams of N</a:t>
            </a:r>
            <a:r>
              <a:rPr b="0" lang="en-US" sz="2000" spc="-1" strike="noStrike" baseline="-25000">
                <a:solidFill>
                  <a:srgbClr val="9900ff"/>
                </a:solidFill>
                <a:latin typeface="Times New Roman"/>
              </a:rPr>
              <a:t>2</a:t>
            </a:r>
            <a:r>
              <a:rPr b="0" lang="en-US" sz="2000" spc="-1" strike="noStrike">
                <a:solidFill>
                  <a:srgbClr val="9900ff"/>
                </a:solidFill>
                <a:latin typeface="Times New Roman"/>
              </a:rPr>
              <a:t>(</a:t>
            </a:r>
            <a:r>
              <a:rPr b="0" i="1" lang="en-US" sz="2000" spc="-1" strike="noStrike">
                <a:solidFill>
                  <a:srgbClr val="9900ff"/>
                </a:solidFill>
                <a:latin typeface="Times New Roman"/>
              </a:rPr>
              <a:t>g</a:t>
            </a:r>
            <a:r>
              <a:rPr b="0" lang="en-US" sz="2000" spc="-1" strike="noStrike">
                <a:solidFill>
                  <a:srgbClr val="9900ff"/>
                </a:solidFill>
                <a:latin typeface="Times New Roman"/>
              </a:rPr>
              <a:t>) Can Be Made from 9.05 g of NH</a:t>
            </a:r>
            <a:r>
              <a:rPr b="0" lang="en-US" sz="2000" spc="-1" strike="noStrike" baseline="-25000">
                <a:solidFill>
                  <a:srgbClr val="9900ff"/>
                </a:solidFill>
                <a:latin typeface="Times New Roman"/>
              </a:rPr>
              <a:t>3</a:t>
            </a:r>
            <a:r>
              <a:rPr b="0" lang="en-US" sz="2000" spc="-1" strike="noStrike">
                <a:solidFill>
                  <a:srgbClr val="9900ff"/>
                </a:solidFill>
                <a:latin typeface="Times New Roman"/>
              </a:rPr>
              <a:t> Reacting with 45.2 g of CuO?  2 NH</a:t>
            </a:r>
            <a:r>
              <a:rPr b="0" lang="en-US" sz="2000" spc="-1" strike="noStrike" baseline="-25000">
                <a:solidFill>
                  <a:srgbClr val="9900ff"/>
                </a:solidFill>
                <a:latin typeface="Times New Roman"/>
              </a:rPr>
              <a:t>3</a:t>
            </a:r>
            <a:r>
              <a:rPr b="0" lang="en-US" sz="2000" spc="-1" strike="noStrike">
                <a:solidFill>
                  <a:srgbClr val="9900ff"/>
                </a:solidFill>
                <a:latin typeface="Times New Roman"/>
              </a:rPr>
              <a:t>(</a:t>
            </a:r>
            <a:r>
              <a:rPr b="0" i="1" lang="en-US" sz="2000" spc="-1" strike="noStrike">
                <a:solidFill>
                  <a:srgbClr val="9900ff"/>
                </a:solidFill>
                <a:latin typeface="Times New Roman"/>
              </a:rPr>
              <a:t>g</a:t>
            </a:r>
            <a:r>
              <a:rPr b="0" lang="en-US" sz="2000" spc="-1" strike="noStrike">
                <a:solidFill>
                  <a:srgbClr val="9900ff"/>
                </a:solidFill>
                <a:latin typeface="Times New Roman"/>
              </a:rPr>
              <a:t>) + 3 CuO(</a:t>
            </a:r>
            <a:r>
              <a:rPr b="0" i="1" lang="en-US" sz="2000" spc="-1" strike="noStrike">
                <a:solidFill>
                  <a:srgbClr val="9900ff"/>
                </a:solidFill>
                <a:latin typeface="Times New Roman"/>
              </a:rPr>
              <a:t>s</a:t>
            </a:r>
            <a:r>
              <a:rPr b="0" lang="en-US" sz="2000" spc="-1" strike="noStrike">
                <a:solidFill>
                  <a:srgbClr val="9900ff"/>
                </a:solidFill>
                <a:latin typeface="Times New Roman"/>
              </a:rPr>
              <a:t>) </a:t>
            </a:r>
            <a:r>
              <a:rPr b="0" lang="en-US" sz="2000" spc="-1" strike="noStrike">
                <a:solidFill>
                  <a:srgbClr val="9900ff"/>
                </a:solidFill>
                <a:latin typeface="Times New Roman"/>
                <a:ea typeface="Times New Roman"/>
              </a:rPr>
              <a:t>→ N</a:t>
            </a:r>
            <a:r>
              <a:rPr b="0" lang="en-US" sz="2000" spc="-1" strike="noStrike" baseline="-25000">
                <a:solidFill>
                  <a:srgbClr val="9900ff"/>
                </a:solidFill>
                <a:latin typeface="Times New Roman"/>
                <a:ea typeface="Times New Roman"/>
              </a:rPr>
              <a:t>2</a:t>
            </a:r>
            <a:r>
              <a:rPr b="0" lang="en-US" sz="2000" spc="-1" strike="noStrike">
                <a:solidFill>
                  <a:srgbClr val="9900ff"/>
                </a:solidFill>
                <a:latin typeface="Times New Roman"/>
                <a:ea typeface="Times New Roman"/>
              </a:rPr>
              <a:t>(</a:t>
            </a:r>
            <a:r>
              <a:rPr b="0" i="1" lang="en-US" sz="2000" spc="-1" strike="noStrike">
                <a:solidFill>
                  <a:srgbClr val="9900ff"/>
                </a:solidFill>
                <a:latin typeface="Times New Roman"/>
                <a:ea typeface="Times New Roman"/>
              </a:rPr>
              <a:t>g</a:t>
            </a:r>
            <a:r>
              <a:rPr b="0" lang="en-US" sz="2000" spc="-1" strike="noStrike">
                <a:solidFill>
                  <a:srgbClr val="9900ff"/>
                </a:solidFill>
                <a:latin typeface="Times New Roman"/>
                <a:ea typeface="Times New Roman"/>
              </a:rPr>
              <a:t>) + 3 Cu(</a:t>
            </a:r>
            <a:r>
              <a:rPr b="0" i="1" lang="en-US" sz="2000" spc="-1" strike="noStrike">
                <a:solidFill>
                  <a:srgbClr val="9900ff"/>
                </a:solidFill>
                <a:latin typeface="Times New Roman"/>
                <a:ea typeface="Times New Roman"/>
              </a:rPr>
              <a:t>s</a:t>
            </a:r>
            <a:r>
              <a:rPr b="0" lang="en-US" sz="2000" spc="-1" strike="noStrike">
                <a:solidFill>
                  <a:srgbClr val="9900ff"/>
                </a:solidFill>
                <a:latin typeface="Times New Roman"/>
                <a:ea typeface="Times New Roman"/>
              </a:rPr>
              <a:t>) + 3 H</a:t>
            </a:r>
            <a:r>
              <a:rPr b="0" lang="en-US" sz="2000" spc="-1" strike="noStrike" baseline="-25000">
                <a:solidFill>
                  <a:srgbClr val="9900ff"/>
                </a:solidFill>
                <a:latin typeface="Times New Roman"/>
                <a:ea typeface="Times New Roman"/>
              </a:rPr>
              <a:t>2</a:t>
            </a:r>
            <a:r>
              <a:rPr b="0" lang="en-US" sz="2000" spc="-1" strike="noStrike">
                <a:solidFill>
                  <a:srgbClr val="9900ff"/>
                </a:solidFill>
                <a:latin typeface="Times New Roman"/>
                <a:ea typeface="Times New Roman"/>
              </a:rPr>
              <a:t>O(</a:t>
            </a:r>
            <a:r>
              <a:rPr b="0" i="1" lang="en-US" sz="2000" spc="-1" strike="noStrike">
                <a:solidFill>
                  <a:srgbClr val="9900ff"/>
                </a:solidFill>
                <a:latin typeface="Times New Roman"/>
                <a:ea typeface="Times New Roman"/>
              </a:rPr>
              <a:t>l</a:t>
            </a:r>
            <a:r>
              <a:rPr b="0" lang="en-US" sz="2000" spc="-1" strike="noStrike">
                <a:solidFill>
                  <a:srgbClr val="9900ff"/>
                </a:solidFill>
                <a:latin typeface="Times New Roman"/>
                <a:ea typeface="Times New Roman"/>
              </a:rPr>
              <a:t>)</a:t>
            </a:r>
            <a:br/>
            <a:r>
              <a:rPr b="0" lang="en-US" sz="2000" spc="-1" strike="noStrike">
                <a:solidFill>
                  <a:srgbClr val="9900ff"/>
                </a:solidFill>
                <a:latin typeface="Times New Roman"/>
                <a:ea typeface="Times New Roman"/>
              </a:rPr>
              <a:t>If 4.61 g of N</a:t>
            </a:r>
            <a:r>
              <a:rPr b="0" lang="en-US" sz="2000" spc="-1" strike="noStrike" baseline="-25000">
                <a:solidFill>
                  <a:srgbClr val="9900ff"/>
                </a:solidFill>
                <a:latin typeface="Times New Roman"/>
                <a:ea typeface="Times New Roman"/>
              </a:rPr>
              <a:t>2</a:t>
            </a:r>
            <a:r>
              <a:rPr b="0" lang="en-US" sz="2000" spc="-1" strike="noStrike">
                <a:solidFill>
                  <a:srgbClr val="9900ff"/>
                </a:solidFill>
                <a:latin typeface="Times New Roman"/>
                <a:ea typeface="Times New Roman"/>
              </a:rPr>
              <a:t> Are Made, What Is the Percent Yield?, Continued</a:t>
            </a:r>
            <a:endParaRPr b="0" lang="en-US" sz="2000" spc="-1" strike="noStrike">
              <a:solidFill>
                <a:srgbClr val="9900ff"/>
              </a:solidFill>
              <a:latin typeface="Times New Roman"/>
            </a:endParaRPr>
          </a:p>
        </p:txBody>
      </p:sp>
      <p:sp>
        <p:nvSpPr>
          <p:cNvPr id="423" name="CustomShape 2"/>
          <p:cNvSpPr/>
          <p:nvPr/>
        </p:nvSpPr>
        <p:spPr>
          <a:xfrm>
            <a:off x="2514600" y="5029200"/>
            <a:ext cx="6172200" cy="1295280"/>
          </a:xfrm>
          <a:prstGeom prst="rect">
            <a:avLst/>
          </a:prstGeom>
          <a:noFill/>
          <a:ln>
            <a:noFill/>
          </a:ln>
        </p:spPr>
        <p:style>
          <a:lnRef idx="0"/>
          <a:fillRef idx="0"/>
          <a:effectRef idx="0"/>
          <a:fontRef idx="minor"/>
        </p:style>
        <p:txBody>
          <a:bodyPr lIns="45720" rIns="45720" tIns="46800" bIns="46800" anchor="ctr">
            <a:norm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Since the percent yield is less than 100, the answer makes sense.</a:t>
            </a:r>
            <a:endParaRPr b="0" lang="en-US" sz="2400" spc="-1" strike="noStrike">
              <a:solidFill>
                <a:srgbClr val="000000"/>
              </a:solidFill>
              <a:latin typeface="Times New Roman"/>
            </a:endParaRPr>
          </a:p>
        </p:txBody>
      </p:sp>
      <p:sp>
        <p:nvSpPr>
          <p:cNvPr id="424" name="Line 3"/>
          <p:cNvSpPr/>
          <p:nvPr/>
        </p:nvSpPr>
        <p:spPr>
          <a:xfrm>
            <a:off x="228600" y="1219320"/>
            <a:ext cx="8763120" cy="0"/>
          </a:xfrm>
          <a:prstGeom prst="line">
            <a:avLst/>
          </a:prstGeom>
          <a:ln cap="sq" w="28440">
            <a:solidFill>
              <a:srgbClr val="000000"/>
            </a:solidFill>
            <a:miter/>
          </a:ln>
        </p:spPr>
        <p:style>
          <a:lnRef idx="0"/>
          <a:fillRef idx="0"/>
          <a:effectRef idx="0"/>
          <a:fontRef idx="minor"/>
        </p:style>
      </p:sp>
      <p:sp>
        <p:nvSpPr>
          <p:cNvPr id="425" name="Line 4"/>
          <p:cNvSpPr/>
          <p:nvPr/>
        </p:nvSpPr>
        <p:spPr>
          <a:xfrm>
            <a:off x="228600" y="6400800"/>
            <a:ext cx="8763120" cy="0"/>
          </a:xfrm>
          <a:prstGeom prst="line">
            <a:avLst/>
          </a:prstGeom>
          <a:ln cap="sq" w="28440">
            <a:solidFill>
              <a:srgbClr val="000000"/>
            </a:solidFill>
            <a:miter/>
          </a:ln>
        </p:spPr>
        <p:style>
          <a:lnRef idx="0"/>
          <a:fillRef idx="0"/>
          <a:effectRef idx="0"/>
          <a:fontRef idx="minor"/>
        </p:style>
      </p:sp>
      <p:sp>
        <p:nvSpPr>
          <p:cNvPr id="426" name="CustomShape 5"/>
          <p:cNvSpPr/>
          <p:nvPr/>
        </p:nvSpPr>
        <p:spPr>
          <a:xfrm>
            <a:off x="228600" y="5029200"/>
            <a:ext cx="2057400" cy="820800"/>
          </a:xfrm>
          <a:prstGeom prst="rect">
            <a:avLst/>
          </a:prstGeom>
          <a:noFill/>
          <a:ln>
            <a:noFill/>
          </a:ln>
        </p:spPr>
        <p:style>
          <a:lnRef idx="0"/>
          <a:fillRef idx="0"/>
          <a:effectRef idx="0"/>
          <a:fontRef idx="minor"/>
        </p:style>
        <p:txBody>
          <a:bodyPr lIns="90000" rIns="90000" tIns="46800" bIns="46800">
            <a:norm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Check:</a:t>
            </a:r>
            <a:endParaRPr b="0" lang="en-US" sz="2400" spc="-1" strike="noStrike">
              <a:solidFill>
                <a:srgbClr val="000000"/>
              </a:solidFill>
              <a:latin typeface="Times New Roman"/>
            </a:endParaRPr>
          </a:p>
        </p:txBody>
      </p:sp>
      <p:sp>
        <p:nvSpPr>
          <p:cNvPr id="427" name="CustomShape 6"/>
          <p:cNvSpPr/>
          <p:nvPr/>
        </p:nvSpPr>
        <p:spPr>
          <a:xfrm>
            <a:off x="228600" y="1219320"/>
            <a:ext cx="2057400" cy="1589040"/>
          </a:xfrm>
          <a:prstGeom prst="rect">
            <a:avLst/>
          </a:prstGeom>
          <a:noFill/>
          <a:ln>
            <a:noFill/>
          </a:ln>
        </p:spPr>
        <p:style>
          <a:lnRef idx="0"/>
          <a:fillRef idx="0"/>
          <a:effectRef idx="0"/>
          <a:fontRef idx="minor"/>
        </p:style>
        <p:txBody>
          <a:bodyPr lIns="90000" rIns="90000" tIns="46800" bIns="46800">
            <a:norm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Solution:</a:t>
            </a:r>
            <a:endParaRPr b="0" lang="en-US" sz="2400" spc="-1" strike="noStrike">
              <a:solidFill>
                <a:srgbClr val="000000"/>
              </a:solidFill>
              <a:latin typeface="Times New Roman"/>
            </a:endParaRPr>
          </a:p>
        </p:txBody>
      </p:sp>
      <p:sp>
        <p:nvSpPr>
          <p:cNvPr id="428" name="Line 7"/>
          <p:cNvSpPr/>
          <p:nvPr/>
        </p:nvSpPr>
        <p:spPr>
          <a:xfrm>
            <a:off x="228600" y="1219320"/>
            <a:ext cx="0" cy="5189400"/>
          </a:xfrm>
          <a:prstGeom prst="line">
            <a:avLst/>
          </a:prstGeom>
          <a:ln cap="sq" w="28440">
            <a:solidFill>
              <a:srgbClr val="000000"/>
            </a:solidFill>
            <a:miter/>
          </a:ln>
        </p:spPr>
        <p:style>
          <a:lnRef idx="0"/>
          <a:fillRef idx="0"/>
          <a:effectRef idx="0"/>
          <a:fontRef idx="minor"/>
        </p:style>
      </p:sp>
      <p:sp>
        <p:nvSpPr>
          <p:cNvPr id="429" name="Line 8"/>
          <p:cNvSpPr/>
          <p:nvPr/>
        </p:nvSpPr>
        <p:spPr>
          <a:xfrm>
            <a:off x="8991720" y="1219320"/>
            <a:ext cx="0" cy="5160960"/>
          </a:xfrm>
          <a:prstGeom prst="line">
            <a:avLst/>
          </a:prstGeom>
          <a:ln cap="sq" w="28440">
            <a:solidFill>
              <a:srgbClr val="000000"/>
            </a:solidFill>
            <a:miter/>
          </a:ln>
        </p:spPr>
        <p:style>
          <a:lnRef idx="0"/>
          <a:fillRef idx="0"/>
          <a:effectRef idx="0"/>
          <a:fontRef idx="minor"/>
        </p:style>
      </p:sp>
      <p:sp>
        <p:nvSpPr>
          <p:cNvPr id="430" name="Line 9"/>
          <p:cNvSpPr/>
          <p:nvPr/>
        </p:nvSpPr>
        <p:spPr>
          <a:xfrm>
            <a:off x="212760" y="5029200"/>
            <a:ext cx="8763120" cy="0"/>
          </a:xfrm>
          <a:prstGeom prst="line">
            <a:avLst/>
          </a:prstGeom>
          <a:ln w="12600">
            <a:solidFill>
              <a:srgbClr val="000000"/>
            </a:solidFill>
            <a:miter/>
          </a:ln>
        </p:spPr>
        <p:style>
          <a:lnRef idx="0"/>
          <a:fillRef idx="0"/>
          <a:effectRef idx="0"/>
          <a:fontRef idx="minor"/>
        </p:style>
      </p:sp>
      <mc:AlternateContent>
        <mc:Choice xmlns:a14="http://schemas.microsoft.com/office/drawing/2010/main" Requires="a14">
          <p:sp>
            <p:nvSpPr>
              <p:cNvPr id="431" name="Formula 10"/>
              <p:cNvSpPr txBox="1"/>
              <p:nvPr/>
            </p:nvSpPr>
            <p:spPr>
              <a:xfrm>
                <a:off x="533520" y="1676520"/>
                <a:ext cx="8080200" cy="857160"/>
              </a:xfrm>
              <a:prstGeom prst="rect">
                <a:avLst/>
              </a:prstGeom>
            </p:spPr>
            <p:txBody>
              <a:bodyPr/>
              <a:p>
                <a14:m>
                  <m:oMath xmlns:m="http://schemas.openxmlformats.org/officeDocument/2006/math">
                    <m:r>
                      <m:t xml:space="preserve">9</m:t>
                    </m:r>
                    <m:r>
                      <m:rPr>
                        <m:lit/>
                        <m:nor/>
                      </m:rPr>
                      <m:t xml:space="preserve">.</m:t>
                    </m:r>
                    <m:sSub>
                      <m:e>
                        <m:r>
                          <m:rPr>
                            <m:lit/>
                            <m:nor/>
                          </m:rPr>
                          <m:t xml:space="preserve">05 g NH</m:t>
                        </m:r>
                      </m:e>
                      <m:sub>
                        <m:r>
                          <m:t xml:space="preserve">3</m:t>
                        </m:r>
                      </m:sub>
                    </m:sSub>
                    <m:r>
                      <m:t xml:space="preserve">×</m:t>
                    </m:r>
                    <m:f>
                      <m:num>
                        <m:sSub>
                          <m:e>
                            <m:r>
                              <m:rPr>
                                <m:lit/>
                                <m:nor/>
                              </m:rPr>
                              <m:t xml:space="preserve">1 mol NH</m:t>
                            </m:r>
                          </m:e>
                          <m:sub>
                            <m:r>
                              <m:t xml:space="preserve">3</m:t>
                            </m:r>
                          </m:sub>
                        </m:sSub>
                      </m:num>
                      <m:den>
                        <m:r>
                          <m:rPr>
                            <m:lit/>
                            <m:nor/>
                          </m:rPr>
                          <m:t xml:space="preserve">17</m:t>
                        </m:r>
                        <m:r>
                          <m:rPr>
                            <m:lit/>
                            <m:nor/>
                          </m:rPr>
                          <m:t xml:space="preserve">.</m:t>
                        </m:r>
                        <m:sSub>
                          <m:e>
                            <m:r>
                              <m:rPr>
                                <m:lit/>
                                <m:nor/>
                              </m:rPr>
                              <m:t xml:space="preserve">03 g NH</m:t>
                            </m:r>
                          </m:e>
                          <m:sub>
                            <m:r>
                              <m:t xml:space="preserve">3</m:t>
                            </m:r>
                          </m:sub>
                        </m:sSub>
                      </m:den>
                    </m:f>
                    <m:r>
                      <m:t xml:space="preserve">×</m:t>
                    </m:r>
                    <m:f>
                      <m:num>
                        <m:r>
                          <m:t xml:space="preserve">1</m:t>
                        </m:r>
                        <m:sSub>
                          <m:e>
                            <m:r>
                              <m:rPr>
                                <m:lit/>
                                <m:nor/>
                              </m:rPr>
                              <m:t xml:space="preserve"> mol N</m:t>
                            </m:r>
                          </m:e>
                          <m:sub>
                            <m:r>
                              <m:t xml:space="preserve">2</m:t>
                            </m:r>
                          </m:sub>
                        </m:sSub>
                      </m:num>
                      <m:den>
                        <m:sSub>
                          <m:e>
                            <m:r>
                              <m:rPr>
                                <m:lit/>
                                <m:nor/>
                              </m:rPr>
                              <m:t xml:space="preserve">2 mol NH</m:t>
                            </m:r>
                          </m:e>
                          <m:sub>
                            <m:r>
                              <m:t xml:space="preserve">3</m:t>
                            </m:r>
                          </m:sub>
                        </m:sSub>
                      </m:den>
                    </m:f>
                    <m:r>
                      <m:t xml:space="preserve">×</m:t>
                    </m:r>
                    <m:f>
                      <m:num>
                        <m:r>
                          <m:t xml:space="preserve">28</m:t>
                        </m:r>
                        <m:r>
                          <m:rPr>
                            <m:lit/>
                            <m:nor/>
                          </m:rPr>
                          <m:t xml:space="preserve">.</m:t>
                        </m:r>
                        <m:sSub>
                          <m:e>
                            <m:r>
                              <m:rPr>
                                <m:lit/>
                                <m:nor/>
                              </m:rPr>
                              <m:t xml:space="preserve">02 g N</m:t>
                            </m:r>
                          </m:e>
                          <m:sub>
                            <m:r>
                              <m:t xml:space="preserve">2</m:t>
                            </m:r>
                          </m:sub>
                        </m:sSub>
                      </m:num>
                      <m:den>
                        <m:sSub>
                          <m:e>
                            <m:r>
                              <m:rPr>
                                <m:lit/>
                                <m:nor/>
                              </m:rPr>
                              <m:t xml:space="preserve">1 mol N</m:t>
                            </m:r>
                          </m:e>
                          <m:sub>
                            <m:r>
                              <m:t xml:space="preserve">2</m:t>
                            </m:r>
                          </m:sub>
                        </m:sSub>
                      </m:den>
                    </m:f>
                    <m:r>
                      <m:t xml:space="preserve">=</m:t>
                    </m:r>
                    <m:r>
                      <m:t xml:space="preserve">7</m:t>
                    </m:r>
                    <m:r>
                      <m:rPr>
                        <m:lit/>
                        <m:nor/>
                      </m:rPr>
                      <m:t xml:space="preserve">.</m:t>
                    </m:r>
                    <m:sSub>
                      <m:e>
                        <m:r>
                          <m:rPr>
                            <m:lit/>
                            <m:nor/>
                          </m:rPr>
                          <m:t xml:space="preserve">42 g N</m:t>
                        </m:r>
                      </m:e>
                      <m:sub>
                        <m:r>
                          <m:t xml:space="preserve">2</m:t>
                        </m:r>
                      </m:sub>
                    </m:sSub>
                  </m:oMath>
                </a14:m>
              </a:p>
            </p:txBody>
          </p:sp>
        </mc:Choice>
        <mc:Fallback/>
      </mc:AlternateContent>
      <p:sp>
        <p:nvSpPr>
          <p:cNvPr id="432" name="Line 11"/>
          <p:cNvSpPr/>
          <p:nvPr/>
        </p:nvSpPr>
        <p:spPr>
          <a:xfrm>
            <a:off x="2286000" y="5029200"/>
            <a:ext cx="7920" cy="1336680"/>
          </a:xfrm>
          <a:prstGeom prst="line">
            <a:avLst/>
          </a:prstGeom>
          <a:ln w="12600">
            <a:solidFill>
              <a:srgbClr val="000000"/>
            </a:solidFill>
            <a:miter/>
          </a:ln>
        </p:spPr>
        <p:style>
          <a:lnRef idx="0"/>
          <a:fillRef idx="0"/>
          <a:effectRef idx="0"/>
          <a:fontRef idx="minor"/>
        </p:style>
      </p:sp>
      <p:sp>
        <p:nvSpPr>
          <p:cNvPr id="433" name="Freeform 12"/>
          <p:cNvSpPr/>
          <p:nvPr/>
        </p:nvSpPr>
        <p:spPr>
          <a:xfrm>
            <a:off x="1143000" y="1981080"/>
            <a:ext cx="838440" cy="153000"/>
          </a:xfrm>
          <a:custGeom>
            <a:avLst/>
            <a:gdLst/>
            <a:ahLst/>
            <a:rect l="0" t="0" r="r" b="b"/>
            <a:pathLst>
              <a:path w="2329" h="425">
                <a:moveTo>
                  <a:pt x="0" y="424"/>
                </a:moveTo>
                <a:lnTo>
                  <a:pt x="2328" y="0"/>
                </a:lnTo>
              </a:path>
            </a:pathLst>
          </a:custGeom>
          <a:ln w="38160">
            <a:solidFill>
              <a:srgbClr val="ff0000"/>
            </a:solidFill>
            <a:miter/>
          </a:ln>
        </p:spPr>
      </p:sp>
      <p:sp>
        <p:nvSpPr>
          <p:cNvPr id="434" name="Freeform 13"/>
          <p:cNvSpPr/>
          <p:nvPr/>
        </p:nvSpPr>
        <p:spPr>
          <a:xfrm>
            <a:off x="2819520" y="2285640"/>
            <a:ext cx="838440" cy="152640"/>
          </a:xfrm>
          <a:custGeom>
            <a:avLst/>
            <a:gdLst/>
            <a:ahLst/>
            <a:rect l="0" t="0" r="r" b="b"/>
            <a:pathLst>
              <a:path w="2329" h="424">
                <a:moveTo>
                  <a:pt x="0" y="423"/>
                </a:moveTo>
                <a:lnTo>
                  <a:pt x="2328" y="0"/>
                </a:lnTo>
              </a:path>
            </a:pathLst>
          </a:custGeom>
          <a:ln w="38160">
            <a:solidFill>
              <a:srgbClr val="ff0000"/>
            </a:solidFill>
            <a:miter/>
          </a:ln>
        </p:spPr>
      </p:sp>
      <p:sp>
        <p:nvSpPr>
          <p:cNvPr id="435" name="Freeform 14"/>
          <p:cNvSpPr/>
          <p:nvPr/>
        </p:nvSpPr>
        <p:spPr>
          <a:xfrm>
            <a:off x="2590920" y="1828440"/>
            <a:ext cx="838440" cy="152640"/>
          </a:xfrm>
          <a:custGeom>
            <a:avLst/>
            <a:gdLst/>
            <a:ahLst/>
            <a:rect l="0" t="0" r="r" b="b"/>
            <a:pathLst>
              <a:path w="2329" h="424">
                <a:moveTo>
                  <a:pt x="2328" y="423"/>
                </a:moveTo>
                <a:lnTo>
                  <a:pt x="0" y="0"/>
                </a:lnTo>
              </a:path>
            </a:pathLst>
          </a:custGeom>
          <a:ln w="38160">
            <a:solidFill>
              <a:srgbClr val="0066ff"/>
            </a:solidFill>
            <a:miter/>
          </a:ln>
        </p:spPr>
      </p:sp>
      <p:sp>
        <p:nvSpPr>
          <p:cNvPr id="436" name="Freeform 15"/>
          <p:cNvSpPr/>
          <p:nvPr/>
        </p:nvSpPr>
        <p:spPr>
          <a:xfrm>
            <a:off x="4343400" y="2285640"/>
            <a:ext cx="838440" cy="152640"/>
          </a:xfrm>
          <a:custGeom>
            <a:avLst/>
            <a:gdLst/>
            <a:ahLst/>
            <a:rect l="0" t="0" r="r" b="b"/>
            <a:pathLst>
              <a:path w="2329" h="424">
                <a:moveTo>
                  <a:pt x="2328" y="423"/>
                </a:moveTo>
                <a:lnTo>
                  <a:pt x="0" y="0"/>
                </a:lnTo>
              </a:path>
            </a:pathLst>
          </a:custGeom>
          <a:ln w="38160">
            <a:solidFill>
              <a:srgbClr val="0066ff"/>
            </a:solidFill>
            <a:miter/>
          </a:ln>
        </p:spPr>
      </p:sp>
      <mc:AlternateContent>
        <mc:Choice xmlns:a14="http://schemas.microsoft.com/office/drawing/2010/main" Requires="a14">
          <p:sp>
            <p:nvSpPr>
              <p:cNvPr id="437" name="Formula 16"/>
              <p:cNvSpPr txBox="1"/>
              <p:nvPr/>
            </p:nvSpPr>
            <p:spPr>
              <a:xfrm>
                <a:off x="533520" y="2606760"/>
                <a:ext cx="8381880" cy="892080"/>
              </a:xfrm>
              <a:prstGeom prst="rect">
                <a:avLst/>
              </a:prstGeom>
            </p:spPr>
            <p:txBody>
              <a:bodyPr/>
              <a:p>
                <a14:m>
                  <m:oMath xmlns:m="http://schemas.openxmlformats.org/officeDocument/2006/math">
                    <m:r>
                      <m:t xml:space="preserve">45</m:t>
                    </m:r>
                    <m:r>
                      <m:rPr>
                        <m:lit/>
                        <m:nor/>
                      </m:rPr>
                      <m:t xml:space="preserve">.</m:t>
                    </m:r>
                    <m:r>
                      <m:rPr>
                        <m:lit/>
                        <m:nor/>
                      </m:rPr>
                      <m:t xml:space="preserve">2 g CuO</m:t>
                    </m:r>
                    <m:r>
                      <m:t xml:space="preserve">×</m:t>
                    </m:r>
                    <m:f>
                      <m:num>
                        <m:r>
                          <m:rPr>
                            <m:lit/>
                            <m:nor/>
                          </m:rPr>
                          <m:t xml:space="preserve">1 mol CuO</m:t>
                        </m:r>
                      </m:num>
                      <m:den>
                        <m:r>
                          <m:rPr>
                            <m:lit/>
                            <m:nor/>
                          </m:rPr>
                          <m:t xml:space="preserve">79</m:t>
                        </m:r>
                        <m:r>
                          <m:rPr>
                            <m:lit/>
                            <m:nor/>
                          </m:rPr>
                          <m:t xml:space="preserve">.</m:t>
                        </m:r>
                        <m:r>
                          <m:rPr>
                            <m:lit/>
                            <m:nor/>
                          </m:rPr>
                          <m:t xml:space="preserve">55 g CuO</m:t>
                        </m:r>
                      </m:den>
                    </m:f>
                    <m:r>
                      <m:t xml:space="preserve">×</m:t>
                    </m:r>
                    <m:f>
                      <m:num>
                        <m:r>
                          <m:t xml:space="preserve">1</m:t>
                        </m:r>
                        <m:sSub>
                          <m:e>
                            <m:r>
                              <m:rPr>
                                <m:lit/>
                                <m:nor/>
                              </m:rPr>
                              <m:t xml:space="preserve"> mol N</m:t>
                            </m:r>
                          </m:e>
                          <m:sub>
                            <m:r>
                              <m:t xml:space="preserve">2</m:t>
                            </m:r>
                          </m:sub>
                        </m:sSub>
                      </m:num>
                      <m:den>
                        <m:r>
                          <m:rPr>
                            <m:lit/>
                            <m:nor/>
                          </m:rPr>
                          <m:t xml:space="preserve">3 mol CuO</m:t>
                        </m:r>
                      </m:den>
                    </m:f>
                    <m:r>
                      <m:t xml:space="preserve">×</m:t>
                    </m:r>
                    <m:f>
                      <m:num>
                        <m:r>
                          <m:t xml:space="preserve">28</m:t>
                        </m:r>
                        <m:r>
                          <m:rPr>
                            <m:lit/>
                            <m:nor/>
                          </m:rPr>
                          <m:t xml:space="preserve">.</m:t>
                        </m:r>
                        <m:sSub>
                          <m:e>
                            <m:r>
                              <m:rPr>
                                <m:lit/>
                                <m:nor/>
                              </m:rPr>
                              <m:t xml:space="preserve">02 g N</m:t>
                            </m:r>
                          </m:e>
                          <m:sub>
                            <m:r>
                              <m:t xml:space="preserve">2</m:t>
                            </m:r>
                          </m:sub>
                        </m:sSub>
                      </m:num>
                      <m:den>
                        <m:sSub>
                          <m:e>
                            <m:r>
                              <m:rPr>
                                <m:lit/>
                                <m:nor/>
                              </m:rPr>
                              <m:t xml:space="preserve">1 mol N</m:t>
                            </m:r>
                          </m:e>
                          <m:sub>
                            <m:r>
                              <m:t xml:space="preserve">2</m:t>
                            </m:r>
                          </m:sub>
                        </m:sSub>
                      </m:den>
                    </m:f>
                    <m:r>
                      <m:t xml:space="preserve">=</m:t>
                    </m:r>
                    <m:r>
                      <m:t xml:space="preserve">5</m:t>
                    </m:r>
                    <m:r>
                      <m:rPr>
                        <m:lit/>
                        <m:nor/>
                      </m:rPr>
                      <m:t xml:space="preserve">.</m:t>
                    </m:r>
                    <m:sSub>
                      <m:e>
                        <m:r>
                          <m:rPr>
                            <m:lit/>
                            <m:nor/>
                          </m:rPr>
                          <m:t xml:space="preserve">30 g N</m:t>
                        </m:r>
                      </m:e>
                      <m:sub>
                        <m:r>
                          <m:t xml:space="preserve">2</m:t>
                        </m:r>
                      </m:sub>
                    </m:sSub>
                  </m:oMath>
                </a14:m>
              </a:p>
            </p:txBody>
          </p:sp>
        </mc:Choice>
        <mc:Fallback/>
      </mc:AlternateContent>
      <p:sp>
        <p:nvSpPr>
          <p:cNvPr id="438" name="Freeform 17"/>
          <p:cNvSpPr/>
          <p:nvPr/>
        </p:nvSpPr>
        <p:spPr>
          <a:xfrm>
            <a:off x="1219320" y="2895480"/>
            <a:ext cx="838440" cy="153000"/>
          </a:xfrm>
          <a:custGeom>
            <a:avLst/>
            <a:gdLst/>
            <a:ahLst/>
            <a:rect l="0" t="0" r="r" b="b"/>
            <a:pathLst>
              <a:path w="2329" h="425">
                <a:moveTo>
                  <a:pt x="0" y="424"/>
                </a:moveTo>
                <a:lnTo>
                  <a:pt x="2328" y="0"/>
                </a:lnTo>
              </a:path>
            </a:pathLst>
          </a:custGeom>
          <a:ln w="38160">
            <a:solidFill>
              <a:srgbClr val="ff0000"/>
            </a:solidFill>
            <a:miter/>
          </a:ln>
        </p:spPr>
      </p:sp>
      <p:sp>
        <p:nvSpPr>
          <p:cNvPr id="439" name="Freeform 18"/>
          <p:cNvSpPr/>
          <p:nvPr/>
        </p:nvSpPr>
        <p:spPr>
          <a:xfrm>
            <a:off x="3048120" y="3200040"/>
            <a:ext cx="838440" cy="152640"/>
          </a:xfrm>
          <a:custGeom>
            <a:avLst/>
            <a:gdLst/>
            <a:ahLst/>
            <a:rect l="0" t="0" r="r" b="b"/>
            <a:pathLst>
              <a:path w="2329" h="424">
                <a:moveTo>
                  <a:pt x="0" y="423"/>
                </a:moveTo>
                <a:lnTo>
                  <a:pt x="2328" y="0"/>
                </a:lnTo>
              </a:path>
            </a:pathLst>
          </a:custGeom>
          <a:ln w="38160">
            <a:solidFill>
              <a:srgbClr val="ff0000"/>
            </a:solidFill>
            <a:miter/>
          </a:ln>
        </p:spPr>
      </p:sp>
      <p:sp>
        <p:nvSpPr>
          <p:cNvPr id="440" name="Freeform 19"/>
          <p:cNvSpPr/>
          <p:nvPr/>
        </p:nvSpPr>
        <p:spPr>
          <a:xfrm>
            <a:off x="2743200" y="2742840"/>
            <a:ext cx="838440" cy="152640"/>
          </a:xfrm>
          <a:custGeom>
            <a:avLst/>
            <a:gdLst/>
            <a:ahLst/>
            <a:rect l="0" t="0" r="r" b="b"/>
            <a:pathLst>
              <a:path w="2329" h="424">
                <a:moveTo>
                  <a:pt x="2328" y="423"/>
                </a:moveTo>
                <a:lnTo>
                  <a:pt x="0" y="0"/>
                </a:lnTo>
              </a:path>
            </a:pathLst>
          </a:custGeom>
          <a:ln w="38160">
            <a:solidFill>
              <a:srgbClr val="0066ff"/>
            </a:solidFill>
            <a:miter/>
          </a:ln>
        </p:spPr>
      </p:sp>
      <p:sp>
        <p:nvSpPr>
          <p:cNvPr id="441" name="Freeform 20"/>
          <p:cNvSpPr/>
          <p:nvPr/>
        </p:nvSpPr>
        <p:spPr>
          <a:xfrm>
            <a:off x="4419720" y="3200040"/>
            <a:ext cx="838440" cy="152640"/>
          </a:xfrm>
          <a:custGeom>
            <a:avLst/>
            <a:gdLst/>
            <a:ahLst/>
            <a:rect l="0" t="0" r="r" b="b"/>
            <a:pathLst>
              <a:path w="2329" h="424">
                <a:moveTo>
                  <a:pt x="2328" y="423"/>
                </a:moveTo>
                <a:lnTo>
                  <a:pt x="0" y="0"/>
                </a:lnTo>
              </a:path>
            </a:pathLst>
          </a:custGeom>
          <a:ln w="38160">
            <a:solidFill>
              <a:srgbClr val="0066ff"/>
            </a:solidFill>
            <a:miter/>
          </a:ln>
        </p:spPr>
      </p:sp>
      <p:sp>
        <p:nvSpPr>
          <p:cNvPr id="442" name="Freeform 21"/>
          <p:cNvSpPr/>
          <p:nvPr/>
        </p:nvSpPr>
        <p:spPr>
          <a:xfrm>
            <a:off x="4343400" y="1828440"/>
            <a:ext cx="838440" cy="152640"/>
          </a:xfrm>
          <a:custGeom>
            <a:avLst/>
            <a:gdLst/>
            <a:ahLst/>
            <a:rect l="0" t="0" r="r" b="b"/>
            <a:pathLst>
              <a:path w="2329" h="424">
                <a:moveTo>
                  <a:pt x="0" y="423"/>
                </a:moveTo>
                <a:lnTo>
                  <a:pt x="2328" y="0"/>
                </a:lnTo>
              </a:path>
            </a:pathLst>
          </a:custGeom>
          <a:ln w="28440">
            <a:solidFill>
              <a:srgbClr val="009900"/>
            </a:solidFill>
            <a:miter/>
          </a:ln>
        </p:spPr>
      </p:sp>
      <p:sp>
        <p:nvSpPr>
          <p:cNvPr id="443" name="Freeform 22"/>
          <p:cNvSpPr/>
          <p:nvPr/>
        </p:nvSpPr>
        <p:spPr>
          <a:xfrm>
            <a:off x="6019920" y="2209680"/>
            <a:ext cx="838440" cy="153000"/>
          </a:xfrm>
          <a:custGeom>
            <a:avLst/>
            <a:gdLst/>
            <a:ahLst/>
            <a:rect l="0" t="0" r="r" b="b"/>
            <a:pathLst>
              <a:path w="2329" h="425">
                <a:moveTo>
                  <a:pt x="0" y="424"/>
                </a:moveTo>
                <a:lnTo>
                  <a:pt x="2328" y="0"/>
                </a:lnTo>
              </a:path>
            </a:pathLst>
          </a:custGeom>
          <a:ln w="28440">
            <a:solidFill>
              <a:srgbClr val="009900"/>
            </a:solidFill>
            <a:miter/>
          </a:ln>
        </p:spPr>
      </p:sp>
      <p:sp>
        <p:nvSpPr>
          <p:cNvPr id="444" name="Freeform 23"/>
          <p:cNvSpPr/>
          <p:nvPr/>
        </p:nvSpPr>
        <p:spPr>
          <a:xfrm>
            <a:off x="4572000" y="2742840"/>
            <a:ext cx="838440" cy="152640"/>
          </a:xfrm>
          <a:custGeom>
            <a:avLst/>
            <a:gdLst/>
            <a:ahLst/>
            <a:rect l="0" t="0" r="r" b="b"/>
            <a:pathLst>
              <a:path w="2329" h="424">
                <a:moveTo>
                  <a:pt x="0" y="423"/>
                </a:moveTo>
                <a:lnTo>
                  <a:pt x="2328" y="0"/>
                </a:lnTo>
              </a:path>
            </a:pathLst>
          </a:custGeom>
          <a:ln w="28440">
            <a:solidFill>
              <a:srgbClr val="009900"/>
            </a:solidFill>
            <a:miter/>
          </a:ln>
        </p:spPr>
      </p:sp>
      <p:sp>
        <p:nvSpPr>
          <p:cNvPr id="445" name="Freeform 24"/>
          <p:cNvSpPr/>
          <p:nvPr/>
        </p:nvSpPr>
        <p:spPr>
          <a:xfrm>
            <a:off x="6216480" y="3197160"/>
            <a:ext cx="838800" cy="153000"/>
          </a:xfrm>
          <a:custGeom>
            <a:avLst/>
            <a:gdLst/>
            <a:ahLst/>
            <a:rect l="0" t="0" r="r" b="b"/>
            <a:pathLst>
              <a:path w="2330" h="425">
                <a:moveTo>
                  <a:pt x="0" y="424"/>
                </a:moveTo>
                <a:lnTo>
                  <a:pt x="2329" y="0"/>
                </a:lnTo>
              </a:path>
            </a:pathLst>
          </a:custGeom>
          <a:ln w="28440">
            <a:solidFill>
              <a:srgbClr val="009900"/>
            </a:solidFill>
            <a:miter/>
          </a:ln>
        </p:spPr>
      </p:sp>
      <mc:AlternateContent>
        <mc:Choice xmlns:a14="http://schemas.microsoft.com/office/drawing/2010/main" Requires="a14">
          <p:sp>
            <p:nvSpPr>
              <p:cNvPr id="446" name="Formula 25"/>
              <p:cNvSpPr txBox="1"/>
              <p:nvPr/>
            </p:nvSpPr>
            <p:spPr>
              <a:xfrm>
                <a:off x="2362320" y="3809880"/>
                <a:ext cx="4698720" cy="986040"/>
              </a:xfrm>
              <a:prstGeom prst="rect">
                <a:avLst/>
              </a:prstGeom>
            </p:spPr>
            <p:txBody>
              <a:bodyPr/>
              <a:p>
                <a14:m>
                  <m:oMath xmlns:m="http://schemas.openxmlformats.org/officeDocument/2006/math">
                    <m:f>
                      <m:num>
                        <m:r>
                          <m:t xml:space="preserve">4</m:t>
                        </m:r>
                        <m:r>
                          <m:rPr>
                            <m:lit/>
                            <m:nor/>
                          </m:rPr>
                          <m:t xml:space="preserve">.</m:t>
                        </m:r>
                        <m:sSub>
                          <m:e>
                            <m:r>
                              <m:rPr>
                                <m:lit/>
                                <m:nor/>
                              </m:rPr>
                              <m:t xml:space="preserve">61 g N</m:t>
                            </m:r>
                          </m:e>
                          <m:sub>
                            <m:r>
                              <m:t xml:space="preserve">2</m:t>
                            </m:r>
                          </m:sub>
                        </m:sSub>
                      </m:num>
                      <m:den>
                        <m:r>
                          <m:t xml:space="preserve">5</m:t>
                        </m:r>
                        <m:r>
                          <m:rPr>
                            <m:lit/>
                            <m:nor/>
                          </m:rPr>
                          <m:t xml:space="preserve">.</m:t>
                        </m:r>
                        <m:sSub>
                          <m:e>
                            <m:r>
                              <m:rPr>
                                <m:lit/>
                                <m:nor/>
                              </m:rPr>
                              <m:t xml:space="preserve">30 g N</m:t>
                            </m:r>
                          </m:e>
                          <m:sub>
                            <m:r>
                              <m:t xml:space="preserve">2</m:t>
                            </m:r>
                          </m:sub>
                        </m:sSub>
                      </m:den>
                    </m:f>
                    <m:r>
                      <m:t xml:space="preserve">×</m:t>
                    </m:r>
                    <m:r>
                      <m:rPr>
                        <m:lit/>
                        <m:nor/>
                      </m:rPr>
                      <m:t xml:space="preserve">100</m:t>
                    </m:r>
                    <m:r>
                      <m:rPr>
                        <m:lit/>
                        <m:nor/>
                      </m:rPr>
                      <m:t xml:space="preserve">%</m:t>
                    </m:r>
                    <m:r>
                      <m:t xml:space="preserve">=</m:t>
                    </m:r>
                    <m:r>
                      <m:rPr>
                        <m:lit/>
                        <m:nor/>
                      </m:rPr>
                      <m:t xml:space="preserve"> 87</m:t>
                    </m:r>
                    <m:r>
                      <m:rPr>
                        <m:lit/>
                        <m:nor/>
                      </m:rPr>
                      <m:t xml:space="preserve">.</m:t>
                    </m:r>
                    <m:r>
                      <m:rPr>
                        <m:lit/>
                        <m:nor/>
                      </m:rPr>
                      <m:t xml:space="preserve">0% Yield</m:t>
                    </m:r>
                  </m:oMath>
                </a14:m>
              </a:p>
            </p:txBody>
          </p:sp>
        </mc:Choice>
        <mc:Fallback/>
      </mc:AlternateContent>
      <p:sp>
        <p:nvSpPr>
          <p:cNvPr id="447" name="CustomShape 26"/>
          <p:cNvSpPr/>
          <p:nvPr/>
        </p:nvSpPr>
        <p:spPr>
          <a:xfrm>
            <a:off x="7467480" y="2590920"/>
            <a:ext cx="1447920" cy="1382760"/>
          </a:xfrm>
          <a:prstGeom prst="rect">
            <a:avLst/>
          </a:prstGeom>
          <a:solidFill>
            <a:srgbClr val="33ccff">
              <a:alpha val="28000"/>
            </a:srgbClr>
          </a:solidFill>
          <a:ln w="9360">
            <a:solidFill>
              <a:srgbClr val="000000"/>
            </a:solidFill>
            <a:miter/>
          </a:ln>
        </p:spPr>
        <p:style>
          <a:lnRef idx="0"/>
          <a:fillRef idx="0"/>
          <a:effectRef idx="0"/>
          <a:fontRef idx="minor"/>
        </p:style>
        <p:txBody>
          <a:bodyPr wrap="none" lIns="90000" rIns="90000" tIns="46800" bIns="46800" anchor="b" anchorCtr="1">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Theoretical</a:t>
            </a: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yield</a:t>
            </a:r>
            <a:endParaRPr b="0" lang="en-US" sz="2400" spc="-1" strike="noStrike">
              <a:solidFill>
                <a:srgbClr val="000000"/>
              </a:solidFill>
              <a:latin typeface="Times New Roman"/>
            </a:endParaRPr>
          </a:p>
        </p:txBody>
      </p:sp>
    </p:spTree>
  </p:cSld>
  <p:transition>
    <p:fade thruBlk="true"/>
  </p:transition>
  <p:timing>
    <p:tnLst>
      <p:par>
        <p:cTn id="987" dur="indefinite" restart="never" nodeType="tmRoot">
          <p:childTnLst>
            <p:seq>
              <p:cTn id="988" dur="indefinite" nodeType="mainSeq">
                <p:childTnLst>
                  <p:par>
                    <p:cTn id="989" fill="hold">
                      <p:stCondLst>
                        <p:cond delay="indefinite"/>
                      </p:stCondLst>
                      <p:childTnLst>
                        <p:par>
                          <p:cTn id="990" fill="hold">
                            <p:stCondLst>
                              <p:cond delay="0"/>
                            </p:stCondLst>
                            <p:childTnLst>
                              <p:par>
                                <p:cTn id="991" nodeType="clickEffect" fill="hold" presetClass="entr" presetID="1">
                                  <p:stCondLst>
                                    <p:cond delay="0"/>
                                  </p:stCondLst>
                                  <p:childTnLst>
                                    <p:set>
                                      <p:cBhvr>
                                        <p:cTn id="992" dur="1" fill="hold">
                                          <p:stCondLst>
                                            <p:cond delay="0"/>
                                          </p:stCondLst>
                                        </p:cTn>
                                        <p:tgtEl>
                                          <p:spTgt spid="431"/>
                                        </p:tgtEl>
                                        <p:attrNameLst>
                                          <p:attrName>style.visibility</p:attrName>
                                        </p:attrNameLst>
                                      </p:cBhvr>
                                      <p:to>
                                        <p:strVal val="visible"/>
                                      </p:to>
                                    </p:set>
                                  </p:childTnLst>
                                </p:cTn>
                              </p:par>
                            </p:childTnLst>
                          </p:cTn>
                        </p:par>
                      </p:childTnLst>
                    </p:cTn>
                  </p:par>
                  <p:par>
                    <p:cTn id="993" fill="hold">
                      <p:stCondLst>
                        <p:cond delay="indefinite"/>
                      </p:stCondLst>
                      <p:childTnLst>
                        <p:par>
                          <p:cTn id="994" fill="hold">
                            <p:stCondLst>
                              <p:cond delay="0"/>
                            </p:stCondLst>
                            <p:childTnLst>
                              <p:par>
                                <p:cTn id="995" nodeType="clickEffect" fill="hold" presetClass="entr" presetID="22" presetSubtype="4">
                                  <p:stCondLst>
                                    <p:cond delay="0"/>
                                  </p:stCondLst>
                                  <p:childTnLst>
                                    <p:set>
                                      <p:cBhvr>
                                        <p:cTn id="996" dur="1" fill="hold">
                                          <p:stCondLst>
                                            <p:cond delay="0"/>
                                          </p:stCondLst>
                                        </p:cTn>
                                        <p:tgtEl>
                                          <p:spTgt spid="433"/>
                                        </p:tgtEl>
                                        <p:attrNameLst>
                                          <p:attrName>style.visibility</p:attrName>
                                        </p:attrNameLst>
                                      </p:cBhvr>
                                      <p:to>
                                        <p:strVal val="visible"/>
                                      </p:to>
                                    </p:set>
                                    <p:animEffect filter="wipe(down)" transition="in">
                                      <p:cBhvr additive="repl">
                                        <p:cTn id="997" dur="500"/>
                                        <p:tgtEl>
                                          <p:spTgt spid="433"/>
                                        </p:tgtEl>
                                      </p:cBhvr>
                                    </p:animEffect>
                                  </p:childTnLst>
                                </p:cTn>
                              </p:par>
                            </p:childTnLst>
                          </p:cTn>
                        </p:par>
                        <p:par>
                          <p:cTn id="998" fill="hold">
                            <p:stCondLst>
                              <p:cond delay="500"/>
                            </p:stCondLst>
                            <p:childTnLst>
                              <p:par>
                                <p:cTn id="999" nodeType="afterEffect" fill="hold" presetClass="entr" presetID="22" presetSubtype="4">
                                  <p:stCondLst>
                                    <p:cond delay="0"/>
                                  </p:stCondLst>
                                  <p:childTnLst>
                                    <p:set>
                                      <p:cBhvr>
                                        <p:cTn id="1000" dur="1" fill="hold">
                                          <p:stCondLst>
                                            <p:cond delay="0"/>
                                          </p:stCondLst>
                                        </p:cTn>
                                        <p:tgtEl>
                                          <p:spTgt spid="434"/>
                                        </p:tgtEl>
                                        <p:attrNameLst>
                                          <p:attrName>style.visibility</p:attrName>
                                        </p:attrNameLst>
                                      </p:cBhvr>
                                      <p:to>
                                        <p:strVal val="visible"/>
                                      </p:to>
                                    </p:set>
                                    <p:animEffect filter="wipe(down)" transition="in">
                                      <p:cBhvr additive="repl">
                                        <p:cTn id="1001" dur="500"/>
                                        <p:tgtEl>
                                          <p:spTgt spid="434"/>
                                        </p:tgtEl>
                                      </p:cBhvr>
                                    </p:animEffect>
                                  </p:childTnLst>
                                </p:cTn>
                              </p:par>
                            </p:childTnLst>
                          </p:cTn>
                        </p:par>
                        <p:par>
                          <p:cTn id="1002" fill="hold">
                            <p:stCondLst>
                              <p:cond delay="1000"/>
                            </p:stCondLst>
                            <p:childTnLst>
                              <p:par>
                                <p:cTn id="1003" nodeType="afterEffect" fill="hold" presetClass="entr" presetID="22" presetSubtype="4">
                                  <p:stCondLst>
                                    <p:cond delay="0"/>
                                  </p:stCondLst>
                                  <p:childTnLst>
                                    <p:set>
                                      <p:cBhvr>
                                        <p:cTn id="1004" dur="1" fill="hold">
                                          <p:stCondLst>
                                            <p:cond delay="0"/>
                                          </p:stCondLst>
                                        </p:cTn>
                                        <p:tgtEl>
                                          <p:spTgt spid="435"/>
                                        </p:tgtEl>
                                        <p:attrNameLst>
                                          <p:attrName>style.visibility</p:attrName>
                                        </p:attrNameLst>
                                      </p:cBhvr>
                                      <p:to>
                                        <p:strVal val="visible"/>
                                      </p:to>
                                    </p:set>
                                    <p:animEffect filter="wipe(down)" transition="in">
                                      <p:cBhvr additive="repl">
                                        <p:cTn id="1005" dur="500"/>
                                        <p:tgtEl>
                                          <p:spTgt spid="435"/>
                                        </p:tgtEl>
                                      </p:cBhvr>
                                    </p:animEffect>
                                  </p:childTnLst>
                                </p:cTn>
                              </p:par>
                            </p:childTnLst>
                          </p:cTn>
                        </p:par>
                        <p:par>
                          <p:cTn id="1006" fill="hold">
                            <p:stCondLst>
                              <p:cond delay="1500"/>
                            </p:stCondLst>
                            <p:childTnLst>
                              <p:par>
                                <p:cTn id="1007" nodeType="afterEffect" fill="hold" presetClass="entr" presetID="22" presetSubtype="4">
                                  <p:stCondLst>
                                    <p:cond delay="0"/>
                                  </p:stCondLst>
                                  <p:childTnLst>
                                    <p:set>
                                      <p:cBhvr>
                                        <p:cTn id="1008" dur="1" fill="hold">
                                          <p:stCondLst>
                                            <p:cond delay="0"/>
                                          </p:stCondLst>
                                        </p:cTn>
                                        <p:tgtEl>
                                          <p:spTgt spid="436"/>
                                        </p:tgtEl>
                                        <p:attrNameLst>
                                          <p:attrName>style.visibility</p:attrName>
                                        </p:attrNameLst>
                                      </p:cBhvr>
                                      <p:to>
                                        <p:strVal val="visible"/>
                                      </p:to>
                                    </p:set>
                                    <p:animEffect filter="wipe(down)" transition="in">
                                      <p:cBhvr additive="repl">
                                        <p:cTn id="1009" dur="500"/>
                                        <p:tgtEl>
                                          <p:spTgt spid="436"/>
                                        </p:tgtEl>
                                      </p:cBhvr>
                                    </p:animEffect>
                                  </p:childTnLst>
                                </p:cTn>
                              </p:par>
                            </p:childTnLst>
                          </p:cTn>
                        </p:par>
                        <p:par>
                          <p:cTn id="1010" fill="hold">
                            <p:stCondLst>
                              <p:cond delay="2000"/>
                            </p:stCondLst>
                            <p:childTnLst>
                              <p:par>
                                <p:cTn id="1011" nodeType="afterEffect" fill="hold" presetClass="entr" presetID="22" presetSubtype="4">
                                  <p:stCondLst>
                                    <p:cond delay="0"/>
                                  </p:stCondLst>
                                  <p:childTnLst>
                                    <p:set>
                                      <p:cBhvr>
                                        <p:cTn id="1012" dur="1" fill="hold">
                                          <p:stCondLst>
                                            <p:cond delay="0"/>
                                          </p:stCondLst>
                                        </p:cTn>
                                        <p:tgtEl>
                                          <p:spTgt spid="442"/>
                                        </p:tgtEl>
                                        <p:attrNameLst>
                                          <p:attrName>style.visibility</p:attrName>
                                        </p:attrNameLst>
                                      </p:cBhvr>
                                      <p:to>
                                        <p:strVal val="visible"/>
                                      </p:to>
                                    </p:set>
                                    <p:animEffect filter="wipe(down)" transition="in">
                                      <p:cBhvr additive="repl">
                                        <p:cTn id="1013" dur="500"/>
                                        <p:tgtEl>
                                          <p:spTgt spid="442"/>
                                        </p:tgtEl>
                                      </p:cBhvr>
                                    </p:animEffect>
                                  </p:childTnLst>
                                </p:cTn>
                              </p:par>
                            </p:childTnLst>
                          </p:cTn>
                        </p:par>
                        <p:par>
                          <p:cTn id="1014" fill="hold">
                            <p:stCondLst>
                              <p:cond delay="2500"/>
                            </p:stCondLst>
                            <p:childTnLst>
                              <p:par>
                                <p:cTn id="1015" nodeType="afterEffect" fill="hold" presetClass="entr" presetID="22" presetSubtype="4">
                                  <p:stCondLst>
                                    <p:cond delay="0"/>
                                  </p:stCondLst>
                                  <p:childTnLst>
                                    <p:set>
                                      <p:cBhvr>
                                        <p:cTn id="1016" dur="1" fill="hold">
                                          <p:stCondLst>
                                            <p:cond delay="0"/>
                                          </p:stCondLst>
                                        </p:cTn>
                                        <p:tgtEl>
                                          <p:spTgt spid="443"/>
                                        </p:tgtEl>
                                        <p:attrNameLst>
                                          <p:attrName>style.visibility</p:attrName>
                                        </p:attrNameLst>
                                      </p:cBhvr>
                                      <p:to>
                                        <p:strVal val="visible"/>
                                      </p:to>
                                    </p:set>
                                    <p:animEffect filter="wipe(down)" transition="in">
                                      <p:cBhvr additive="repl">
                                        <p:cTn id="1017" dur="500"/>
                                        <p:tgtEl>
                                          <p:spTgt spid="443"/>
                                        </p:tgtEl>
                                      </p:cBhvr>
                                    </p:animEffect>
                                  </p:childTnLst>
                                </p:cTn>
                              </p:par>
                            </p:childTnLst>
                          </p:cTn>
                        </p:par>
                      </p:childTnLst>
                    </p:cTn>
                  </p:par>
                  <p:par>
                    <p:cTn id="1018" fill="hold">
                      <p:stCondLst>
                        <p:cond delay="indefinite"/>
                      </p:stCondLst>
                      <p:childTnLst>
                        <p:par>
                          <p:cTn id="1019" fill="hold">
                            <p:stCondLst>
                              <p:cond delay="0"/>
                            </p:stCondLst>
                            <p:childTnLst>
                              <p:par>
                                <p:cTn id="1020" nodeType="clickEffect" fill="hold" presetClass="entr" presetID="1">
                                  <p:stCondLst>
                                    <p:cond delay="0"/>
                                  </p:stCondLst>
                                  <p:childTnLst>
                                    <p:set>
                                      <p:cBhvr>
                                        <p:cTn id="1021" dur="1" fill="hold">
                                          <p:stCondLst>
                                            <p:cond delay="0"/>
                                          </p:stCondLst>
                                        </p:cTn>
                                        <p:tgtEl>
                                          <p:spTgt spid="437"/>
                                        </p:tgtEl>
                                        <p:attrNameLst>
                                          <p:attrName>style.visibility</p:attrName>
                                        </p:attrNameLst>
                                      </p:cBhvr>
                                      <p:to>
                                        <p:strVal val="visible"/>
                                      </p:to>
                                    </p:set>
                                  </p:childTnLst>
                                </p:cTn>
                              </p:par>
                            </p:childTnLst>
                          </p:cTn>
                        </p:par>
                      </p:childTnLst>
                    </p:cTn>
                  </p:par>
                  <p:par>
                    <p:cTn id="1022" fill="hold">
                      <p:stCondLst>
                        <p:cond delay="indefinite"/>
                      </p:stCondLst>
                      <p:childTnLst>
                        <p:par>
                          <p:cTn id="1023" fill="hold">
                            <p:stCondLst>
                              <p:cond delay="0"/>
                            </p:stCondLst>
                            <p:childTnLst>
                              <p:par>
                                <p:cTn id="1024" nodeType="clickEffect" fill="hold" presetClass="entr" presetID="22" presetSubtype="4">
                                  <p:stCondLst>
                                    <p:cond delay="0"/>
                                  </p:stCondLst>
                                  <p:childTnLst>
                                    <p:set>
                                      <p:cBhvr>
                                        <p:cTn id="1025" dur="1" fill="hold">
                                          <p:stCondLst>
                                            <p:cond delay="0"/>
                                          </p:stCondLst>
                                        </p:cTn>
                                        <p:tgtEl>
                                          <p:spTgt spid="438"/>
                                        </p:tgtEl>
                                        <p:attrNameLst>
                                          <p:attrName>style.visibility</p:attrName>
                                        </p:attrNameLst>
                                      </p:cBhvr>
                                      <p:to>
                                        <p:strVal val="visible"/>
                                      </p:to>
                                    </p:set>
                                    <p:animEffect filter="wipe(down)" transition="in">
                                      <p:cBhvr additive="repl">
                                        <p:cTn id="1026" dur="500"/>
                                        <p:tgtEl>
                                          <p:spTgt spid="438"/>
                                        </p:tgtEl>
                                      </p:cBhvr>
                                    </p:animEffect>
                                  </p:childTnLst>
                                </p:cTn>
                              </p:par>
                            </p:childTnLst>
                          </p:cTn>
                        </p:par>
                        <p:par>
                          <p:cTn id="1027" fill="hold">
                            <p:stCondLst>
                              <p:cond delay="500"/>
                            </p:stCondLst>
                            <p:childTnLst>
                              <p:par>
                                <p:cTn id="1028" nodeType="afterEffect" fill="hold" presetClass="entr" presetID="22" presetSubtype="4">
                                  <p:stCondLst>
                                    <p:cond delay="0"/>
                                  </p:stCondLst>
                                  <p:childTnLst>
                                    <p:set>
                                      <p:cBhvr>
                                        <p:cTn id="1029" dur="1" fill="hold">
                                          <p:stCondLst>
                                            <p:cond delay="0"/>
                                          </p:stCondLst>
                                        </p:cTn>
                                        <p:tgtEl>
                                          <p:spTgt spid="439"/>
                                        </p:tgtEl>
                                        <p:attrNameLst>
                                          <p:attrName>style.visibility</p:attrName>
                                        </p:attrNameLst>
                                      </p:cBhvr>
                                      <p:to>
                                        <p:strVal val="visible"/>
                                      </p:to>
                                    </p:set>
                                    <p:animEffect filter="wipe(down)" transition="in">
                                      <p:cBhvr additive="repl">
                                        <p:cTn id="1030" dur="500"/>
                                        <p:tgtEl>
                                          <p:spTgt spid="439"/>
                                        </p:tgtEl>
                                      </p:cBhvr>
                                    </p:animEffect>
                                  </p:childTnLst>
                                </p:cTn>
                              </p:par>
                            </p:childTnLst>
                          </p:cTn>
                        </p:par>
                        <p:par>
                          <p:cTn id="1031" fill="hold">
                            <p:stCondLst>
                              <p:cond delay="1000"/>
                            </p:stCondLst>
                            <p:childTnLst>
                              <p:par>
                                <p:cTn id="1032" nodeType="afterEffect" fill="hold" presetClass="entr" presetID="22" presetSubtype="4">
                                  <p:stCondLst>
                                    <p:cond delay="0"/>
                                  </p:stCondLst>
                                  <p:childTnLst>
                                    <p:set>
                                      <p:cBhvr>
                                        <p:cTn id="1033" dur="1" fill="hold">
                                          <p:stCondLst>
                                            <p:cond delay="0"/>
                                          </p:stCondLst>
                                        </p:cTn>
                                        <p:tgtEl>
                                          <p:spTgt spid="440"/>
                                        </p:tgtEl>
                                        <p:attrNameLst>
                                          <p:attrName>style.visibility</p:attrName>
                                        </p:attrNameLst>
                                      </p:cBhvr>
                                      <p:to>
                                        <p:strVal val="visible"/>
                                      </p:to>
                                    </p:set>
                                    <p:animEffect filter="wipe(down)" transition="in">
                                      <p:cBhvr additive="repl">
                                        <p:cTn id="1034" dur="500"/>
                                        <p:tgtEl>
                                          <p:spTgt spid="440"/>
                                        </p:tgtEl>
                                      </p:cBhvr>
                                    </p:animEffect>
                                  </p:childTnLst>
                                </p:cTn>
                              </p:par>
                            </p:childTnLst>
                          </p:cTn>
                        </p:par>
                        <p:par>
                          <p:cTn id="1035" fill="hold">
                            <p:stCondLst>
                              <p:cond delay="1500"/>
                            </p:stCondLst>
                            <p:childTnLst>
                              <p:par>
                                <p:cTn id="1036" nodeType="afterEffect" fill="hold" presetClass="entr" presetID="22" presetSubtype="4">
                                  <p:stCondLst>
                                    <p:cond delay="0"/>
                                  </p:stCondLst>
                                  <p:childTnLst>
                                    <p:set>
                                      <p:cBhvr>
                                        <p:cTn id="1037" dur="1" fill="hold">
                                          <p:stCondLst>
                                            <p:cond delay="0"/>
                                          </p:stCondLst>
                                        </p:cTn>
                                        <p:tgtEl>
                                          <p:spTgt spid="441"/>
                                        </p:tgtEl>
                                        <p:attrNameLst>
                                          <p:attrName>style.visibility</p:attrName>
                                        </p:attrNameLst>
                                      </p:cBhvr>
                                      <p:to>
                                        <p:strVal val="visible"/>
                                      </p:to>
                                    </p:set>
                                    <p:animEffect filter="wipe(down)" transition="in">
                                      <p:cBhvr additive="repl">
                                        <p:cTn id="1038" dur="500"/>
                                        <p:tgtEl>
                                          <p:spTgt spid="441"/>
                                        </p:tgtEl>
                                      </p:cBhvr>
                                    </p:animEffect>
                                  </p:childTnLst>
                                </p:cTn>
                              </p:par>
                            </p:childTnLst>
                          </p:cTn>
                        </p:par>
                        <p:par>
                          <p:cTn id="1039" fill="hold">
                            <p:stCondLst>
                              <p:cond delay="2000"/>
                            </p:stCondLst>
                            <p:childTnLst>
                              <p:par>
                                <p:cTn id="1040" nodeType="afterEffect" fill="hold" presetClass="entr" presetID="22" presetSubtype="4">
                                  <p:stCondLst>
                                    <p:cond delay="0"/>
                                  </p:stCondLst>
                                  <p:childTnLst>
                                    <p:set>
                                      <p:cBhvr>
                                        <p:cTn id="1041" dur="1" fill="hold">
                                          <p:stCondLst>
                                            <p:cond delay="0"/>
                                          </p:stCondLst>
                                        </p:cTn>
                                        <p:tgtEl>
                                          <p:spTgt spid="444"/>
                                        </p:tgtEl>
                                        <p:attrNameLst>
                                          <p:attrName>style.visibility</p:attrName>
                                        </p:attrNameLst>
                                      </p:cBhvr>
                                      <p:to>
                                        <p:strVal val="visible"/>
                                      </p:to>
                                    </p:set>
                                    <p:animEffect filter="wipe(down)" transition="in">
                                      <p:cBhvr additive="repl">
                                        <p:cTn id="1042" dur="500"/>
                                        <p:tgtEl>
                                          <p:spTgt spid="444"/>
                                        </p:tgtEl>
                                      </p:cBhvr>
                                    </p:animEffect>
                                  </p:childTnLst>
                                </p:cTn>
                              </p:par>
                            </p:childTnLst>
                          </p:cTn>
                        </p:par>
                        <p:par>
                          <p:cTn id="1043" fill="hold">
                            <p:stCondLst>
                              <p:cond delay="2500"/>
                            </p:stCondLst>
                            <p:childTnLst>
                              <p:par>
                                <p:cTn id="1044" nodeType="afterEffect" fill="hold" presetClass="entr" presetID="22" presetSubtype="4">
                                  <p:stCondLst>
                                    <p:cond delay="0"/>
                                  </p:stCondLst>
                                  <p:childTnLst>
                                    <p:set>
                                      <p:cBhvr>
                                        <p:cTn id="1045" dur="1" fill="hold">
                                          <p:stCondLst>
                                            <p:cond delay="0"/>
                                          </p:stCondLst>
                                        </p:cTn>
                                        <p:tgtEl>
                                          <p:spTgt spid="445"/>
                                        </p:tgtEl>
                                        <p:attrNameLst>
                                          <p:attrName>style.visibility</p:attrName>
                                        </p:attrNameLst>
                                      </p:cBhvr>
                                      <p:to>
                                        <p:strVal val="visible"/>
                                      </p:to>
                                    </p:set>
                                    <p:animEffect filter="wipe(down)" transition="in">
                                      <p:cBhvr additive="repl">
                                        <p:cTn id="1046" dur="500"/>
                                        <p:tgtEl>
                                          <p:spTgt spid="445"/>
                                        </p:tgtEl>
                                      </p:cBhvr>
                                    </p:animEffect>
                                  </p:childTnLst>
                                </p:cTn>
                              </p:par>
                            </p:childTnLst>
                          </p:cTn>
                        </p:par>
                      </p:childTnLst>
                    </p:cTn>
                  </p:par>
                  <p:par>
                    <p:cTn id="1047" fill="hold">
                      <p:stCondLst>
                        <p:cond delay="indefinite"/>
                      </p:stCondLst>
                      <p:childTnLst>
                        <p:par>
                          <p:cTn id="1048" fill="hold">
                            <p:stCondLst>
                              <p:cond delay="0"/>
                            </p:stCondLst>
                            <p:childTnLst>
                              <p:par>
                                <p:cTn id="1049" nodeType="clickEffect" fill="hold" presetClass="entr" presetID="10">
                                  <p:stCondLst>
                                    <p:cond delay="0"/>
                                  </p:stCondLst>
                                  <p:childTnLst>
                                    <p:set>
                                      <p:cBhvr>
                                        <p:cTn id="1050" dur="1" fill="hold">
                                          <p:stCondLst>
                                            <p:cond delay="0"/>
                                          </p:stCondLst>
                                        </p:cTn>
                                        <p:tgtEl>
                                          <p:spTgt spid="447"/>
                                        </p:tgtEl>
                                        <p:attrNameLst>
                                          <p:attrName>style.visibility</p:attrName>
                                        </p:attrNameLst>
                                      </p:cBhvr>
                                      <p:to>
                                        <p:strVal val="visible"/>
                                      </p:to>
                                    </p:set>
                                    <p:animEffect filter="fade" transition="in">
                                      <p:cBhvr additive="repl">
                                        <p:cTn id="1051" dur="2000"/>
                                        <p:tgtEl>
                                          <p:spTgt spid="447"/>
                                        </p:tgtEl>
                                      </p:cBhvr>
                                    </p:animEffect>
                                  </p:childTnLst>
                                </p:cTn>
                              </p:par>
                            </p:childTnLst>
                          </p:cTn>
                        </p:par>
                      </p:childTnLst>
                    </p:cTn>
                  </p:par>
                  <p:par>
                    <p:cTn id="1052" fill="hold">
                      <p:stCondLst>
                        <p:cond delay="indefinite"/>
                      </p:stCondLst>
                      <p:childTnLst>
                        <p:par>
                          <p:cTn id="1053" fill="hold">
                            <p:stCondLst>
                              <p:cond delay="0"/>
                            </p:stCondLst>
                            <p:childTnLst>
                              <p:par>
                                <p:cTn id="1054" nodeType="clickEffect" fill="hold" presetClass="entr" presetID="22" presetSubtype="8">
                                  <p:stCondLst>
                                    <p:cond delay="0"/>
                                  </p:stCondLst>
                                  <p:childTnLst>
                                    <p:set>
                                      <p:cBhvr>
                                        <p:cTn id="1055" dur="1" fill="hold">
                                          <p:stCondLst>
                                            <p:cond delay="0"/>
                                          </p:stCondLst>
                                        </p:cTn>
                                        <p:tgtEl>
                                          <p:spTgt spid="423"/>
                                        </p:tgtEl>
                                        <p:attrNameLst>
                                          <p:attrName>style.visibility</p:attrName>
                                        </p:attrNameLst>
                                      </p:cBhvr>
                                      <p:to>
                                        <p:strVal val="visible"/>
                                      </p:to>
                                    </p:set>
                                    <p:animEffect filter="wipe(left)" transition="in">
                                      <p:cBhvr additive="repl">
                                        <p:cTn id="1056" dur="500"/>
                                        <p:tgtEl>
                                          <p:spTgt spid="423"/>
                                        </p:tgtEl>
                                      </p:cBhvr>
                                    </p:animEffect>
                                  </p:childTnLst>
                                </p:cTn>
                              </p:par>
                              <p:par>
                                <p:cTn id="1057" nodeType="withEffect" fill="hold" presetClass="entr" presetID="9">
                                  <p:stCondLst>
                                    <p:cond delay="0"/>
                                  </p:stCondLst>
                                  <p:childTnLst>
                                    <p:set>
                                      <p:cBhvr>
                                        <p:cTn id="1058" dur="1" fill="hold">
                                          <p:stCondLst>
                                            <p:cond delay="0"/>
                                          </p:stCondLst>
                                        </p:cTn>
                                        <p:tgtEl>
                                          <p:spTgt spid="446"/>
                                        </p:tgtEl>
                                        <p:attrNameLst>
                                          <p:attrName>style.visibility</p:attrName>
                                        </p:attrNameLst>
                                      </p:cBhvr>
                                      <p:to>
                                        <p:strVal val="visible"/>
                                      </p:to>
                                    </p:set>
                                    <p:animEffect filter="dissolve" transition="in">
                                      <p:cBhvr additive="repl">
                                        <p:cTn id="1059" dur="500"/>
                                        <p:tgtEl>
                                          <p:spTgt spid="44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8" name="TextShape 1"/>
          <p:cNvSpPr txBox="1"/>
          <p:nvPr/>
        </p:nvSpPr>
        <p:spPr>
          <a:xfrm>
            <a:off x="685800" y="2553120"/>
            <a:ext cx="7772400" cy="1143000"/>
          </a:xfrm>
          <a:prstGeom prst="rect">
            <a:avLst/>
          </a:prstGeom>
          <a:noFill/>
          <a:ln>
            <a:noFill/>
          </a:ln>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Enthalpy Change</a:t>
            </a:r>
            <a:endParaRPr b="0" lang="en-US" sz="4400" spc="-1" strike="noStrike">
              <a:solidFill>
                <a:srgbClr val="9900ff"/>
              </a:solidFill>
              <a:latin typeface="Times New Roman"/>
            </a:endParaRPr>
          </a:p>
        </p:txBody>
      </p:sp>
    </p:spTree>
  </p:cSld>
  <p:transition>
    <p:fade thruBlk="true"/>
  </p:transition>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49" name="TextShape 1"/>
          <p:cNvSpPr txBox="1"/>
          <p:nvPr/>
        </p:nvSpPr>
        <p:spPr>
          <a:xfrm>
            <a:off x="685800" y="393120"/>
            <a:ext cx="7772400" cy="1143000"/>
          </a:xfrm>
          <a:prstGeom prst="rect">
            <a:avLst/>
          </a:prstGeom>
          <a:noFill/>
          <a:ln>
            <a:noFill/>
          </a:ln>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Enthalpy Change</a:t>
            </a:r>
            <a:endParaRPr b="0" lang="en-US" sz="4400" spc="-1" strike="noStrike">
              <a:solidFill>
                <a:srgbClr val="9900ff"/>
              </a:solidFill>
              <a:latin typeface="Times New Roman"/>
            </a:endParaRPr>
          </a:p>
        </p:txBody>
      </p:sp>
      <p:sp>
        <p:nvSpPr>
          <p:cNvPr id="450" name="TextShape 2"/>
          <p:cNvSpPr txBox="1"/>
          <p:nvPr/>
        </p:nvSpPr>
        <p:spPr>
          <a:xfrm>
            <a:off x="685800" y="1801080"/>
            <a:ext cx="7772400" cy="4114800"/>
          </a:xfrm>
          <a:prstGeom prst="rect">
            <a:avLst/>
          </a:prstGeom>
          <a:noFill/>
          <a:ln>
            <a:noFill/>
          </a:ln>
        </p:spPr>
        <p:txBody>
          <a:bodyPr lIns="90000" rIns="90000" tIns="46800" bIns="46800">
            <a:normAutofit fontScale="94000"/>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We previously described processes as exothermic if they released heat, or endothermic if they absorbed heat.</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The </a:t>
            </a:r>
            <a:r>
              <a:rPr b="1" lang="en-US" sz="3200" spc="-1" strike="noStrike">
                <a:solidFill>
                  <a:srgbClr val="000000"/>
                </a:solidFill>
                <a:latin typeface="Times New Roman"/>
              </a:rPr>
              <a:t>enthalpy of reaction</a:t>
            </a:r>
            <a:r>
              <a:rPr b="0" lang="en-US" sz="3200" spc="-1" strike="noStrike">
                <a:solidFill>
                  <a:srgbClr val="000000"/>
                </a:solidFill>
                <a:latin typeface="Times New Roman"/>
              </a:rPr>
              <a:t> is the amount of thermal energy that flows through a process. </a:t>
            </a:r>
            <a:endParaRPr b="0" lang="en-US" sz="3200" spc="-1" strike="noStrike">
              <a:solidFill>
                <a:srgbClr val="000000"/>
              </a:solidFill>
              <a:latin typeface="Times New Roman"/>
            </a:endParaRPr>
          </a:p>
          <a:p>
            <a:pPr lvl="1" marL="742680" indent="-28548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At constant pressure.</a:t>
            </a:r>
            <a:endParaRPr b="0" lang="en-US" sz="2800" spc="-1" strike="noStrike">
              <a:solidFill>
                <a:srgbClr val="000000"/>
              </a:solidFill>
              <a:latin typeface="Times New Roman"/>
            </a:endParaRPr>
          </a:p>
          <a:p>
            <a:pPr lvl="1" marL="742680" indent="-285480">
              <a:lnSpc>
                <a:spcPct val="100000"/>
              </a:lnSpc>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Symbol"/>
                <a:ea typeface="Symbol"/>
              </a:rPr>
              <a:t></a:t>
            </a:r>
            <a:r>
              <a:rPr b="0" lang="en-US" sz="2800" spc="-1" strike="noStrike">
                <a:solidFill>
                  <a:srgbClr val="000000"/>
                </a:solidFill>
                <a:latin typeface="Times New Roman"/>
              </a:rPr>
              <a:t>H</a:t>
            </a:r>
            <a:r>
              <a:rPr b="0" lang="en-US" sz="2800" spc="-1" strike="noStrike" baseline="-25000">
                <a:solidFill>
                  <a:srgbClr val="000000"/>
                </a:solidFill>
                <a:latin typeface="Times New Roman"/>
              </a:rPr>
              <a:t>rxn</a:t>
            </a:r>
            <a:endParaRPr b="0" lang="en-US" sz="2800" spc="-1" strike="noStrike">
              <a:solidFill>
                <a:srgbClr val="000000"/>
              </a:solidFill>
              <a:latin typeface="Times New Roman"/>
            </a:endParaRPr>
          </a:p>
        </p:txBody>
      </p:sp>
    </p:spTree>
  </p:cSld>
  <mc:AlternateContent>
    <mc:Choice Requires="p14">
      <p:transition spd="slow" p14:dur="2000"/>
    </mc:Choice>
    <mc:Fallback>
      <p:transition spd="slow"/>
    </mc:Fallback>
  </mc:AlternateContent>
  <p:timing>
    <p:tnLst>
      <p:par>
        <p:cTn id="1060" dur="indefinite" restart="never" nodeType="tmRoot">
          <p:childTnLst>
            <p:seq>
              <p:cTn id="1061" dur="indefinite" nodeType="mainSeq">
                <p:childTnLst>
                  <p:par>
                    <p:cTn id="1062" fill="hold">
                      <p:stCondLst>
                        <p:cond delay="indefinite"/>
                      </p:stCondLst>
                      <p:childTnLst>
                        <p:par>
                          <p:cTn id="1063" fill="hold">
                            <p:stCondLst>
                              <p:cond delay="0"/>
                            </p:stCondLst>
                            <p:childTnLst>
                              <p:par>
                                <p:cTn id="1064" nodeType="clickEffect" fill="hold" presetClass="entr" presetID="22" presetSubtype="8">
                                  <p:stCondLst>
                                    <p:cond delay="0"/>
                                  </p:stCondLst>
                                  <p:childTnLst>
                                    <p:set>
                                      <p:cBhvr>
                                        <p:cTn id="1065" dur="1" fill="hold">
                                          <p:stCondLst>
                                            <p:cond delay="0"/>
                                          </p:stCondLst>
                                        </p:cTn>
                                        <p:tgtEl>
                                          <p:spTgt spid="450">
                                            <p:txEl>
                                              <p:pRg st="0" end="0"/>
                                            </p:txEl>
                                          </p:spTgt>
                                        </p:tgtEl>
                                        <p:attrNameLst>
                                          <p:attrName>style.visibility</p:attrName>
                                        </p:attrNameLst>
                                      </p:cBhvr>
                                      <p:to>
                                        <p:strVal val="visible"/>
                                      </p:to>
                                    </p:set>
                                    <p:animEffect filter="wipe(left)" transition="in">
                                      <p:cBhvr additive="repl">
                                        <p:cTn id="1066" dur="500"/>
                                        <p:tgtEl>
                                          <p:spTgt spid="450">
                                            <p:txEl>
                                              <p:pRg st="0" end="0"/>
                                            </p:txEl>
                                          </p:spTgt>
                                        </p:tgtEl>
                                      </p:cBhvr>
                                    </p:animEffect>
                                  </p:childTnLst>
                                </p:cTn>
                              </p:par>
                            </p:childTnLst>
                          </p:cTn>
                        </p:par>
                      </p:childTnLst>
                    </p:cTn>
                  </p:par>
                  <p:par>
                    <p:cTn id="1067" fill="hold">
                      <p:stCondLst>
                        <p:cond delay="indefinite"/>
                      </p:stCondLst>
                      <p:childTnLst>
                        <p:par>
                          <p:cTn id="1068" fill="hold">
                            <p:stCondLst>
                              <p:cond delay="0"/>
                            </p:stCondLst>
                            <p:childTnLst>
                              <p:par>
                                <p:cTn id="1069" nodeType="clickEffect" fill="hold" presetClass="entr" presetID="22" presetSubtype="8">
                                  <p:stCondLst>
                                    <p:cond delay="0"/>
                                  </p:stCondLst>
                                  <p:childTnLst>
                                    <p:set>
                                      <p:cBhvr>
                                        <p:cTn id="1070" dur="1" fill="hold">
                                          <p:stCondLst>
                                            <p:cond delay="0"/>
                                          </p:stCondLst>
                                        </p:cTn>
                                        <p:tgtEl>
                                          <p:spTgt spid="450">
                                            <p:txEl>
                                              <p:pRg st="1" end="1"/>
                                            </p:txEl>
                                          </p:spTgt>
                                        </p:tgtEl>
                                        <p:attrNameLst>
                                          <p:attrName>style.visibility</p:attrName>
                                        </p:attrNameLst>
                                      </p:cBhvr>
                                      <p:to>
                                        <p:strVal val="visible"/>
                                      </p:to>
                                    </p:set>
                                    <p:animEffect filter="wipe(left)" transition="in">
                                      <p:cBhvr additive="repl">
                                        <p:cTn id="1071" dur="500"/>
                                        <p:tgtEl>
                                          <p:spTgt spid="450">
                                            <p:txEl>
                                              <p:pRg st="1" end="1"/>
                                            </p:txEl>
                                          </p:spTgt>
                                        </p:tgtEl>
                                      </p:cBhvr>
                                    </p:animEffect>
                                  </p:childTnLst>
                                </p:cTn>
                              </p:par>
                              <p:par>
                                <p:cTn id="1072" nodeType="withEffect" fill="hold" presetClass="entr" presetID="22" presetSubtype="8">
                                  <p:stCondLst>
                                    <p:cond delay="0"/>
                                  </p:stCondLst>
                                  <p:childTnLst>
                                    <p:set>
                                      <p:cBhvr>
                                        <p:cTn id="1073" dur="1" fill="hold">
                                          <p:stCondLst>
                                            <p:cond delay="0"/>
                                          </p:stCondLst>
                                        </p:cTn>
                                        <p:tgtEl>
                                          <p:spTgt spid="450">
                                            <p:txEl>
                                              <p:pRg st="2" end="2"/>
                                            </p:txEl>
                                          </p:spTgt>
                                        </p:tgtEl>
                                        <p:attrNameLst>
                                          <p:attrName>style.visibility</p:attrName>
                                        </p:attrNameLst>
                                      </p:cBhvr>
                                      <p:to>
                                        <p:strVal val="visible"/>
                                      </p:to>
                                    </p:set>
                                    <p:animEffect filter="wipe(left)" transition="in">
                                      <p:cBhvr additive="repl">
                                        <p:cTn id="1074" dur="500"/>
                                        <p:tgtEl>
                                          <p:spTgt spid="450">
                                            <p:txEl>
                                              <p:pRg st="2" end="2"/>
                                            </p:txEl>
                                          </p:spTgt>
                                        </p:tgtEl>
                                      </p:cBhvr>
                                    </p:animEffect>
                                  </p:childTnLst>
                                </p:cTn>
                              </p:par>
                              <p:par>
                                <p:cTn id="1075" nodeType="withEffect" fill="hold" presetClass="entr" presetID="22" presetSubtype="8">
                                  <p:stCondLst>
                                    <p:cond delay="0"/>
                                  </p:stCondLst>
                                  <p:childTnLst>
                                    <p:set>
                                      <p:cBhvr>
                                        <p:cTn id="1076" dur="1" fill="hold">
                                          <p:stCondLst>
                                            <p:cond delay="0"/>
                                          </p:stCondLst>
                                        </p:cTn>
                                        <p:tgtEl>
                                          <p:spTgt spid="450">
                                            <p:txEl>
                                              <p:pRg st="3" end="3"/>
                                            </p:txEl>
                                          </p:spTgt>
                                        </p:tgtEl>
                                        <p:attrNameLst>
                                          <p:attrName>style.visibility</p:attrName>
                                        </p:attrNameLst>
                                      </p:cBhvr>
                                      <p:to>
                                        <p:strVal val="visible"/>
                                      </p:to>
                                    </p:set>
                                    <p:animEffect filter="wipe(left)" transition="in">
                                      <p:cBhvr additive="repl">
                                        <p:cTn id="1077" dur="500"/>
                                        <p:tgtEl>
                                          <p:spTgt spid="450">
                                            <p:txEl>
                                              <p:pRg st="3" end="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51" name="TextShape 1"/>
          <p:cNvSpPr txBox="1"/>
          <p:nvPr/>
        </p:nvSpPr>
        <p:spPr>
          <a:xfrm>
            <a:off x="685800" y="-360"/>
            <a:ext cx="7772400" cy="1143000"/>
          </a:xfrm>
          <a:prstGeom prst="rect">
            <a:avLst/>
          </a:prstGeom>
          <a:noFill/>
          <a:ln>
            <a:noFill/>
          </a:ln>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Sign of Enthalpy Change</a:t>
            </a:r>
            <a:endParaRPr b="0" lang="en-US" sz="4400" spc="-1" strike="noStrike">
              <a:solidFill>
                <a:srgbClr val="9900ff"/>
              </a:solidFill>
              <a:latin typeface="Times New Roman"/>
            </a:endParaRPr>
          </a:p>
        </p:txBody>
      </p:sp>
      <p:sp>
        <p:nvSpPr>
          <p:cNvPr id="452" name="TextShape 2"/>
          <p:cNvSpPr txBox="1"/>
          <p:nvPr/>
        </p:nvSpPr>
        <p:spPr>
          <a:xfrm>
            <a:off x="304560" y="914400"/>
            <a:ext cx="8458200" cy="5943600"/>
          </a:xfrm>
          <a:prstGeom prst="rect">
            <a:avLst/>
          </a:prstGeom>
          <a:noFill/>
          <a:ln>
            <a:noFill/>
          </a:ln>
        </p:spPr>
        <p:txBody>
          <a:bodyPr lIns="90000" rIns="90000" tIns="46800" bIns="46800">
            <a:normAutofit/>
          </a:bodyPr>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For exothermic reactions, the sign of the enthalpy change is negative:</a:t>
            </a:r>
            <a:endParaRPr b="0" lang="en-US" sz="2800" spc="-1" strike="noStrike">
              <a:solidFill>
                <a:srgbClr val="000000"/>
              </a:solidFill>
              <a:latin typeface="Times New Roman"/>
            </a:endParaRPr>
          </a:p>
          <a:p>
            <a:pPr lvl="1" marL="742680" indent="-285480">
              <a:lnSpc>
                <a:spcPct val="90000"/>
              </a:lnSpc>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Thermal energy is produced by the reaction.</a:t>
            </a:r>
            <a:endParaRPr b="0" lang="en-US" sz="2400" spc="-1" strike="noStrike">
              <a:solidFill>
                <a:srgbClr val="000000"/>
              </a:solidFill>
              <a:latin typeface="Times New Roman"/>
            </a:endParaRPr>
          </a:p>
          <a:p>
            <a:pPr lvl="1" marL="742680" indent="-285480">
              <a:lnSpc>
                <a:spcPct val="90000"/>
              </a:lnSpc>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The surroundings get hotter.</a:t>
            </a:r>
            <a:endParaRPr b="0" lang="en-US" sz="2400" spc="-1" strike="noStrike">
              <a:solidFill>
                <a:srgbClr val="000000"/>
              </a:solidFill>
              <a:latin typeface="Times New Roman"/>
            </a:endParaRPr>
          </a:p>
          <a:p>
            <a:pPr lvl="1" marL="742680" indent="-285480">
              <a:lnSpc>
                <a:spcPct val="90000"/>
              </a:lnSpc>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Symbol"/>
                <a:ea typeface="Symbol"/>
              </a:rPr>
              <a:t></a:t>
            </a:r>
            <a:r>
              <a:rPr b="0" lang="en-US" sz="2400" spc="-1" strike="noStrike">
                <a:solidFill>
                  <a:srgbClr val="000000"/>
                </a:solidFill>
                <a:latin typeface="Times New Roman"/>
              </a:rPr>
              <a:t>H = </a:t>
            </a:r>
            <a:r>
              <a:rPr b="0" lang="en-US" sz="2400" spc="-1" strike="noStrike">
                <a:solidFill>
                  <a:srgbClr val="000000"/>
                </a:solidFill>
                <a:latin typeface="Times New Roman"/>
                <a:ea typeface="Times New Roman"/>
              </a:rPr>
              <a:t>─</a:t>
            </a:r>
            <a:endParaRPr b="0" lang="en-US" sz="2400" spc="-1" strike="noStrike">
              <a:solidFill>
                <a:srgbClr val="000000"/>
              </a:solidFill>
              <a:latin typeface="Times New Roman"/>
            </a:endParaRPr>
          </a:p>
          <a:p>
            <a:pPr lvl="1" marL="742680" indent="-285480">
              <a:lnSpc>
                <a:spcPct val="90000"/>
              </a:lnSpc>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For the reaction CH</a:t>
            </a:r>
            <a:r>
              <a:rPr b="0" lang="en-US" sz="2400" spc="-1" strike="noStrike" baseline="-25000">
                <a:solidFill>
                  <a:srgbClr val="000000"/>
                </a:solidFill>
                <a:latin typeface="Times New Roman"/>
              </a:rPr>
              <a:t>4</a:t>
            </a:r>
            <a:r>
              <a:rPr b="0" lang="en-US" sz="2400" spc="-1" strike="noStrike">
                <a:solidFill>
                  <a:srgbClr val="000000"/>
                </a:solidFill>
                <a:latin typeface="Times New Roman"/>
              </a:rPr>
              <a:t>(</a:t>
            </a:r>
            <a:r>
              <a:rPr b="0" i="1" lang="en-US" sz="2400" spc="-1" strike="noStrike">
                <a:solidFill>
                  <a:srgbClr val="000000"/>
                </a:solidFill>
                <a:latin typeface="Times New Roman"/>
              </a:rPr>
              <a:t>s</a:t>
            </a:r>
            <a:r>
              <a:rPr b="0" lang="en-US" sz="2400" spc="-1" strike="noStrike">
                <a:solidFill>
                  <a:srgbClr val="000000"/>
                </a:solidFill>
                <a:latin typeface="Times New Roman"/>
              </a:rPr>
              <a:t>) + 2 O</a:t>
            </a:r>
            <a:r>
              <a:rPr b="0" lang="en-US" sz="2400" spc="-1" strike="noStrike" baseline="-25000">
                <a:solidFill>
                  <a:srgbClr val="000000"/>
                </a:solidFill>
                <a:latin typeface="Times New Roman"/>
              </a:rPr>
              <a:t>2</a:t>
            </a:r>
            <a:r>
              <a:rPr b="0" lang="en-US" sz="2400" spc="-1" strike="noStrike">
                <a:solidFill>
                  <a:srgbClr val="000000"/>
                </a:solidFill>
                <a:latin typeface="Times New Roman"/>
              </a:rPr>
              <a:t>(</a:t>
            </a:r>
            <a:r>
              <a:rPr b="0" i="1" lang="en-US" sz="2400" spc="-1" strike="noStrike">
                <a:solidFill>
                  <a:srgbClr val="000000"/>
                </a:solidFill>
                <a:latin typeface="Times New Roman"/>
              </a:rPr>
              <a:t>g</a:t>
            </a:r>
            <a:r>
              <a:rPr b="0" lang="en-US" sz="2400" spc="-1" strike="noStrike">
                <a:solidFill>
                  <a:srgbClr val="000000"/>
                </a:solidFill>
                <a:latin typeface="Times New Roman"/>
              </a:rPr>
              <a:t>) </a:t>
            </a:r>
            <a:r>
              <a:rPr b="0" lang="en-US" sz="2400" spc="-1" strike="noStrike">
                <a:solidFill>
                  <a:srgbClr val="000000"/>
                </a:solidFill>
                <a:latin typeface="Symbol"/>
                <a:ea typeface="Symbol"/>
              </a:rPr>
              <a:t></a:t>
            </a:r>
            <a:r>
              <a:rPr b="0" lang="en-US" sz="2400" spc="-1" strike="noStrike">
                <a:solidFill>
                  <a:srgbClr val="000000"/>
                </a:solidFill>
                <a:latin typeface="Times New Roman"/>
              </a:rPr>
              <a:t> CO</a:t>
            </a:r>
            <a:r>
              <a:rPr b="0" lang="en-US" sz="2400" spc="-1" strike="noStrike" baseline="-25000">
                <a:solidFill>
                  <a:srgbClr val="000000"/>
                </a:solidFill>
                <a:latin typeface="Times New Roman"/>
              </a:rPr>
              <a:t>2</a:t>
            </a:r>
            <a:r>
              <a:rPr b="0" lang="en-US" sz="2400" spc="-1" strike="noStrike">
                <a:solidFill>
                  <a:srgbClr val="000000"/>
                </a:solidFill>
                <a:latin typeface="Times New Roman"/>
              </a:rPr>
              <a:t>(</a:t>
            </a:r>
            <a:r>
              <a:rPr b="0" i="1" lang="en-US" sz="2400" spc="-1" strike="noStrike">
                <a:solidFill>
                  <a:srgbClr val="000000"/>
                </a:solidFill>
                <a:latin typeface="Times New Roman"/>
              </a:rPr>
              <a:t>g</a:t>
            </a:r>
            <a:r>
              <a:rPr b="0" lang="en-US" sz="2400" spc="-1" strike="noStrike">
                <a:solidFill>
                  <a:srgbClr val="000000"/>
                </a:solidFill>
                <a:latin typeface="Times New Roman"/>
              </a:rPr>
              <a:t>) + 2 H</a:t>
            </a:r>
            <a:r>
              <a:rPr b="0" lang="en-US" sz="2400" spc="-1" strike="noStrike" baseline="-25000">
                <a:solidFill>
                  <a:srgbClr val="000000"/>
                </a:solidFill>
                <a:latin typeface="Times New Roman"/>
              </a:rPr>
              <a:t>2</a:t>
            </a:r>
            <a:r>
              <a:rPr b="0" lang="en-US" sz="2400" spc="-1" strike="noStrike">
                <a:solidFill>
                  <a:srgbClr val="000000"/>
                </a:solidFill>
                <a:latin typeface="Times New Roman"/>
              </a:rPr>
              <a:t>O(</a:t>
            </a:r>
            <a:r>
              <a:rPr b="0" i="1" lang="en-US" sz="2400" spc="-1" strike="noStrike">
                <a:solidFill>
                  <a:srgbClr val="000000"/>
                </a:solidFill>
                <a:latin typeface="Times New Roman"/>
              </a:rPr>
              <a:t>l</a:t>
            </a:r>
            <a:r>
              <a:rPr b="0" lang="en-US" sz="2400" spc="-1" strike="noStrike">
                <a:solidFill>
                  <a:srgbClr val="000000"/>
                </a:solidFill>
                <a:latin typeface="Times New Roman"/>
              </a:rPr>
              <a:t>), the </a:t>
            </a:r>
            <a:r>
              <a:rPr b="0" lang="en-US" sz="2400" spc="-1" strike="noStrike">
                <a:solidFill>
                  <a:srgbClr val="000000"/>
                </a:solidFill>
                <a:latin typeface="Times New Roman"/>
              </a:rPr>
              <a:t>	</a:t>
            </a:r>
            <a:r>
              <a:rPr b="0" lang="en-US" sz="2400" spc="-1" strike="noStrike">
                <a:solidFill>
                  <a:srgbClr val="000000"/>
                </a:solidFill>
                <a:latin typeface="Times New Roman"/>
              </a:rPr>
              <a:t>	</a:t>
            </a:r>
            <a:r>
              <a:rPr b="0" lang="en-US" sz="2400" spc="-1" strike="noStrike">
                <a:solidFill>
                  <a:srgbClr val="000000"/>
                </a:solidFill>
                <a:latin typeface="Symbol"/>
                <a:ea typeface="Symbol"/>
              </a:rPr>
              <a:t></a:t>
            </a:r>
            <a:r>
              <a:rPr b="0" lang="en-US" sz="2400" spc="-1" strike="noStrike">
                <a:solidFill>
                  <a:srgbClr val="000000"/>
                </a:solidFill>
                <a:latin typeface="Times New Roman"/>
              </a:rPr>
              <a:t>H</a:t>
            </a:r>
            <a:r>
              <a:rPr b="0" lang="en-US" sz="2400" spc="-1" strike="noStrike" baseline="-25000">
                <a:solidFill>
                  <a:srgbClr val="000000"/>
                </a:solidFill>
                <a:latin typeface="Times New Roman"/>
              </a:rPr>
              <a:t>rxn</a:t>
            </a:r>
            <a:r>
              <a:rPr b="0" lang="en-US" sz="2400" spc="-1" strike="noStrike">
                <a:solidFill>
                  <a:srgbClr val="000000"/>
                </a:solidFill>
                <a:latin typeface="Times New Roman"/>
              </a:rPr>
              <a:t> = </a:t>
            </a:r>
            <a:r>
              <a:rPr b="0" lang="en-US" sz="2400" spc="-1" strike="noStrike">
                <a:solidFill>
                  <a:srgbClr val="000000"/>
                </a:solidFill>
                <a:latin typeface="Times New Roman"/>
                <a:ea typeface="Times New Roman"/>
              </a:rPr>
              <a:t>−</a:t>
            </a:r>
            <a:r>
              <a:rPr b="0" lang="en-US" sz="2400" spc="-1" strike="noStrike">
                <a:solidFill>
                  <a:srgbClr val="000000"/>
                </a:solidFill>
                <a:latin typeface="Times New Roman"/>
              </a:rPr>
              <a:t>802.3 kJ per mol of CH</a:t>
            </a:r>
            <a:r>
              <a:rPr b="0" lang="en-US" sz="2400" spc="-1" strike="noStrike" baseline="-25000">
                <a:solidFill>
                  <a:srgbClr val="000000"/>
                </a:solidFill>
                <a:latin typeface="Times New Roman"/>
              </a:rPr>
              <a:t>4</a:t>
            </a:r>
            <a:r>
              <a:rPr b="0" lang="en-US" sz="2400" spc="-1" strike="noStrike">
                <a:solidFill>
                  <a:srgbClr val="000000"/>
                </a:solidFill>
                <a:latin typeface="Times New Roman"/>
              </a:rPr>
              <a:t>.</a:t>
            </a:r>
            <a:endParaRPr b="0" lang="en-US" sz="2400" spc="-1" strike="noStrike">
              <a:solidFill>
                <a:srgbClr val="000000"/>
              </a:solidFill>
              <a:latin typeface="Times New Roman"/>
            </a:endParaRPr>
          </a:p>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For endothermic reactions, the sign of the enthalpy change is positive:</a:t>
            </a:r>
            <a:endParaRPr b="0" lang="en-US" sz="2800" spc="-1" strike="noStrike">
              <a:solidFill>
                <a:srgbClr val="000000"/>
              </a:solidFill>
              <a:latin typeface="Times New Roman"/>
            </a:endParaRPr>
          </a:p>
          <a:p>
            <a:pPr lvl="1" marL="742680" indent="-285480">
              <a:lnSpc>
                <a:spcPct val="90000"/>
              </a:lnSpc>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Thermal energy is absorbed by the reaction.</a:t>
            </a:r>
            <a:endParaRPr b="0" lang="en-US" sz="2400" spc="-1" strike="noStrike">
              <a:solidFill>
                <a:srgbClr val="000000"/>
              </a:solidFill>
              <a:latin typeface="Times New Roman"/>
            </a:endParaRPr>
          </a:p>
          <a:p>
            <a:pPr lvl="1" marL="742680" indent="-285480">
              <a:lnSpc>
                <a:spcPct val="90000"/>
              </a:lnSpc>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The surroundings get colder.</a:t>
            </a:r>
            <a:endParaRPr b="0" lang="en-US" sz="2400" spc="-1" strike="noStrike">
              <a:solidFill>
                <a:srgbClr val="000000"/>
              </a:solidFill>
              <a:latin typeface="Times New Roman"/>
            </a:endParaRPr>
          </a:p>
          <a:p>
            <a:pPr lvl="1" marL="742680" indent="-285480">
              <a:lnSpc>
                <a:spcPct val="90000"/>
              </a:lnSpc>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Symbol"/>
                <a:ea typeface="Symbol"/>
              </a:rPr>
              <a:t></a:t>
            </a:r>
            <a:r>
              <a:rPr b="0" lang="en-US" sz="2400" spc="-1" strike="noStrike">
                <a:solidFill>
                  <a:srgbClr val="000000"/>
                </a:solidFill>
                <a:latin typeface="Times New Roman"/>
              </a:rPr>
              <a:t>H = </a:t>
            </a:r>
            <a:r>
              <a:rPr b="0" lang="en-US" sz="2400" spc="-1" strike="noStrike">
                <a:solidFill>
                  <a:srgbClr val="000000"/>
                </a:solidFill>
                <a:latin typeface="Times New Roman"/>
                <a:ea typeface="Times New Roman"/>
              </a:rPr>
              <a:t>+</a:t>
            </a:r>
            <a:endParaRPr b="0" lang="en-US" sz="2400" spc="-1" strike="noStrike">
              <a:solidFill>
                <a:srgbClr val="000000"/>
              </a:solidFill>
              <a:latin typeface="Times New Roman"/>
            </a:endParaRPr>
          </a:p>
          <a:p>
            <a:pPr lvl="1" marL="742680" indent="-285480">
              <a:lnSpc>
                <a:spcPct val="90000"/>
              </a:lnSpc>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For the reaction N</a:t>
            </a:r>
            <a:r>
              <a:rPr b="0" lang="en-US" sz="2400" spc="-1" strike="noStrike" baseline="-25000">
                <a:solidFill>
                  <a:srgbClr val="000000"/>
                </a:solidFill>
                <a:latin typeface="Times New Roman"/>
              </a:rPr>
              <a:t>2</a:t>
            </a:r>
            <a:r>
              <a:rPr b="0" lang="en-US" sz="2400" spc="-1" strike="noStrike">
                <a:solidFill>
                  <a:srgbClr val="000000"/>
                </a:solidFill>
                <a:latin typeface="Times New Roman"/>
              </a:rPr>
              <a:t>(</a:t>
            </a:r>
            <a:r>
              <a:rPr b="0" i="1" lang="en-US" sz="2400" spc="-1" strike="noStrike">
                <a:solidFill>
                  <a:srgbClr val="000000"/>
                </a:solidFill>
                <a:latin typeface="Times New Roman"/>
              </a:rPr>
              <a:t>s</a:t>
            </a:r>
            <a:r>
              <a:rPr b="0" lang="en-US" sz="2400" spc="-1" strike="noStrike">
                <a:solidFill>
                  <a:srgbClr val="000000"/>
                </a:solidFill>
                <a:latin typeface="Times New Roman"/>
              </a:rPr>
              <a:t>) +  O</a:t>
            </a:r>
            <a:r>
              <a:rPr b="0" lang="en-US" sz="2400" spc="-1" strike="noStrike" baseline="-25000">
                <a:solidFill>
                  <a:srgbClr val="000000"/>
                </a:solidFill>
                <a:latin typeface="Times New Roman"/>
              </a:rPr>
              <a:t>2</a:t>
            </a:r>
            <a:r>
              <a:rPr b="0" lang="en-US" sz="2400" spc="-1" strike="noStrike">
                <a:solidFill>
                  <a:srgbClr val="000000"/>
                </a:solidFill>
                <a:latin typeface="Times New Roman"/>
              </a:rPr>
              <a:t>(</a:t>
            </a:r>
            <a:r>
              <a:rPr b="0" i="1" lang="en-US" sz="2400" spc="-1" strike="noStrike">
                <a:solidFill>
                  <a:srgbClr val="000000"/>
                </a:solidFill>
                <a:latin typeface="Times New Roman"/>
              </a:rPr>
              <a:t>g</a:t>
            </a:r>
            <a:r>
              <a:rPr b="0" lang="en-US" sz="2400" spc="-1" strike="noStrike">
                <a:solidFill>
                  <a:srgbClr val="000000"/>
                </a:solidFill>
                <a:latin typeface="Times New Roman"/>
              </a:rPr>
              <a:t>) </a:t>
            </a:r>
            <a:r>
              <a:rPr b="0" lang="en-US" sz="2400" spc="-1" strike="noStrike">
                <a:solidFill>
                  <a:srgbClr val="000000"/>
                </a:solidFill>
                <a:latin typeface="Symbol"/>
                <a:ea typeface="Symbol"/>
              </a:rPr>
              <a:t></a:t>
            </a:r>
            <a:r>
              <a:rPr b="0" lang="en-US" sz="2400" spc="-1" strike="noStrike">
                <a:solidFill>
                  <a:srgbClr val="000000"/>
                </a:solidFill>
                <a:latin typeface="Times New Roman"/>
              </a:rPr>
              <a:t> 2 NO(</a:t>
            </a:r>
            <a:r>
              <a:rPr b="0" i="1" lang="en-US" sz="2400" spc="-1" strike="noStrike">
                <a:solidFill>
                  <a:srgbClr val="000000"/>
                </a:solidFill>
                <a:latin typeface="Times New Roman"/>
              </a:rPr>
              <a:t>g</a:t>
            </a:r>
            <a:r>
              <a:rPr b="0" lang="en-US" sz="2400" spc="-1" strike="noStrike">
                <a:solidFill>
                  <a:srgbClr val="000000"/>
                </a:solidFill>
                <a:latin typeface="Times New Roman"/>
              </a:rPr>
              <a:t>), the </a:t>
            </a:r>
            <a:r>
              <a:rPr b="0" lang="en-US" sz="2400" spc="-1" strike="noStrike">
                <a:solidFill>
                  <a:srgbClr val="000000"/>
                </a:solidFill>
                <a:latin typeface="Times New Roman"/>
              </a:rPr>
              <a:t>	</a:t>
            </a:r>
            <a:r>
              <a:rPr b="0" lang="en-US" sz="2400" spc="-1" strike="noStrike">
                <a:solidFill>
                  <a:srgbClr val="000000"/>
                </a:solidFill>
                <a:latin typeface="Times New Roman"/>
              </a:rPr>
              <a:t>	</a:t>
            </a:r>
            <a:r>
              <a:rPr b="0" lang="en-US" sz="2400" spc="-1" strike="noStrike">
                <a:solidFill>
                  <a:srgbClr val="000000"/>
                </a:solidFill>
                <a:latin typeface="Times New Roman"/>
              </a:rPr>
              <a:t>	</a:t>
            </a:r>
            <a:r>
              <a:rPr b="0" lang="en-US" sz="2400" spc="-1" strike="noStrike">
                <a:solidFill>
                  <a:srgbClr val="000000"/>
                </a:solidFill>
                <a:latin typeface="Symbol"/>
                <a:ea typeface="Symbol"/>
              </a:rPr>
              <a:t></a:t>
            </a:r>
            <a:r>
              <a:rPr b="0" lang="en-US" sz="2400" spc="-1" strike="noStrike">
                <a:solidFill>
                  <a:srgbClr val="000000"/>
                </a:solidFill>
                <a:latin typeface="Times New Roman"/>
              </a:rPr>
              <a:t>H</a:t>
            </a:r>
            <a:r>
              <a:rPr b="0" lang="en-US" sz="2400" spc="-1" strike="noStrike" baseline="-25000">
                <a:solidFill>
                  <a:srgbClr val="000000"/>
                </a:solidFill>
                <a:latin typeface="Times New Roman"/>
              </a:rPr>
              <a:t>rxn</a:t>
            </a:r>
            <a:r>
              <a:rPr b="0" lang="en-US" sz="2400" spc="-1" strike="noStrike">
                <a:solidFill>
                  <a:srgbClr val="000000"/>
                </a:solidFill>
                <a:latin typeface="Times New Roman"/>
              </a:rPr>
              <a:t> = </a:t>
            </a:r>
            <a:r>
              <a:rPr b="0" lang="en-US" sz="2400" spc="-1" strike="noStrike">
                <a:solidFill>
                  <a:srgbClr val="000000"/>
                </a:solidFill>
                <a:latin typeface="Times New Roman"/>
                <a:ea typeface="Times New Roman"/>
              </a:rPr>
              <a:t>+</a:t>
            </a:r>
            <a:r>
              <a:rPr b="0" lang="en-US" sz="2400" spc="-1" strike="noStrike">
                <a:solidFill>
                  <a:srgbClr val="000000"/>
                </a:solidFill>
                <a:latin typeface="Times New Roman"/>
              </a:rPr>
              <a:t>182.6 kJ per mol of N</a:t>
            </a:r>
            <a:r>
              <a:rPr b="0" lang="en-US" sz="2400" spc="-1" strike="noStrike" baseline="-25000">
                <a:solidFill>
                  <a:srgbClr val="000000"/>
                </a:solidFill>
                <a:latin typeface="Times New Roman"/>
              </a:rPr>
              <a:t>2</a:t>
            </a:r>
            <a:r>
              <a:rPr b="0" lang="en-US" sz="2400" spc="-1" strike="noStrike">
                <a:solidFill>
                  <a:srgbClr val="000000"/>
                </a:solidFill>
                <a:latin typeface="Times New Roman"/>
              </a:rPr>
              <a:t>.</a:t>
            </a:r>
            <a:endParaRPr b="0" lang="en-US" sz="2400" spc="-1" strike="noStrike">
              <a:solidFill>
                <a:srgbClr val="000000"/>
              </a:solidFill>
              <a:latin typeface="Times New Roman"/>
            </a:endParaRPr>
          </a:p>
          <a:p>
            <a:pPr lvl="1" marL="742680" indent="-285480">
              <a:lnSpc>
                <a:spcPct val="90000"/>
              </a:lnSpc>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timing>
    <p:tnLst>
      <p:par>
        <p:cTn id="1078" dur="indefinite" restart="never" nodeType="tmRoot">
          <p:childTnLst>
            <p:seq>
              <p:cTn id="1079" dur="indefinite" nodeType="mainSeq">
                <p:childTnLst>
                  <p:par>
                    <p:cTn id="1080" fill="hold">
                      <p:stCondLst>
                        <p:cond delay="indefinite"/>
                      </p:stCondLst>
                      <p:childTnLst>
                        <p:par>
                          <p:cTn id="1081" fill="hold">
                            <p:stCondLst>
                              <p:cond delay="0"/>
                            </p:stCondLst>
                            <p:childTnLst>
                              <p:par>
                                <p:cTn id="1082" nodeType="clickEffect" fill="hold" presetClass="entr" presetID="22" presetSubtype="8">
                                  <p:stCondLst>
                                    <p:cond delay="0"/>
                                  </p:stCondLst>
                                  <p:childTnLst>
                                    <p:set>
                                      <p:cBhvr>
                                        <p:cTn id="1083" dur="1" fill="hold">
                                          <p:stCondLst>
                                            <p:cond delay="0"/>
                                          </p:stCondLst>
                                        </p:cTn>
                                        <p:tgtEl>
                                          <p:spTgt spid="452">
                                            <p:txEl>
                                              <p:pRg st="0" end="0"/>
                                            </p:txEl>
                                          </p:spTgt>
                                        </p:tgtEl>
                                        <p:attrNameLst>
                                          <p:attrName>style.visibility</p:attrName>
                                        </p:attrNameLst>
                                      </p:cBhvr>
                                      <p:to>
                                        <p:strVal val="visible"/>
                                      </p:to>
                                    </p:set>
                                    <p:animEffect filter="wipe(left)" transition="in">
                                      <p:cBhvr additive="repl">
                                        <p:cTn id="1084" dur="500"/>
                                        <p:tgtEl>
                                          <p:spTgt spid="452">
                                            <p:txEl>
                                              <p:pRg st="0" end="0"/>
                                            </p:txEl>
                                          </p:spTgt>
                                        </p:tgtEl>
                                      </p:cBhvr>
                                    </p:animEffect>
                                  </p:childTnLst>
                                </p:cTn>
                              </p:par>
                            </p:childTnLst>
                          </p:cTn>
                        </p:par>
                      </p:childTnLst>
                    </p:cTn>
                  </p:par>
                  <p:par>
                    <p:cTn id="1085" fill="hold">
                      <p:stCondLst>
                        <p:cond delay="indefinite"/>
                      </p:stCondLst>
                      <p:childTnLst>
                        <p:par>
                          <p:cTn id="1086" fill="hold">
                            <p:stCondLst>
                              <p:cond delay="0"/>
                            </p:stCondLst>
                            <p:childTnLst>
                              <p:par>
                                <p:cTn id="1087" nodeType="clickEffect" fill="hold" presetClass="entr" presetID="22" presetSubtype="8">
                                  <p:stCondLst>
                                    <p:cond delay="0"/>
                                  </p:stCondLst>
                                  <p:childTnLst>
                                    <p:set>
                                      <p:cBhvr>
                                        <p:cTn id="1088" dur="1" fill="hold">
                                          <p:stCondLst>
                                            <p:cond delay="0"/>
                                          </p:stCondLst>
                                        </p:cTn>
                                        <p:tgtEl>
                                          <p:spTgt spid="452">
                                            <p:txEl>
                                              <p:pRg st="1" end="1"/>
                                            </p:txEl>
                                          </p:spTgt>
                                        </p:tgtEl>
                                        <p:attrNameLst>
                                          <p:attrName>style.visibility</p:attrName>
                                        </p:attrNameLst>
                                      </p:cBhvr>
                                      <p:to>
                                        <p:strVal val="visible"/>
                                      </p:to>
                                    </p:set>
                                    <p:animEffect filter="wipe(left)" transition="in">
                                      <p:cBhvr additive="repl">
                                        <p:cTn id="1089" dur="500"/>
                                        <p:tgtEl>
                                          <p:spTgt spid="452">
                                            <p:txEl>
                                              <p:pRg st="1" end="1"/>
                                            </p:txEl>
                                          </p:spTgt>
                                        </p:tgtEl>
                                      </p:cBhvr>
                                    </p:animEffect>
                                  </p:childTnLst>
                                </p:cTn>
                              </p:par>
                              <p:par>
                                <p:cTn id="1090" nodeType="withEffect" fill="hold" presetClass="entr" presetID="22" presetSubtype="8">
                                  <p:stCondLst>
                                    <p:cond delay="0"/>
                                  </p:stCondLst>
                                  <p:childTnLst>
                                    <p:set>
                                      <p:cBhvr>
                                        <p:cTn id="1091" dur="1" fill="hold">
                                          <p:stCondLst>
                                            <p:cond delay="0"/>
                                          </p:stCondLst>
                                        </p:cTn>
                                        <p:tgtEl>
                                          <p:spTgt spid="452">
                                            <p:txEl>
                                              <p:pRg st="2" end="2"/>
                                            </p:txEl>
                                          </p:spTgt>
                                        </p:tgtEl>
                                        <p:attrNameLst>
                                          <p:attrName>style.visibility</p:attrName>
                                        </p:attrNameLst>
                                      </p:cBhvr>
                                      <p:to>
                                        <p:strVal val="visible"/>
                                      </p:to>
                                    </p:set>
                                    <p:animEffect filter="wipe(left)" transition="in">
                                      <p:cBhvr additive="repl">
                                        <p:cTn id="1092" dur="500"/>
                                        <p:tgtEl>
                                          <p:spTgt spid="452">
                                            <p:txEl>
                                              <p:pRg st="2" end="2"/>
                                            </p:txEl>
                                          </p:spTgt>
                                        </p:tgtEl>
                                      </p:cBhvr>
                                    </p:animEffect>
                                  </p:childTnLst>
                                </p:cTn>
                              </p:par>
                              <p:par>
                                <p:cTn id="1093" nodeType="withEffect" fill="hold" presetClass="entr" presetID="22" presetSubtype="8">
                                  <p:stCondLst>
                                    <p:cond delay="0"/>
                                  </p:stCondLst>
                                  <p:childTnLst>
                                    <p:set>
                                      <p:cBhvr>
                                        <p:cTn id="1094" dur="1" fill="hold">
                                          <p:stCondLst>
                                            <p:cond delay="0"/>
                                          </p:stCondLst>
                                        </p:cTn>
                                        <p:tgtEl>
                                          <p:spTgt spid="452">
                                            <p:txEl>
                                              <p:pRg st="3" end="3"/>
                                            </p:txEl>
                                          </p:spTgt>
                                        </p:tgtEl>
                                        <p:attrNameLst>
                                          <p:attrName>style.visibility</p:attrName>
                                        </p:attrNameLst>
                                      </p:cBhvr>
                                      <p:to>
                                        <p:strVal val="visible"/>
                                      </p:to>
                                    </p:set>
                                    <p:animEffect filter="wipe(left)" transition="in">
                                      <p:cBhvr additive="repl">
                                        <p:cTn id="1095" dur="500"/>
                                        <p:tgtEl>
                                          <p:spTgt spid="452">
                                            <p:txEl>
                                              <p:pRg st="3" end="3"/>
                                            </p:txEl>
                                          </p:spTgt>
                                        </p:tgtEl>
                                      </p:cBhvr>
                                    </p:animEffect>
                                  </p:childTnLst>
                                </p:cTn>
                              </p:par>
                              <p:par>
                                <p:cTn id="1096" nodeType="withEffect" fill="hold" presetClass="entr" presetID="22" presetSubtype="8">
                                  <p:stCondLst>
                                    <p:cond delay="0"/>
                                  </p:stCondLst>
                                  <p:childTnLst>
                                    <p:set>
                                      <p:cBhvr>
                                        <p:cTn id="1097" dur="1" fill="hold">
                                          <p:stCondLst>
                                            <p:cond delay="0"/>
                                          </p:stCondLst>
                                        </p:cTn>
                                        <p:tgtEl>
                                          <p:spTgt spid="452">
                                            <p:txEl>
                                              <p:pRg st="4" end="4"/>
                                            </p:txEl>
                                          </p:spTgt>
                                        </p:tgtEl>
                                        <p:attrNameLst>
                                          <p:attrName>style.visibility</p:attrName>
                                        </p:attrNameLst>
                                      </p:cBhvr>
                                      <p:to>
                                        <p:strVal val="visible"/>
                                      </p:to>
                                    </p:set>
                                    <p:animEffect filter="wipe(left)" transition="in">
                                      <p:cBhvr additive="repl">
                                        <p:cTn id="1098" dur="500"/>
                                        <p:tgtEl>
                                          <p:spTgt spid="452">
                                            <p:txEl>
                                              <p:pRg st="4" end="4"/>
                                            </p:txEl>
                                          </p:spTgt>
                                        </p:tgtEl>
                                      </p:cBhvr>
                                    </p:animEffect>
                                  </p:childTnLst>
                                </p:cTn>
                              </p:par>
                            </p:childTnLst>
                          </p:cTn>
                        </p:par>
                      </p:childTnLst>
                    </p:cTn>
                  </p:par>
                  <p:par>
                    <p:cTn id="1099" fill="hold">
                      <p:stCondLst>
                        <p:cond delay="indefinite"/>
                      </p:stCondLst>
                      <p:childTnLst>
                        <p:par>
                          <p:cTn id="1100" fill="hold">
                            <p:stCondLst>
                              <p:cond delay="0"/>
                            </p:stCondLst>
                            <p:childTnLst>
                              <p:par>
                                <p:cTn id="1101" nodeType="clickEffect" fill="hold" presetClass="entr" presetID="22" presetSubtype="8">
                                  <p:stCondLst>
                                    <p:cond delay="0"/>
                                  </p:stCondLst>
                                  <p:childTnLst>
                                    <p:set>
                                      <p:cBhvr>
                                        <p:cTn id="1102" dur="1" fill="hold">
                                          <p:stCondLst>
                                            <p:cond delay="0"/>
                                          </p:stCondLst>
                                        </p:cTn>
                                        <p:tgtEl>
                                          <p:spTgt spid="452">
                                            <p:txEl>
                                              <p:pRg st="5" end="5"/>
                                            </p:txEl>
                                          </p:spTgt>
                                        </p:tgtEl>
                                        <p:attrNameLst>
                                          <p:attrName>style.visibility</p:attrName>
                                        </p:attrNameLst>
                                      </p:cBhvr>
                                      <p:to>
                                        <p:strVal val="visible"/>
                                      </p:to>
                                    </p:set>
                                    <p:animEffect filter="wipe(left)" transition="in">
                                      <p:cBhvr additive="repl">
                                        <p:cTn id="1103" dur="500"/>
                                        <p:tgtEl>
                                          <p:spTgt spid="452">
                                            <p:txEl>
                                              <p:pRg st="5" end="5"/>
                                            </p:txEl>
                                          </p:spTgt>
                                        </p:tgtEl>
                                      </p:cBhvr>
                                    </p:animEffect>
                                  </p:childTnLst>
                                </p:cTn>
                              </p:par>
                              <p:par>
                                <p:cTn id="1104" nodeType="withEffect" fill="hold" presetClass="entr" presetID="22" presetSubtype="8">
                                  <p:stCondLst>
                                    <p:cond delay="0"/>
                                  </p:stCondLst>
                                  <p:childTnLst>
                                    <p:set>
                                      <p:cBhvr>
                                        <p:cTn id="1105" dur="1" fill="hold">
                                          <p:stCondLst>
                                            <p:cond delay="0"/>
                                          </p:stCondLst>
                                        </p:cTn>
                                        <p:tgtEl>
                                          <p:spTgt spid="452">
                                            <p:txEl>
                                              <p:pRg st="6" end="6"/>
                                            </p:txEl>
                                          </p:spTgt>
                                        </p:tgtEl>
                                        <p:attrNameLst>
                                          <p:attrName>style.visibility</p:attrName>
                                        </p:attrNameLst>
                                      </p:cBhvr>
                                      <p:to>
                                        <p:strVal val="visible"/>
                                      </p:to>
                                    </p:set>
                                    <p:animEffect filter="wipe(left)" transition="in">
                                      <p:cBhvr additive="repl">
                                        <p:cTn id="1106" dur="500"/>
                                        <p:tgtEl>
                                          <p:spTgt spid="452">
                                            <p:txEl>
                                              <p:pRg st="6" end="6"/>
                                            </p:txEl>
                                          </p:spTgt>
                                        </p:tgtEl>
                                      </p:cBhvr>
                                    </p:animEffect>
                                  </p:childTnLst>
                                </p:cTn>
                              </p:par>
                              <p:par>
                                <p:cTn id="1107" nodeType="withEffect" fill="hold" presetClass="entr" presetID="22" presetSubtype="8">
                                  <p:stCondLst>
                                    <p:cond delay="0"/>
                                  </p:stCondLst>
                                  <p:childTnLst>
                                    <p:set>
                                      <p:cBhvr>
                                        <p:cTn id="1108" dur="1" fill="hold">
                                          <p:stCondLst>
                                            <p:cond delay="0"/>
                                          </p:stCondLst>
                                        </p:cTn>
                                        <p:tgtEl>
                                          <p:spTgt spid="452">
                                            <p:txEl>
                                              <p:pRg st="7" end="7"/>
                                            </p:txEl>
                                          </p:spTgt>
                                        </p:tgtEl>
                                        <p:attrNameLst>
                                          <p:attrName>style.visibility</p:attrName>
                                        </p:attrNameLst>
                                      </p:cBhvr>
                                      <p:to>
                                        <p:strVal val="visible"/>
                                      </p:to>
                                    </p:set>
                                    <p:animEffect filter="wipe(left)" transition="in">
                                      <p:cBhvr additive="repl">
                                        <p:cTn id="1109" dur="500"/>
                                        <p:tgtEl>
                                          <p:spTgt spid="452">
                                            <p:txEl>
                                              <p:pRg st="7" end="7"/>
                                            </p:txEl>
                                          </p:spTgt>
                                        </p:tgtEl>
                                      </p:cBhvr>
                                    </p:animEffect>
                                  </p:childTnLst>
                                </p:cTn>
                              </p:par>
                              <p:par>
                                <p:cTn id="1110" nodeType="withEffect" fill="hold" presetClass="entr" presetID="22" presetSubtype="8">
                                  <p:stCondLst>
                                    <p:cond delay="0"/>
                                  </p:stCondLst>
                                  <p:childTnLst>
                                    <p:set>
                                      <p:cBhvr>
                                        <p:cTn id="1111" dur="1" fill="hold">
                                          <p:stCondLst>
                                            <p:cond delay="0"/>
                                          </p:stCondLst>
                                        </p:cTn>
                                        <p:tgtEl>
                                          <p:spTgt spid="452">
                                            <p:txEl>
                                              <p:pRg st="8" end="8"/>
                                            </p:txEl>
                                          </p:spTgt>
                                        </p:tgtEl>
                                        <p:attrNameLst>
                                          <p:attrName>style.visibility</p:attrName>
                                        </p:attrNameLst>
                                      </p:cBhvr>
                                      <p:to>
                                        <p:strVal val="visible"/>
                                      </p:to>
                                    </p:set>
                                    <p:animEffect filter="wipe(left)" transition="in">
                                      <p:cBhvr additive="repl">
                                        <p:cTn id="1112" dur="500"/>
                                        <p:tgtEl>
                                          <p:spTgt spid="452">
                                            <p:txEl>
                                              <p:pRg st="8" end="8"/>
                                            </p:txEl>
                                          </p:spTgt>
                                        </p:tgtEl>
                                      </p:cBhvr>
                                    </p:animEffect>
                                  </p:childTnLst>
                                </p:cTn>
                              </p:par>
                              <p:par>
                                <p:cTn id="1113" nodeType="withEffect" fill="hold" presetClass="entr" presetID="22" presetSubtype="8">
                                  <p:stCondLst>
                                    <p:cond delay="0"/>
                                  </p:stCondLst>
                                  <p:childTnLst>
                                    <p:set>
                                      <p:cBhvr>
                                        <p:cTn id="1114" dur="1" fill="hold">
                                          <p:stCondLst>
                                            <p:cond delay="0"/>
                                          </p:stCondLst>
                                        </p:cTn>
                                        <p:tgtEl>
                                          <p:spTgt spid="452">
                                            <p:txEl>
                                              <p:pRg st="9" end="9"/>
                                            </p:txEl>
                                          </p:spTgt>
                                        </p:tgtEl>
                                        <p:attrNameLst>
                                          <p:attrName>style.visibility</p:attrName>
                                        </p:attrNameLst>
                                      </p:cBhvr>
                                      <p:to>
                                        <p:strVal val="visible"/>
                                      </p:to>
                                    </p:set>
                                    <p:animEffect filter="wipe(left)" transition="in">
                                      <p:cBhvr additive="repl">
                                        <p:cTn id="1115" dur="500"/>
                                        <p:tgtEl>
                                          <p:spTgt spid="452">
                                            <p:txEl>
                                              <p:pRg st="9" end="9"/>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53" name="TextShape 1"/>
          <p:cNvSpPr txBox="1"/>
          <p:nvPr/>
        </p:nvSpPr>
        <p:spPr>
          <a:xfrm>
            <a:off x="685800" y="304560"/>
            <a:ext cx="7772400" cy="1143000"/>
          </a:xfrm>
          <a:prstGeom prst="rect">
            <a:avLst/>
          </a:prstGeom>
          <a:noFill/>
          <a:ln>
            <a:noFill/>
          </a:ln>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Enthalpy and Stoichiometry</a:t>
            </a:r>
            <a:endParaRPr b="0" lang="en-US" sz="4400" spc="-1" strike="noStrike">
              <a:solidFill>
                <a:srgbClr val="9900ff"/>
              </a:solidFill>
              <a:latin typeface="Times New Roman"/>
            </a:endParaRPr>
          </a:p>
        </p:txBody>
      </p:sp>
      <p:sp>
        <p:nvSpPr>
          <p:cNvPr id="454" name="TextShape 2"/>
          <p:cNvSpPr txBox="1"/>
          <p:nvPr/>
        </p:nvSpPr>
        <p:spPr>
          <a:xfrm>
            <a:off x="533520" y="1371240"/>
            <a:ext cx="8076960" cy="4724280"/>
          </a:xfrm>
          <a:prstGeom prst="rect">
            <a:avLst/>
          </a:prstGeom>
          <a:noFill/>
          <a:ln>
            <a:noFill/>
          </a:ln>
        </p:spPr>
        <p:txBody>
          <a:bodyPr lIns="90000" rIns="90000" tIns="46800" bIns="46800">
            <a:normAutofit/>
          </a:bodyPr>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The amount of energy change in a reaction depends on the amount of reactants.</a:t>
            </a:r>
            <a:endParaRPr b="0" lang="en-US" sz="2800" spc="-1" strike="noStrike">
              <a:solidFill>
                <a:srgbClr val="000000"/>
              </a:solidFill>
              <a:latin typeface="Times New Roman"/>
            </a:endParaRPr>
          </a:p>
          <a:p>
            <a:pPr lvl="1" marL="742680" indent="-285480">
              <a:lnSpc>
                <a:spcPct val="90000"/>
              </a:lnSpc>
              <a:spcBef>
                <a:spcPts val="499"/>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You get twice as much heat out when you burn twice as much CH</a:t>
            </a:r>
            <a:r>
              <a:rPr b="0" lang="en-US" sz="2400" spc="-1" strike="noStrike" baseline="-25000">
                <a:solidFill>
                  <a:srgbClr val="000000"/>
                </a:solidFill>
                <a:latin typeface="Times New Roman"/>
              </a:rPr>
              <a:t>4</a:t>
            </a:r>
            <a:r>
              <a:rPr b="0" lang="en-US" sz="2000" spc="-1" strike="noStrike">
                <a:solidFill>
                  <a:srgbClr val="000000"/>
                </a:solidFill>
                <a:latin typeface="Times New Roman"/>
              </a:rPr>
              <a:t>.</a:t>
            </a:r>
            <a:endParaRPr b="0" lang="en-US" sz="2000" spc="-1" strike="noStrike">
              <a:solidFill>
                <a:srgbClr val="000000"/>
              </a:solidFill>
              <a:latin typeface="Times New Roman"/>
            </a:endParaRPr>
          </a:p>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Writing a reaction implies that amount of energy changes for the stoichiometric amount given in the equation.</a:t>
            </a:r>
            <a:endParaRPr b="0" lang="en-US" sz="2800" spc="-1" strike="noStrike">
              <a:solidFill>
                <a:srgbClr val="000000"/>
              </a:solidFill>
              <a:latin typeface="Times New Roman"/>
            </a:endParaRPr>
          </a:p>
          <a:p>
            <a:pPr marL="342720" indent="-342720" algn="ctr">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a:t>
            </a:r>
            <a:r>
              <a:rPr b="0" lang="en-US" sz="2400" spc="-1" strike="noStrike">
                <a:solidFill>
                  <a:srgbClr val="000000"/>
                </a:solidFill>
                <a:latin typeface="Times New Roman"/>
              </a:rPr>
              <a:t>For the reaction C</a:t>
            </a:r>
            <a:r>
              <a:rPr b="0" lang="en-US" sz="2400" spc="-1" strike="noStrike" baseline="-25000">
                <a:solidFill>
                  <a:srgbClr val="000000"/>
                </a:solidFill>
                <a:latin typeface="Times New Roman"/>
              </a:rPr>
              <a:t>3</a:t>
            </a:r>
            <a:r>
              <a:rPr b="0" lang="en-US" sz="2400" spc="-1" strike="noStrike">
                <a:solidFill>
                  <a:srgbClr val="000000"/>
                </a:solidFill>
                <a:latin typeface="Times New Roman"/>
              </a:rPr>
              <a:t>H</a:t>
            </a:r>
            <a:r>
              <a:rPr b="0" lang="en-US" sz="2400" spc="-1" strike="noStrike" baseline="-25000">
                <a:solidFill>
                  <a:srgbClr val="000000"/>
                </a:solidFill>
                <a:latin typeface="Times New Roman"/>
              </a:rPr>
              <a:t>8</a:t>
            </a:r>
            <a:r>
              <a:rPr b="0" lang="en-US" sz="2400" spc="-1" strike="noStrike">
                <a:solidFill>
                  <a:srgbClr val="000000"/>
                </a:solidFill>
                <a:latin typeface="Times New Roman"/>
              </a:rPr>
              <a:t>(</a:t>
            </a:r>
            <a:r>
              <a:rPr b="0" i="1" lang="en-US" sz="2400" spc="-1" strike="noStrike">
                <a:solidFill>
                  <a:srgbClr val="000000"/>
                </a:solidFill>
                <a:latin typeface="Times New Roman"/>
              </a:rPr>
              <a:t>l</a:t>
            </a:r>
            <a:r>
              <a:rPr b="0" lang="en-US" sz="2400" spc="-1" strike="noStrike">
                <a:solidFill>
                  <a:srgbClr val="000000"/>
                </a:solidFill>
                <a:latin typeface="Times New Roman"/>
              </a:rPr>
              <a:t>) + 5 O</a:t>
            </a:r>
            <a:r>
              <a:rPr b="0" lang="en-US" sz="2400" spc="-1" strike="noStrike" baseline="-25000">
                <a:solidFill>
                  <a:srgbClr val="000000"/>
                </a:solidFill>
                <a:latin typeface="Times New Roman"/>
              </a:rPr>
              <a:t>2</a:t>
            </a:r>
            <a:r>
              <a:rPr b="0" lang="en-US" sz="2400" spc="-1" strike="noStrike">
                <a:solidFill>
                  <a:srgbClr val="000000"/>
                </a:solidFill>
                <a:latin typeface="Times New Roman"/>
              </a:rPr>
              <a:t>(</a:t>
            </a:r>
            <a:r>
              <a:rPr b="0" i="1" lang="en-US" sz="2400" spc="-1" strike="noStrike">
                <a:solidFill>
                  <a:srgbClr val="000000"/>
                </a:solidFill>
                <a:latin typeface="Times New Roman"/>
              </a:rPr>
              <a:t>g</a:t>
            </a:r>
            <a:r>
              <a:rPr b="0" lang="en-US" sz="2400" spc="-1" strike="noStrike">
                <a:solidFill>
                  <a:srgbClr val="000000"/>
                </a:solidFill>
                <a:latin typeface="Times New Roman"/>
              </a:rPr>
              <a:t>) </a:t>
            </a:r>
            <a:r>
              <a:rPr b="0" lang="en-US" sz="2400" spc="-1" strike="noStrike">
                <a:solidFill>
                  <a:srgbClr val="000000"/>
                </a:solidFill>
                <a:latin typeface="Symbol"/>
                <a:ea typeface="Symbol"/>
              </a:rPr>
              <a:t></a:t>
            </a:r>
            <a:r>
              <a:rPr b="0" lang="en-US" sz="2400" spc="-1" strike="noStrike">
                <a:solidFill>
                  <a:srgbClr val="000000"/>
                </a:solidFill>
                <a:latin typeface="Times New Roman"/>
              </a:rPr>
              <a:t> 3 CO</a:t>
            </a:r>
            <a:r>
              <a:rPr b="0" lang="en-US" sz="2400" spc="-1" strike="noStrike" baseline="-25000">
                <a:solidFill>
                  <a:srgbClr val="000000"/>
                </a:solidFill>
                <a:latin typeface="Times New Roman"/>
              </a:rPr>
              <a:t>2</a:t>
            </a:r>
            <a:r>
              <a:rPr b="0" lang="en-US" sz="2400" spc="-1" strike="noStrike">
                <a:solidFill>
                  <a:srgbClr val="000000"/>
                </a:solidFill>
                <a:latin typeface="Times New Roman"/>
              </a:rPr>
              <a:t>(</a:t>
            </a:r>
            <a:r>
              <a:rPr b="0" i="1" lang="en-US" sz="2400" spc="-1" strike="noStrike">
                <a:solidFill>
                  <a:srgbClr val="000000"/>
                </a:solidFill>
                <a:latin typeface="Times New Roman"/>
              </a:rPr>
              <a:t>g</a:t>
            </a:r>
            <a:r>
              <a:rPr b="0" lang="en-US" sz="2400" spc="-1" strike="noStrike">
                <a:solidFill>
                  <a:srgbClr val="000000"/>
                </a:solidFill>
                <a:latin typeface="Times New Roman"/>
              </a:rPr>
              <a:t>) + 4 H</a:t>
            </a:r>
            <a:r>
              <a:rPr b="0" lang="en-US" sz="2400" spc="-1" strike="noStrike" baseline="-25000">
                <a:solidFill>
                  <a:srgbClr val="000000"/>
                </a:solidFill>
                <a:latin typeface="Times New Roman"/>
              </a:rPr>
              <a:t>2</a:t>
            </a:r>
            <a:r>
              <a:rPr b="0" lang="en-US" sz="2400" spc="-1" strike="noStrike">
                <a:solidFill>
                  <a:srgbClr val="000000"/>
                </a:solidFill>
                <a:latin typeface="Times New Roman"/>
              </a:rPr>
              <a:t>O(</a:t>
            </a:r>
            <a:r>
              <a:rPr b="0" i="1" lang="en-US" sz="2400" spc="-1" strike="noStrike">
                <a:solidFill>
                  <a:srgbClr val="000000"/>
                </a:solidFill>
                <a:latin typeface="Times New Roman"/>
              </a:rPr>
              <a:t>g</a:t>
            </a:r>
            <a:r>
              <a:rPr b="0" lang="en-US" sz="2400" spc="-1" strike="noStrike">
                <a:solidFill>
                  <a:srgbClr val="000000"/>
                </a:solidFill>
                <a:latin typeface="Times New Roman"/>
              </a:rPr>
              <a:t>)  </a:t>
            </a:r>
            <a:r>
              <a:rPr b="0" lang="en-US" sz="2400" spc="-1" strike="noStrike">
                <a:solidFill>
                  <a:srgbClr val="000000"/>
                </a:solidFill>
                <a:latin typeface="Symbol"/>
                <a:ea typeface="Symbol"/>
              </a:rPr>
              <a:t></a:t>
            </a:r>
            <a:r>
              <a:rPr b="0" lang="en-US" sz="2400" spc="-1" strike="noStrike">
                <a:solidFill>
                  <a:srgbClr val="000000"/>
                </a:solidFill>
                <a:latin typeface="Times New Roman"/>
              </a:rPr>
              <a:t>H</a:t>
            </a:r>
            <a:r>
              <a:rPr b="0" lang="en-US" sz="2400" spc="-1" strike="noStrike" baseline="-25000">
                <a:solidFill>
                  <a:srgbClr val="000000"/>
                </a:solidFill>
                <a:latin typeface="Times New Roman"/>
              </a:rPr>
              <a:t>rxn</a:t>
            </a:r>
            <a:r>
              <a:rPr b="0" lang="en-US" sz="2400" spc="-1" strike="noStrike">
                <a:solidFill>
                  <a:srgbClr val="000000"/>
                </a:solidFill>
                <a:latin typeface="Times New Roman"/>
              </a:rPr>
              <a:t> = </a:t>
            </a:r>
            <a:r>
              <a:rPr b="0" lang="en-US" sz="2400" spc="-1" strike="noStrike">
                <a:solidFill>
                  <a:srgbClr val="000000"/>
                </a:solidFill>
                <a:latin typeface="Times New Roman"/>
                <a:ea typeface="Times New Roman"/>
              </a:rPr>
              <a:t>−2044 kJ</a:t>
            </a:r>
            <a:endParaRPr b="0" lang="en-US" sz="2400" spc="-1" strike="noStrike">
              <a:solidFill>
                <a:srgbClr val="000000"/>
              </a:solidFill>
              <a:latin typeface="Times New Roman"/>
            </a:endParaRPr>
          </a:p>
          <a:p>
            <a:pPr marL="342720" indent="-342720" algn="ctr">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ea typeface="Times New Roman"/>
              </a:rPr>
              <a:t>So 1 mol C</a:t>
            </a:r>
            <a:r>
              <a:rPr b="0" lang="en-US" sz="2400" spc="-1" strike="noStrike" baseline="-25000">
                <a:solidFill>
                  <a:srgbClr val="000000"/>
                </a:solidFill>
                <a:latin typeface="Times New Roman"/>
                <a:ea typeface="Times New Roman"/>
              </a:rPr>
              <a:t>3</a:t>
            </a:r>
            <a:r>
              <a:rPr b="0" lang="en-US" sz="2400" spc="-1" strike="noStrike">
                <a:solidFill>
                  <a:srgbClr val="000000"/>
                </a:solidFill>
                <a:latin typeface="Times New Roman"/>
                <a:ea typeface="Times New Roman"/>
              </a:rPr>
              <a:t>H</a:t>
            </a:r>
            <a:r>
              <a:rPr b="0" lang="en-US" sz="2400" spc="-1" strike="noStrike" baseline="-25000">
                <a:solidFill>
                  <a:srgbClr val="000000"/>
                </a:solidFill>
                <a:latin typeface="Times New Roman"/>
                <a:ea typeface="Times New Roman"/>
              </a:rPr>
              <a:t>8</a:t>
            </a:r>
            <a:r>
              <a:rPr b="0" lang="en-US" sz="2400" spc="-1" strike="noStrike">
                <a:solidFill>
                  <a:srgbClr val="000000"/>
                </a:solidFill>
                <a:latin typeface="Times New Roman"/>
                <a:ea typeface="Times New Roman"/>
              </a:rPr>
              <a:t> </a:t>
            </a:r>
            <a:r>
              <a:rPr b="0" lang="en-US" sz="2400" spc="-1" strike="noStrike">
                <a:solidFill>
                  <a:srgbClr val="000000"/>
                </a:solidFill>
                <a:latin typeface="Symbol"/>
                <a:ea typeface="Symbol"/>
              </a:rPr>
              <a:t></a:t>
            </a:r>
            <a:r>
              <a:rPr b="0" lang="en-US" sz="2400" spc="-1" strike="noStrike">
                <a:solidFill>
                  <a:srgbClr val="000000"/>
                </a:solidFill>
                <a:latin typeface="Times New Roman"/>
                <a:ea typeface="Times New Roman"/>
              </a:rPr>
              <a:t> 5 mol O</a:t>
            </a:r>
            <a:r>
              <a:rPr b="0" lang="en-US" sz="2400" spc="-1" strike="noStrike" baseline="-25000">
                <a:solidFill>
                  <a:srgbClr val="000000"/>
                </a:solidFill>
                <a:latin typeface="Times New Roman"/>
                <a:ea typeface="Times New Roman"/>
              </a:rPr>
              <a:t>2</a:t>
            </a:r>
            <a:r>
              <a:rPr b="0" lang="en-US" sz="2400" spc="-1" strike="noStrike">
                <a:solidFill>
                  <a:srgbClr val="000000"/>
                </a:solidFill>
                <a:latin typeface="Times New Roman"/>
                <a:ea typeface="Times New Roman"/>
              </a:rPr>
              <a:t> </a:t>
            </a:r>
            <a:r>
              <a:rPr b="0" lang="en-US" sz="2400" spc="-1" strike="noStrike">
                <a:solidFill>
                  <a:srgbClr val="000000"/>
                </a:solidFill>
                <a:latin typeface="Symbol"/>
                <a:ea typeface="Symbol"/>
              </a:rPr>
              <a:t></a:t>
            </a:r>
            <a:r>
              <a:rPr b="0" lang="en-US" sz="2400" spc="-1" strike="noStrike">
                <a:solidFill>
                  <a:srgbClr val="000000"/>
                </a:solidFill>
                <a:latin typeface="Times New Roman"/>
                <a:ea typeface="Times New Roman"/>
              </a:rPr>
              <a:t> 3 mol CO</a:t>
            </a:r>
            <a:r>
              <a:rPr b="0" lang="en-US" sz="2400" spc="-1" strike="noStrike" baseline="-25000">
                <a:solidFill>
                  <a:srgbClr val="000000"/>
                </a:solidFill>
                <a:latin typeface="Times New Roman"/>
                <a:ea typeface="Times New Roman"/>
              </a:rPr>
              <a:t>2</a:t>
            </a:r>
            <a:r>
              <a:rPr b="0" lang="en-US" sz="2400" spc="-1" strike="noStrike">
                <a:solidFill>
                  <a:srgbClr val="000000"/>
                </a:solidFill>
                <a:latin typeface="Times New Roman"/>
                <a:ea typeface="Times New Roman"/>
              </a:rPr>
              <a:t> </a:t>
            </a:r>
            <a:r>
              <a:rPr b="0" lang="en-US" sz="2400" spc="-1" strike="noStrike">
                <a:solidFill>
                  <a:srgbClr val="000000"/>
                </a:solidFill>
                <a:latin typeface="Symbol"/>
                <a:ea typeface="Symbol"/>
              </a:rPr>
              <a:t></a:t>
            </a:r>
            <a:r>
              <a:rPr b="0" lang="en-US" sz="2400" spc="-1" strike="noStrike">
                <a:solidFill>
                  <a:srgbClr val="000000"/>
                </a:solidFill>
                <a:latin typeface="Times New Roman"/>
                <a:ea typeface="Times New Roman"/>
              </a:rPr>
              <a:t> 4 mol H</a:t>
            </a:r>
            <a:r>
              <a:rPr b="0" lang="en-US" sz="2400" spc="-1" strike="noStrike" baseline="-25000">
                <a:solidFill>
                  <a:srgbClr val="000000"/>
                </a:solidFill>
                <a:latin typeface="Times New Roman"/>
                <a:ea typeface="Times New Roman"/>
              </a:rPr>
              <a:t>2</a:t>
            </a:r>
            <a:r>
              <a:rPr b="0" lang="en-US" sz="2400" spc="-1" strike="noStrike">
                <a:solidFill>
                  <a:srgbClr val="000000"/>
                </a:solidFill>
                <a:latin typeface="Times New Roman"/>
                <a:ea typeface="Times New Roman"/>
              </a:rPr>
              <a:t>O </a:t>
            </a:r>
            <a:r>
              <a:rPr b="0" lang="en-US" sz="2400" spc="-1" strike="noStrike">
                <a:solidFill>
                  <a:srgbClr val="000000"/>
                </a:solidFill>
                <a:latin typeface="Symbol"/>
                <a:ea typeface="Symbol"/>
              </a:rPr>
              <a:t></a:t>
            </a:r>
            <a:r>
              <a:rPr b="0" lang="en-US" sz="2400" spc="-1" strike="noStrike">
                <a:solidFill>
                  <a:srgbClr val="000000"/>
                </a:solidFill>
                <a:latin typeface="Times New Roman"/>
                <a:ea typeface="Times New Roman"/>
              </a:rPr>
              <a:t> </a:t>
            </a:r>
            <a:endParaRPr b="0" lang="en-US" sz="2400" spc="-1" strike="noStrike">
              <a:solidFill>
                <a:srgbClr val="000000"/>
              </a:solidFill>
              <a:latin typeface="Times New Roman"/>
            </a:endParaRPr>
          </a:p>
          <a:p>
            <a:pPr marL="342720" indent="-342720" algn="ctr">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ea typeface="Times New Roman"/>
              </a:rPr>
              <a:t>−</a:t>
            </a:r>
            <a:r>
              <a:rPr b="0" lang="en-US" sz="2400" spc="-1" strike="noStrike">
                <a:solidFill>
                  <a:srgbClr val="000000"/>
                </a:solidFill>
                <a:latin typeface="Times New Roman"/>
                <a:ea typeface="Times New Roman"/>
              </a:rPr>
              <a:t>2044 kJ.</a:t>
            </a:r>
            <a:endParaRPr b="0" lang="en-US" sz="2400" spc="-1" strike="noStrike">
              <a:solidFill>
                <a:srgbClr val="000000"/>
              </a:solidFill>
              <a:latin typeface="Times New Roman"/>
            </a:endParaRPr>
          </a:p>
        </p:txBody>
      </p:sp>
    </p:spTree>
  </p:cSld>
  <mc:AlternateContent>
    <mc:Choice Requires="p14">
      <p:transition spd="slow" p14:dur="2000"/>
    </mc:Choice>
    <mc:Fallback>
      <p:transition spd="slow"/>
    </mc:Fallback>
  </mc:AlternateContent>
  <p:timing>
    <p:tnLst>
      <p:par>
        <p:cTn id="1116" dur="indefinite" restart="never" nodeType="tmRoot">
          <p:childTnLst>
            <p:seq>
              <p:cTn id="1117" dur="indefinite" nodeType="mainSeq">
                <p:childTnLst>
                  <p:par>
                    <p:cTn id="1118" fill="hold">
                      <p:stCondLst>
                        <p:cond delay="indefinite"/>
                      </p:stCondLst>
                      <p:childTnLst>
                        <p:par>
                          <p:cTn id="1119" fill="hold">
                            <p:stCondLst>
                              <p:cond delay="0"/>
                            </p:stCondLst>
                            <p:childTnLst>
                              <p:par>
                                <p:cTn id="1120" nodeType="clickEffect" fill="hold" presetClass="entr" presetID="22" presetSubtype="8">
                                  <p:stCondLst>
                                    <p:cond delay="0"/>
                                  </p:stCondLst>
                                  <p:childTnLst>
                                    <p:set>
                                      <p:cBhvr>
                                        <p:cTn id="1121" dur="1" fill="hold">
                                          <p:stCondLst>
                                            <p:cond delay="0"/>
                                          </p:stCondLst>
                                        </p:cTn>
                                        <p:tgtEl>
                                          <p:spTgt spid="454">
                                            <p:txEl>
                                              <p:pRg st="0" end="0"/>
                                            </p:txEl>
                                          </p:spTgt>
                                        </p:tgtEl>
                                        <p:attrNameLst>
                                          <p:attrName>style.visibility</p:attrName>
                                        </p:attrNameLst>
                                      </p:cBhvr>
                                      <p:to>
                                        <p:strVal val="visible"/>
                                      </p:to>
                                    </p:set>
                                    <p:animEffect filter="wipe(left)" transition="in">
                                      <p:cBhvr additive="repl">
                                        <p:cTn id="1122" dur="500"/>
                                        <p:tgtEl>
                                          <p:spTgt spid="454">
                                            <p:txEl>
                                              <p:pRg st="0" end="0"/>
                                            </p:txEl>
                                          </p:spTgt>
                                        </p:tgtEl>
                                      </p:cBhvr>
                                    </p:animEffect>
                                  </p:childTnLst>
                                </p:cTn>
                              </p:par>
                            </p:childTnLst>
                          </p:cTn>
                        </p:par>
                      </p:childTnLst>
                    </p:cTn>
                  </p:par>
                  <p:par>
                    <p:cTn id="1123" fill="hold">
                      <p:stCondLst>
                        <p:cond delay="indefinite"/>
                      </p:stCondLst>
                      <p:childTnLst>
                        <p:par>
                          <p:cTn id="1124" fill="hold">
                            <p:stCondLst>
                              <p:cond delay="0"/>
                            </p:stCondLst>
                            <p:childTnLst>
                              <p:par>
                                <p:cTn id="1125" nodeType="clickEffect" fill="hold" presetClass="entr" presetID="22" presetSubtype="8">
                                  <p:stCondLst>
                                    <p:cond delay="0"/>
                                  </p:stCondLst>
                                  <p:childTnLst>
                                    <p:set>
                                      <p:cBhvr>
                                        <p:cTn id="1126" dur="1" fill="hold">
                                          <p:stCondLst>
                                            <p:cond delay="0"/>
                                          </p:stCondLst>
                                        </p:cTn>
                                        <p:tgtEl>
                                          <p:spTgt spid="454">
                                            <p:txEl>
                                              <p:pRg st="1" end="1"/>
                                            </p:txEl>
                                          </p:spTgt>
                                        </p:tgtEl>
                                        <p:attrNameLst>
                                          <p:attrName>style.visibility</p:attrName>
                                        </p:attrNameLst>
                                      </p:cBhvr>
                                      <p:to>
                                        <p:strVal val="visible"/>
                                      </p:to>
                                    </p:set>
                                    <p:animEffect filter="wipe(left)" transition="in">
                                      <p:cBhvr additive="repl">
                                        <p:cTn id="1127" dur="500"/>
                                        <p:tgtEl>
                                          <p:spTgt spid="454">
                                            <p:txEl>
                                              <p:pRg st="1" end="1"/>
                                            </p:txEl>
                                          </p:spTgt>
                                        </p:tgtEl>
                                      </p:cBhvr>
                                    </p:animEffect>
                                  </p:childTnLst>
                                </p:cTn>
                              </p:par>
                            </p:childTnLst>
                          </p:cTn>
                        </p:par>
                      </p:childTnLst>
                    </p:cTn>
                  </p:par>
                  <p:par>
                    <p:cTn id="1128" fill="hold">
                      <p:stCondLst>
                        <p:cond delay="indefinite"/>
                      </p:stCondLst>
                      <p:childTnLst>
                        <p:par>
                          <p:cTn id="1129" fill="hold">
                            <p:stCondLst>
                              <p:cond delay="0"/>
                            </p:stCondLst>
                            <p:childTnLst>
                              <p:par>
                                <p:cTn id="1130" nodeType="clickEffect" fill="hold" presetClass="entr" presetID="22" presetSubtype="8">
                                  <p:stCondLst>
                                    <p:cond delay="0"/>
                                  </p:stCondLst>
                                  <p:childTnLst>
                                    <p:set>
                                      <p:cBhvr>
                                        <p:cTn id="1131" dur="1" fill="hold">
                                          <p:stCondLst>
                                            <p:cond delay="0"/>
                                          </p:stCondLst>
                                        </p:cTn>
                                        <p:tgtEl>
                                          <p:spTgt spid="454">
                                            <p:txEl>
                                              <p:pRg st="2" end="2"/>
                                            </p:txEl>
                                          </p:spTgt>
                                        </p:tgtEl>
                                        <p:attrNameLst>
                                          <p:attrName>style.visibility</p:attrName>
                                        </p:attrNameLst>
                                      </p:cBhvr>
                                      <p:to>
                                        <p:strVal val="visible"/>
                                      </p:to>
                                    </p:set>
                                    <p:animEffect filter="wipe(left)" transition="in">
                                      <p:cBhvr additive="repl">
                                        <p:cTn id="1132" dur="500"/>
                                        <p:tgtEl>
                                          <p:spTgt spid="454">
                                            <p:txEl>
                                              <p:pRg st="2" end="2"/>
                                            </p:txEl>
                                          </p:spTgt>
                                        </p:tgtEl>
                                      </p:cBhvr>
                                    </p:animEffect>
                                  </p:childTnLst>
                                </p:cTn>
                              </p:par>
                            </p:childTnLst>
                          </p:cTn>
                        </p:par>
                      </p:childTnLst>
                    </p:cTn>
                  </p:par>
                  <p:par>
                    <p:cTn id="1133" fill="hold">
                      <p:stCondLst>
                        <p:cond delay="indefinite"/>
                      </p:stCondLst>
                      <p:childTnLst>
                        <p:par>
                          <p:cTn id="1134" fill="hold">
                            <p:stCondLst>
                              <p:cond delay="0"/>
                            </p:stCondLst>
                            <p:childTnLst>
                              <p:par>
                                <p:cTn id="1135" nodeType="clickEffect" fill="hold" presetClass="entr" presetID="22" presetSubtype="8">
                                  <p:stCondLst>
                                    <p:cond delay="0"/>
                                  </p:stCondLst>
                                  <p:childTnLst>
                                    <p:set>
                                      <p:cBhvr>
                                        <p:cTn id="1136" dur="1" fill="hold">
                                          <p:stCondLst>
                                            <p:cond delay="0"/>
                                          </p:stCondLst>
                                        </p:cTn>
                                        <p:tgtEl>
                                          <p:spTgt spid="454">
                                            <p:txEl>
                                              <p:pRg st="3" end="3"/>
                                            </p:txEl>
                                          </p:spTgt>
                                        </p:tgtEl>
                                        <p:attrNameLst>
                                          <p:attrName>style.visibility</p:attrName>
                                        </p:attrNameLst>
                                      </p:cBhvr>
                                      <p:to>
                                        <p:strVal val="visible"/>
                                      </p:to>
                                    </p:set>
                                    <p:animEffect filter="wipe(left)" transition="in">
                                      <p:cBhvr additive="repl">
                                        <p:cTn id="1137" dur="500"/>
                                        <p:tgtEl>
                                          <p:spTgt spid="454">
                                            <p:txEl>
                                              <p:pRg st="3" end="3"/>
                                            </p:txEl>
                                          </p:spTgt>
                                        </p:tgtEl>
                                      </p:cBhvr>
                                    </p:animEffect>
                                  </p:childTnLst>
                                </p:cTn>
                              </p:par>
                            </p:childTnLst>
                          </p:cTn>
                        </p:par>
                      </p:childTnLst>
                    </p:cTn>
                  </p:par>
                  <p:par>
                    <p:cTn id="1138" fill="hold">
                      <p:stCondLst>
                        <p:cond delay="indefinite"/>
                      </p:stCondLst>
                      <p:childTnLst>
                        <p:par>
                          <p:cTn id="1139" fill="hold">
                            <p:stCondLst>
                              <p:cond delay="0"/>
                            </p:stCondLst>
                            <p:childTnLst>
                              <p:par>
                                <p:cTn id="1140" nodeType="clickEffect" fill="hold" presetClass="entr" presetID="22" presetSubtype="8">
                                  <p:stCondLst>
                                    <p:cond delay="0"/>
                                  </p:stCondLst>
                                  <p:childTnLst>
                                    <p:set>
                                      <p:cBhvr>
                                        <p:cTn id="1141" dur="1" fill="hold">
                                          <p:stCondLst>
                                            <p:cond delay="0"/>
                                          </p:stCondLst>
                                        </p:cTn>
                                        <p:tgtEl>
                                          <p:spTgt spid="454">
                                            <p:txEl>
                                              <p:pRg st="4" end="4"/>
                                            </p:txEl>
                                          </p:spTgt>
                                        </p:tgtEl>
                                        <p:attrNameLst>
                                          <p:attrName>style.visibility</p:attrName>
                                        </p:attrNameLst>
                                      </p:cBhvr>
                                      <p:to>
                                        <p:strVal val="visible"/>
                                      </p:to>
                                    </p:set>
                                    <p:animEffect filter="wipe(left)" transition="in">
                                      <p:cBhvr additive="repl">
                                        <p:cTn id="1142" dur="500"/>
                                        <p:tgtEl>
                                          <p:spTgt spid="454">
                                            <p:txEl>
                                              <p:pRg st="4" end="4"/>
                                            </p:txEl>
                                          </p:spTgt>
                                        </p:tgtEl>
                                      </p:cBhvr>
                                    </p:animEffect>
                                  </p:childTnLst>
                                </p:cTn>
                              </p:par>
                            </p:childTnLst>
                          </p:cTn>
                        </p:par>
                      </p:childTnLst>
                    </p:cTn>
                  </p:par>
                  <p:par>
                    <p:cTn id="1143" fill="hold">
                      <p:stCondLst>
                        <p:cond delay="indefinite"/>
                      </p:stCondLst>
                      <p:childTnLst>
                        <p:par>
                          <p:cTn id="1144" fill="hold">
                            <p:stCondLst>
                              <p:cond delay="0"/>
                            </p:stCondLst>
                            <p:childTnLst>
                              <p:par>
                                <p:cTn id="1145" nodeType="clickEffect" fill="hold" presetClass="entr" presetID="22" presetSubtype="8">
                                  <p:stCondLst>
                                    <p:cond delay="0"/>
                                  </p:stCondLst>
                                  <p:childTnLst>
                                    <p:set>
                                      <p:cBhvr>
                                        <p:cTn id="1146" dur="1" fill="hold">
                                          <p:stCondLst>
                                            <p:cond delay="0"/>
                                          </p:stCondLst>
                                        </p:cTn>
                                        <p:tgtEl>
                                          <p:spTgt spid="454">
                                            <p:txEl>
                                              <p:pRg st="5" end="5"/>
                                            </p:txEl>
                                          </p:spTgt>
                                        </p:tgtEl>
                                        <p:attrNameLst>
                                          <p:attrName>style.visibility</p:attrName>
                                        </p:attrNameLst>
                                      </p:cBhvr>
                                      <p:to>
                                        <p:strVal val="visible"/>
                                      </p:to>
                                    </p:set>
                                    <p:animEffect filter="wipe(left)" transition="in">
                                      <p:cBhvr additive="repl">
                                        <p:cTn id="1147" dur="500"/>
                                        <p:tgtEl>
                                          <p:spTgt spid="454">
                                            <p:txEl>
                                              <p:pRg st="5" end="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55" name="TextShape 1"/>
          <p:cNvSpPr txBox="1"/>
          <p:nvPr/>
        </p:nvSpPr>
        <p:spPr>
          <a:xfrm>
            <a:off x="0" y="151920"/>
            <a:ext cx="9144000" cy="1143000"/>
          </a:xfrm>
          <a:prstGeom prst="rect">
            <a:avLst/>
          </a:prstGeom>
          <a:noFill/>
          <a:ln>
            <a:noFill/>
          </a:ln>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9900ff"/>
                </a:solidFill>
                <a:latin typeface="Times New Roman"/>
              </a:rPr>
              <a:t>Example 8.7—How Much Heat Is Associated with the Complete Combustion of 11.8 x 10</a:t>
            </a:r>
            <a:r>
              <a:rPr b="0" lang="en-US" sz="3200" spc="-1" strike="noStrike" baseline="30000">
                <a:solidFill>
                  <a:srgbClr val="9900ff"/>
                </a:solidFill>
                <a:latin typeface="Times New Roman"/>
              </a:rPr>
              <a:t>3</a:t>
            </a:r>
            <a:r>
              <a:rPr b="0" lang="en-US" sz="3200" spc="-1" strike="noStrike">
                <a:solidFill>
                  <a:srgbClr val="9900ff"/>
                </a:solidFill>
                <a:latin typeface="Times New Roman"/>
              </a:rPr>
              <a:t> g of C</a:t>
            </a:r>
            <a:r>
              <a:rPr b="0" lang="en-US" sz="3200" spc="-1" strike="noStrike" baseline="-25000">
                <a:solidFill>
                  <a:srgbClr val="9900ff"/>
                </a:solidFill>
                <a:latin typeface="Times New Roman"/>
              </a:rPr>
              <a:t>3</a:t>
            </a:r>
            <a:r>
              <a:rPr b="0" lang="en-US" sz="3200" spc="-1" strike="noStrike">
                <a:solidFill>
                  <a:srgbClr val="9900ff"/>
                </a:solidFill>
                <a:latin typeface="Times New Roman"/>
              </a:rPr>
              <a:t>H</a:t>
            </a:r>
            <a:r>
              <a:rPr b="0" lang="en-US" sz="3200" spc="-1" strike="noStrike" baseline="-25000">
                <a:solidFill>
                  <a:srgbClr val="9900ff"/>
                </a:solidFill>
                <a:latin typeface="Times New Roman"/>
              </a:rPr>
              <a:t>8</a:t>
            </a:r>
            <a:r>
              <a:rPr b="0" lang="en-US" sz="3200" spc="-1" strike="noStrike">
                <a:solidFill>
                  <a:srgbClr val="9900ff"/>
                </a:solidFill>
                <a:latin typeface="Times New Roman"/>
              </a:rPr>
              <a:t>(</a:t>
            </a:r>
            <a:r>
              <a:rPr b="0" i="1" lang="en-US" sz="3200" spc="-1" strike="noStrike">
                <a:solidFill>
                  <a:srgbClr val="9900ff"/>
                </a:solidFill>
                <a:latin typeface="Times New Roman"/>
              </a:rPr>
              <a:t>g</a:t>
            </a:r>
            <a:r>
              <a:rPr b="0" lang="en-US" sz="3200" spc="-1" strike="noStrike">
                <a:solidFill>
                  <a:srgbClr val="9900ff"/>
                </a:solidFill>
                <a:latin typeface="Times New Roman"/>
              </a:rPr>
              <a:t>)?</a:t>
            </a:r>
            <a:endParaRPr b="0" lang="en-US" sz="3200" spc="-1" strike="noStrike">
              <a:solidFill>
                <a:srgbClr val="9900ff"/>
              </a:solidFill>
              <a:latin typeface="Times New Roman"/>
            </a:endParaRPr>
          </a:p>
        </p:txBody>
      </p:sp>
      <p:sp>
        <p:nvSpPr>
          <p:cNvPr id="456" name="CustomShape 2"/>
          <p:cNvSpPr/>
          <p:nvPr/>
        </p:nvSpPr>
        <p:spPr>
          <a:xfrm>
            <a:off x="1981080" y="2209680"/>
            <a:ext cx="6934320" cy="1676520"/>
          </a:xfrm>
          <a:prstGeom prst="rect">
            <a:avLst/>
          </a:prstGeom>
          <a:noFill/>
          <a:ln>
            <a:noFill/>
          </a:ln>
        </p:spPr>
        <p:style>
          <a:lnRef idx="0"/>
          <a:fillRef idx="0"/>
          <a:effectRef idx="0"/>
          <a:fontRef idx="minor"/>
        </p:style>
        <p:txBody>
          <a:bodyPr lIns="0" rIns="0" tIns="46800" bIns="46800">
            <a:normAutofit fontScale="81000"/>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1 mol C</a:t>
            </a:r>
            <a:r>
              <a:rPr b="0" lang="en-US" sz="2200" spc="-1" strike="noStrike" baseline="-25000">
                <a:solidFill>
                  <a:srgbClr val="000000"/>
                </a:solidFill>
                <a:latin typeface="Times New Roman"/>
              </a:rPr>
              <a:t>3</a:t>
            </a:r>
            <a:r>
              <a:rPr b="0" lang="en-US" sz="2200" spc="-1" strike="noStrike">
                <a:solidFill>
                  <a:srgbClr val="000000"/>
                </a:solidFill>
                <a:latin typeface="Times New Roman"/>
              </a:rPr>
              <a:t>H</a:t>
            </a:r>
            <a:r>
              <a:rPr b="0" lang="en-US" sz="2200" spc="-1" strike="noStrike" baseline="-25000">
                <a:solidFill>
                  <a:srgbClr val="000000"/>
                </a:solidFill>
                <a:latin typeface="Times New Roman"/>
              </a:rPr>
              <a:t>8</a:t>
            </a:r>
            <a:r>
              <a:rPr b="0" lang="en-US" sz="2200" spc="-1" strike="noStrike">
                <a:solidFill>
                  <a:srgbClr val="000000"/>
                </a:solidFill>
                <a:latin typeface="Times New Roman"/>
              </a:rPr>
              <a:t> = -2044 kJ, Molar mass = 44.11 g/mol</a:t>
            </a:r>
            <a:endParaRPr b="0" lang="en-US" sz="2200" spc="-1" strike="noStrike">
              <a:solidFill>
                <a:srgbClr val="000000"/>
              </a:solidFill>
              <a:latin typeface="Times New Roman"/>
            </a:endParaRPr>
          </a:p>
        </p:txBody>
      </p:sp>
      <p:sp>
        <p:nvSpPr>
          <p:cNvPr id="457" name="CustomShape 3"/>
          <p:cNvSpPr/>
          <p:nvPr/>
        </p:nvSpPr>
        <p:spPr>
          <a:xfrm>
            <a:off x="1981080" y="5638680"/>
            <a:ext cx="5029200" cy="762120"/>
          </a:xfrm>
          <a:prstGeom prst="rect">
            <a:avLst/>
          </a:prstGeom>
          <a:noFill/>
          <a:ln>
            <a:noFill/>
          </a:ln>
        </p:spPr>
        <p:style>
          <a:lnRef idx="0"/>
          <a:fillRef idx="0"/>
          <a:effectRef idx="0"/>
          <a:fontRef idx="minor"/>
        </p:style>
        <p:txBody>
          <a:bodyPr lIns="45720" rIns="45720" tIns="46800" bIns="46800">
            <a:norm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000000"/>
                </a:solidFill>
                <a:latin typeface="Times New Roman"/>
              </a:rPr>
              <a:t>The sign is correct and the value is reasonable.</a:t>
            </a:r>
            <a:endParaRPr b="0" lang="en-US" sz="2000" spc="-1" strike="noStrike">
              <a:solidFill>
                <a:srgbClr val="000000"/>
              </a:solidFill>
              <a:latin typeface="Times New Roman"/>
            </a:endParaRPr>
          </a:p>
        </p:txBody>
      </p:sp>
      <p:sp>
        <p:nvSpPr>
          <p:cNvPr id="458" name="CustomShape 4"/>
          <p:cNvSpPr/>
          <p:nvPr/>
        </p:nvSpPr>
        <p:spPr>
          <a:xfrm>
            <a:off x="2209680" y="1371600"/>
            <a:ext cx="6705720" cy="914400"/>
          </a:xfrm>
          <a:prstGeom prst="rect">
            <a:avLst/>
          </a:prstGeom>
          <a:noFill/>
          <a:ln>
            <a:noFill/>
          </a:ln>
        </p:spPr>
        <p:style>
          <a:lnRef idx="0"/>
          <a:fillRef idx="0"/>
          <a:effectRef idx="0"/>
          <a:fontRef idx="minor"/>
        </p:style>
        <p:txBody>
          <a:bodyPr lIns="0" rIns="0" tIns="46800" bIns="46800">
            <a:normAutofit fontScale="94000"/>
          </a:bodyPr>
          <a:p>
            <a:pPr>
              <a:spcBef>
                <a:spcPts val="1312"/>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100" spc="-1" strike="noStrike">
                <a:solidFill>
                  <a:srgbClr val="000000"/>
                </a:solidFill>
                <a:latin typeface="Times New Roman"/>
              </a:rPr>
              <a:t>11.8 x 10</a:t>
            </a:r>
            <a:r>
              <a:rPr b="0" lang="en-US" sz="2100" spc="-1" strike="noStrike" baseline="30000">
                <a:solidFill>
                  <a:srgbClr val="000000"/>
                </a:solidFill>
                <a:latin typeface="Times New Roman"/>
              </a:rPr>
              <a:t>3</a:t>
            </a:r>
            <a:r>
              <a:rPr b="0" lang="en-US" sz="2100" spc="-1" strike="noStrike">
                <a:solidFill>
                  <a:srgbClr val="000000"/>
                </a:solidFill>
                <a:latin typeface="Times New Roman"/>
              </a:rPr>
              <a:t> g C</a:t>
            </a:r>
            <a:r>
              <a:rPr b="0" lang="en-US" sz="2100" spc="-1" strike="noStrike" baseline="-25000">
                <a:solidFill>
                  <a:srgbClr val="000000"/>
                </a:solidFill>
                <a:latin typeface="Times New Roman"/>
              </a:rPr>
              <a:t>3</a:t>
            </a:r>
            <a:r>
              <a:rPr b="0" lang="en-US" sz="2100" spc="-1" strike="noStrike">
                <a:solidFill>
                  <a:srgbClr val="000000"/>
                </a:solidFill>
                <a:latin typeface="Times New Roman"/>
              </a:rPr>
              <a:t>H</a:t>
            </a:r>
            <a:r>
              <a:rPr b="0" lang="en-US" sz="2100" spc="-1" strike="noStrike" baseline="-25000">
                <a:solidFill>
                  <a:srgbClr val="000000"/>
                </a:solidFill>
                <a:latin typeface="Times New Roman"/>
              </a:rPr>
              <a:t>8</a:t>
            </a:r>
            <a:r>
              <a:rPr b="0" lang="en-US" sz="2100" spc="-1" strike="noStrike">
                <a:solidFill>
                  <a:srgbClr val="000000"/>
                </a:solidFill>
                <a:latin typeface="Times New Roman"/>
              </a:rPr>
              <a:t>, </a:t>
            </a:r>
            <a:endParaRPr b="0" lang="en-US" sz="2100" spc="-1" strike="noStrike">
              <a:solidFill>
                <a:srgbClr val="000000"/>
              </a:solidFill>
              <a:latin typeface="Times New Roman"/>
            </a:endParaRPr>
          </a:p>
          <a:p>
            <a:pPr>
              <a:spcBef>
                <a:spcPts val="1312"/>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i="1" lang="en-US" sz="2100" spc="-1" strike="noStrike">
                <a:solidFill>
                  <a:srgbClr val="000000"/>
                </a:solidFill>
                <a:latin typeface="Times New Roman"/>
              </a:rPr>
              <a:t>heat, </a:t>
            </a:r>
            <a:r>
              <a:rPr b="0" lang="en-US" sz="2100" spc="-1" strike="noStrike">
                <a:solidFill>
                  <a:srgbClr val="000000"/>
                </a:solidFill>
                <a:latin typeface="Times New Roman"/>
              </a:rPr>
              <a:t>kJ</a:t>
            </a:r>
            <a:endParaRPr b="0" lang="en-US" sz="2100" spc="-1" strike="noStrike">
              <a:solidFill>
                <a:srgbClr val="000000"/>
              </a:solidFill>
              <a:latin typeface="Times New Roman"/>
            </a:endParaRPr>
          </a:p>
        </p:txBody>
      </p:sp>
      <p:sp>
        <p:nvSpPr>
          <p:cNvPr id="459" name="Line 5"/>
          <p:cNvSpPr/>
          <p:nvPr/>
        </p:nvSpPr>
        <p:spPr>
          <a:xfrm>
            <a:off x="152280" y="1371600"/>
            <a:ext cx="8763120" cy="0"/>
          </a:xfrm>
          <a:prstGeom prst="line">
            <a:avLst/>
          </a:prstGeom>
          <a:ln cap="sq" w="28440">
            <a:solidFill>
              <a:srgbClr val="000000"/>
            </a:solidFill>
            <a:miter/>
          </a:ln>
        </p:spPr>
        <p:style>
          <a:lnRef idx="0"/>
          <a:fillRef idx="0"/>
          <a:effectRef idx="0"/>
          <a:fontRef idx="minor"/>
        </p:style>
      </p:sp>
      <p:sp>
        <p:nvSpPr>
          <p:cNvPr id="460" name="Line 6"/>
          <p:cNvSpPr/>
          <p:nvPr/>
        </p:nvSpPr>
        <p:spPr>
          <a:xfrm>
            <a:off x="152280" y="2286000"/>
            <a:ext cx="8763120" cy="0"/>
          </a:xfrm>
          <a:prstGeom prst="line">
            <a:avLst/>
          </a:prstGeom>
          <a:ln w="12600">
            <a:solidFill>
              <a:srgbClr val="000000"/>
            </a:solidFill>
            <a:miter/>
          </a:ln>
        </p:spPr>
        <p:style>
          <a:lnRef idx="0"/>
          <a:fillRef idx="0"/>
          <a:effectRef idx="0"/>
          <a:fontRef idx="minor"/>
        </p:style>
      </p:sp>
      <p:sp>
        <p:nvSpPr>
          <p:cNvPr id="461" name="Line 7"/>
          <p:cNvSpPr/>
          <p:nvPr/>
        </p:nvSpPr>
        <p:spPr>
          <a:xfrm>
            <a:off x="152280" y="6553080"/>
            <a:ext cx="8763120" cy="0"/>
          </a:xfrm>
          <a:prstGeom prst="line">
            <a:avLst/>
          </a:prstGeom>
          <a:ln cap="sq" w="28440">
            <a:solidFill>
              <a:srgbClr val="000000"/>
            </a:solidFill>
            <a:miter/>
          </a:ln>
        </p:spPr>
        <p:style>
          <a:lnRef idx="0"/>
          <a:fillRef idx="0"/>
          <a:effectRef idx="0"/>
          <a:fontRef idx="minor"/>
        </p:style>
      </p:sp>
      <p:sp>
        <p:nvSpPr>
          <p:cNvPr id="462" name="CustomShape 8"/>
          <p:cNvSpPr/>
          <p:nvPr/>
        </p:nvSpPr>
        <p:spPr>
          <a:xfrm>
            <a:off x="152280" y="5562720"/>
            <a:ext cx="1828800" cy="820440"/>
          </a:xfrm>
          <a:prstGeom prst="rect">
            <a:avLst/>
          </a:prstGeom>
          <a:noFill/>
          <a:ln>
            <a:noFill/>
          </a:ln>
        </p:spPr>
        <p:style>
          <a:lnRef idx="0"/>
          <a:fillRef idx="0"/>
          <a:effectRef idx="0"/>
          <a:fontRef idx="minor"/>
        </p:style>
        <p:txBody>
          <a:bodyPr lIns="90000" rIns="90000" tIns="46800" bIns="46800">
            <a:norm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000" spc="-1" strike="noStrike">
                <a:solidFill>
                  <a:srgbClr val="000000"/>
                </a:solidFill>
                <a:latin typeface="Times New Roman"/>
              </a:rPr>
              <a:t>Check:</a:t>
            </a:r>
            <a:endParaRPr b="0" lang="en-US" sz="2000" spc="-1" strike="noStrike">
              <a:solidFill>
                <a:srgbClr val="000000"/>
              </a:solidFill>
              <a:latin typeface="Times New Roman"/>
            </a:endParaRPr>
          </a:p>
        </p:txBody>
      </p:sp>
      <p:sp>
        <p:nvSpPr>
          <p:cNvPr id="463" name="CustomShape 9"/>
          <p:cNvSpPr/>
          <p:nvPr/>
        </p:nvSpPr>
        <p:spPr>
          <a:xfrm>
            <a:off x="152280" y="4114800"/>
            <a:ext cx="1828800" cy="1436760"/>
          </a:xfrm>
          <a:prstGeom prst="rect">
            <a:avLst/>
          </a:prstGeom>
          <a:noFill/>
          <a:ln>
            <a:noFill/>
          </a:ln>
        </p:spPr>
        <p:style>
          <a:lnRef idx="0"/>
          <a:fillRef idx="0"/>
          <a:effectRef idx="0"/>
          <a:fontRef idx="minor"/>
        </p:style>
        <p:txBody>
          <a:bodyPr lIns="90000" rIns="90000" tIns="46800" bIns="46800">
            <a:norm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000" spc="-1" strike="noStrike">
                <a:solidFill>
                  <a:srgbClr val="000000"/>
                </a:solidFill>
                <a:latin typeface="Times New Roman"/>
              </a:rPr>
              <a:t>Solution:</a:t>
            </a:r>
            <a:endParaRPr b="0" lang="en-US" sz="2000" spc="-1" strike="noStrike">
              <a:solidFill>
                <a:srgbClr val="000000"/>
              </a:solidFill>
              <a:latin typeface="Times New Roman"/>
            </a:endParaRPr>
          </a:p>
        </p:txBody>
      </p:sp>
      <p:sp>
        <p:nvSpPr>
          <p:cNvPr id="464" name="CustomShape 10"/>
          <p:cNvSpPr/>
          <p:nvPr/>
        </p:nvSpPr>
        <p:spPr>
          <a:xfrm>
            <a:off x="152280" y="2286000"/>
            <a:ext cx="1828800" cy="1676520"/>
          </a:xfrm>
          <a:prstGeom prst="rect">
            <a:avLst/>
          </a:prstGeom>
          <a:noFill/>
          <a:ln>
            <a:noFill/>
          </a:ln>
        </p:spPr>
        <p:style>
          <a:lnRef idx="0"/>
          <a:fillRef idx="0"/>
          <a:effectRef idx="0"/>
          <a:fontRef idx="minor"/>
        </p:style>
        <p:txBody>
          <a:bodyPr lIns="90000" rIns="90000" tIns="46800" bIns="46800">
            <a:norm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000" spc="-1" strike="noStrike">
                <a:solidFill>
                  <a:srgbClr val="000000"/>
                </a:solidFill>
                <a:latin typeface="Times New Roman"/>
              </a:rPr>
              <a:t>Solution Map:</a:t>
            </a:r>
            <a:endParaRPr b="0" lang="en-US" sz="20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0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0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0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000" spc="-1" strike="noStrike">
                <a:solidFill>
                  <a:srgbClr val="000000"/>
                </a:solidFill>
                <a:latin typeface="Times New Roman"/>
              </a:rPr>
              <a:t>Relationships:</a:t>
            </a:r>
            <a:endParaRPr b="0" lang="en-US" sz="2000" spc="-1" strike="noStrike">
              <a:solidFill>
                <a:srgbClr val="000000"/>
              </a:solidFill>
              <a:latin typeface="Times New Roman"/>
            </a:endParaRPr>
          </a:p>
        </p:txBody>
      </p:sp>
      <p:sp>
        <p:nvSpPr>
          <p:cNvPr id="465" name="CustomShape 11"/>
          <p:cNvSpPr/>
          <p:nvPr/>
        </p:nvSpPr>
        <p:spPr>
          <a:xfrm>
            <a:off x="152280" y="1371600"/>
            <a:ext cx="1828800" cy="914400"/>
          </a:xfrm>
          <a:prstGeom prst="rect">
            <a:avLst/>
          </a:prstGeom>
          <a:noFill/>
          <a:ln>
            <a:noFill/>
          </a:ln>
        </p:spPr>
        <p:style>
          <a:lnRef idx="0"/>
          <a:fillRef idx="0"/>
          <a:effectRef idx="0"/>
          <a:fontRef idx="minor"/>
        </p:style>
        <p:txBody>
          <a:bodyPr lIns="90000" rIns="90000" tIns="46800" bIns="46800">
            <a:normAutofit fontScale="84000"/>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000" spc="-1" strike="noStrike">
                <a:solidFill>
                  <a:srgbClr val="000000"/>
                </a:solidFill>
                <a:latin typeface="Times New Roman"/>
              </a:rPr>
              <a:t>Given:</a:t>
            </a:r>
            <a:endParaRPr b="0" lang="en-US" sz="20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0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000" spc="-1" strike="noStrike">
                <a:solidFill>
                  <a:srgbClr val="000000"/>
                </a:solidFill>
                <a:latin typeface="Times New Roman"/>
              </a:rPr>
              <a:t>Find:</a:t>
            </a:r>
            <a:endParaRPr b="0" lang="en-US" sz="2000" spc="-1" strike="noStrike">
              <a:solidFill>
                <a:srgbClr val="000000"/>
              </a:solidFill>
              <a:latin typeface="Times New Roman"/>
            </a:endParaRPr>
          </a:p>
        </p:txBody>
      </p:sp>
      <p:sp>
        <p:nvSpPr>
          <p:cNvPr id="466" name="Line 12"/>
          <p:cNvSpPr/>
          <p:nvPr/>
        </p:nvSpPr>
        <p:spPr>
          <a:xfrm>
            <a:off x="152280" y="1371600"/>
            <a:ext cx="0" cy="5189400"/>
          </a:xfrm>
          <a:prstGeom prst="line">
            <a:avLst/>
          </a:prstGeom>
          <a:ln cap="sq" w="28440">
            <a:solidFill>
              <a:srgbClr val="000000"/>
            </a:solidFill>
            <a:miter/>
          </a:ln>
        </p:spPr>
        <p:style>
          <a:lnRef idx="0"/>
          <a:fillRef idx="0"/>
          <a:effectRef idx="0"/>
          <a:fontRef idx="minor"/>
        </p:style>
      </p:sp>
      <p:sp>
        <p:nvSpPr>
          <p:cNvPr id="467" name="Line 13"/>
          <p:cNvSpPr/>
          <p:nvPr/>
        </p:nvSpPr>
        <p:spPr>
          <a:xfrm>
            <a:off x="1981080" y="1371600"/>
            <a:ext cx="0" cy="2666880"/>
          </a:xfrm>
          <a:prstGeom prst="line">
            <a:avLst/>
          </a:prstGeom>
          <a:ln w="12600">
            <a:solidFill>
              <a:srgbClr val="000000"/>
            </a:solidFill>
            <a:miter/>
          </a:ln>
        </p:spPr>
        <p:style>
          <a:lnRef idx="0"/>
          <a:fillRef idx="0"/>
          <a:effectRef idx="0"/>
          <a:fontRef idx="minor"/>
        </p:style>
      </p:sp>
      <p:sp>
        <p:nvSpPr>
          <p:cNvPr id="468" name="Line 14"/>
          <p:cNvSpPr/>
          <p:nvPr/>
        </p:nvSpPr>
        <p:spPr>
          <a:xfrm>
            <a:off x="8915400" y="1371600"/>
            <a:ext cx="0" cy="5160960"/>
          </a:xfrm>
          <a:prstGeom prst="line">
            <a:avLst/>
          </a:prstGeom>
          <a:ln cap="sq" w="28440">
            <a:solidFill>
              <a:srgbClr val="000000"/>
            </a:solidFill>
            <a:miter/>
          </a:ln>
        </p:spPr>
        <p:style>
          <a:lnRef idx="0"/>
          <a:fillRef idx="0"/>
          <a:effectRef idx="0"/>
          <a:fontRef idx="minor"/>
        </p:style>
      </p:sp>
      <p:sp>
        <p:nvSpPr>
          <p:cNvPr id="469" name="Line 15"/>
          <p:cNvSpPr/>
          <p:nvPr/>
        </p:nvSpPr>
        <p:spPr>
          <a:xfrm>
            <a:off x="152280" y="4038480"/>
            <a:ext cx="8763120" cy="0"/>
          </a:xfrm>
          <a:prstGeom prst="line">
            <a:avLst/>
          </a:prstGeom>
          <a:ln w="12600">
            <a:solidFill>
              <a:srgbClr val="000000"/>
            </a:solidFill>
            <a:miter/>
          </a:ln>
        </p:spPr>
        <p:style>
          <a:lnRef idx="0"/>
          <a:fillRef idx="0"/>
          <a:effectRef idx="0"/>
          <a:fontRef idx="minor"/>
        </p:style>
      </p:sp>
      <p:sp>
        <p:nvSpPr>
          <p:cNvPr id="470" name="Line 16"/>
          <p:cNvSpPr/>
          <p:nvPr/>
        </p:nvSpPr>
        <p:spPr>
          <a:xfrm>
            <a:off x="152280" y="5551560"/>
            <a:ext cx="8763120" cy="0"/>
          </a:xfrm>
          <a:prstGeom prst="line">
            <a:avLst/>
          </a:prstGeom>
          <a:ln w="12600">
            <a:solidFill>
              <a:srgbClr val="000000"/>
            </a:solidFill>
            <a:miter/>
          </a:ln>
        </p:spPr>
        <p:style>
          <a:lnRef idx="0"/>
          <a:fillRef idx="0"/>
          <a:effectRef idx="0"/>
          <a:fontRef idx="minor"/>
        </p:style>
      </p:sp>
      <mc:AlternateContent>
        <mc:Choice xmlns:a14="http://schemas.microsoft.com/office/drawing/2010/main" Requires="a14">
          <p:sp>
            <p:nvSpPr>
              <p:cNvPr id="471" name="Formula 17"/>
              <p:cNvSpPr txBox="1"/>
              <p:nvPr/>
            </p:nvSpPr>
            <p:spPr>
              <a:xfrm>
                <a:off x="3200400" y="2895480"/>
                <a:ext cx="1165320" cy="646200"/>
              </a:xfrm>
              <a:prstGeom prst="rect">
                <a:avLst/>
              </a:prstGeom>
            </p:spPr>
            <p:txBody>
              <a:bodyPr/>
              <a:p>
                <a14:m>
                  <m:oMath xmlns:m="http://schemas.openxmlformats.org/officeDocument/2006/math">
                    <m:f>
                      <m:num>
                        <m:r>
                          <m:t xml:space="preserve">1</m:t>
                        </m:r>
                        <m:sSub>
                          <m:e>
                            <m:r>
                              <m:rPr>
                                <m:lit/>
                                <m:nor/>
                              </m:rPr>
                              <m:t xml:space="preserve"> mol C</m:t>
                            </m:r>
                          </m:e>
                          <m:sub>
                            <m:r>
                              <m:t xml:space="preserve">3</m:t>
                            </m:r>
                          </m:sub>
                        </m:sSub>
                        <m:sSub>
                          <m:e>
                            <m:r>
                              <m:t xml:space="preserve">H</m:t>
                            </m:r>
                          </m:e>
                          <m:sub>
                            <m:r>
                              <m:t xml:space="preserve">8</m:t>
                            </m:r>
                          </m:sub>
                        </m:sSub>
                      </m:num>
                      <m:den>
                        <m:r>
                          <m:rPr>
                            <m:lit/>
                            <m:nor/>
                          </m:rPr>
                          <m:t xml:space="preserve">44</m:t>
                        </m:r>
                        <m:r>
                          <m:rPr>
                            <m:lit/>
                            <m:nor/>
                          </m:rPr>
                          <m:t xml:space="preserve">.</m:t>
                        </m:r>
                        <m:r>
                          <m:rPr>
                            <m:lit/>
                            <m:nor/>
                          </m:rPr>
                          <m:t xml:space="preserve">09</m:t>
                        </m:r>
                        <m:r>
                          <m:rPr>
                            <m:lit/>
                            <m:nor/>
                          </m:rPr>
                          <m:t xml:space="preserve"> g</m:t>
                        </m:r>
                      </m:den>
                    </m:f>
                  </m:oMath>
                </a14:m>
              </a:p>
            </p:txBody>
          </p:sp>
        </mc:Choice>
        <mc:Fallback/>
      </mc:AlternateContent>
      <p:sp>
        <p:nvSpPr>
          <p:cNvPr id="472" name="Line 18"/>
          <p:cNvSpPr/>
          <p:nvPr/>
        </p:nvSpPr>
        <p:spPr>
          <a:xfrm>
            <a:off x="1981080" y="5562720"/>
            <a:ext cx="7920" cy="955440"/>
          </a:xfrm>
          <a:prstGeom prst="line">
            <a:avLst/>
          </a:prstGeom>
          <a:ln w="12600">
            <a:solidFill>
              <a:srgbClr val="000000"/>
            </a:solidFill>
            <a:miter/>
          </a:ln>
        </p:spPr>
        <p:style>
          <a:lnRef idx="0"/>
          <a:fillRef idx="0"/>
          <a:effectRef idx="0"/>
          <a:fontRef idx="minor"/>
        </p:style>
      </p:sp>
      <mc:AlternateContent>
        <mc:Choice xmlns:a14="http://schemas.microsoft.com/office/drawing/2010/main" Requires="a14">
          <p:sp>
            <p:nvSpPr>
              <p:cNvPr id="473" name="Formula 19"/>
              <p:cNvSpPr txBox="1"/>
              <p:nvPr/>
            </p:nvSpPr>
            <p:spPr>
              <a:xfrm>
                <a:off x="685800" y="4495680"/>
                <a:ext cx="7623000" cy="825480"/>
              </a:xfrm>
              <a:prstGeom prst="rect">
                <a:avLst/>
              </a:prstGeom>
            </p:spPr>
            <p:txBody>
              <a:bodyPr/>
              <a:p>
                <a14:m>
                  <m:oMath xmlns:m="http://schemas.openxmlformats.org/officeDocument/2006/math">
                    <m:r>
                      <m:rPr>
                        <m:lit/>
                        <m:nor/>
                      </m:rPr>
                      <m:t xml:space="preserve">11</m:t>
                    </m:r>
                    <m:r>
                      <m:rPr>
                        <m:lit/>
                        <m:nor/>
                      </m:rPr>
                      <m:t xml:space="preserve">.</m:t>
                    </m:r>
                    <m:r>
                      <m:t xml:space="preserve">8</m:t>
                    </m:r>
                    <m:r>
                      <m:t xml:space="preserve">×</m:t>
                    </m:r>
                    <m:sSup>
                      <m:e>
                        <m:r>
                          <m:rPr>
                            <m:lit/>
                            <m:nor/>
                          </m:rPr>
                          <m:t xml:space="preserve">10</m:t>
                        </m:r>
                      </m:e>
                      <m:sup>
                        <m:r>
                          <m:t xml:space="preserve">3</m:t>
                        </m:r>
                      </m:sup>
                    </m:sSup>
                    <m:sSub>
                      <m:e>
                        <m:r>
                          <m:rPr>
                            <m:lit/>
                            <m:nor/>
                          </m:rPr>
                          <m:t xml:space="preserve"> g C</m:t>
                        </m:r>
                      </m:e>
                      <m:sub>
                        <m:r>
                          <m:t xml:space="preserve">3</m:t>
                        </m:r>
                      </m:sub>
                    </m:sSub>
                    <m:sSub>
                      <m:e>
                        <m:r>
                          <m:t xml:space="preserve">H</m:t>
                        </m:r>
                      </m:e>
                      <m:sub>
                        <m:r>
                          <m:t xml:space="preserve">8</m:t>
                        </m:r>
                      </m:sub>
                    </m:sSub>
                    <m:r>
                      <m:t xml:space="preserve">×</m:t>
                    </m:r>
                    <m:f>
                      <m:num>
                        <m:sSub>
                          <m:e>
                            <m:r>
                              <m:rPr>
                                <m:lit/>
                                <m:nor/>
                              </m:rPr>
                              <m:t xml:space="preserve">1 mol C</m:t>
                            </m:r>
                          </m:e>
                          <m:sub>
                            <m:r>
                              <m:t xml:space="preserve">3</m:t>
                            </m:r>
                          </m:sub>
                        </m:sSub>
                        <m:sSub>
                          <m:e>
                            <m:r>
                              <m:t xml:space="preserve">H</m:t>
                            </m:r>
                          </m:e>
                          <m:sub>
                            <m:r>
                              <m:t xml:space="preserve">8</m:t>
                            </m:r>
                          </m:sub>
                        </m:sSub>
                      </m:num>
                      <m:den>
                        <m:r>
                          <m:rPr>
                            <m:lit/>
                            <m:nor/>
                          </m:rPr>
                          <m:t xml:space="preserve">44</m:t>
                        </m:r>
                        <m:r>
                          <m:rPr>
                            <m:lit/>
                            <m:nor/>
                          </m:rPr>
                          <m:t xml:space="preserve">.</m:t>
                        </m:r>
                        <m:sSub>
                          <m:e>
                            <m:r>
                              <m:rPr>
                                <m:lit/>
                                <m:nor/>
                              </m:rPr>
                              <m:t xml:space="preserve">11 g C</m:t>
                            </m:r>
                          </m:e>
                          <m:sub>
                            <m:r>
                              <m:t xml:space="preserve">3</m:t>
                            </m:r>
                          </m:sub>
                        </m:sSub>
                        <m:sSub>
                          <m:e>
                            <m:r>
                              <m:t xml:space="preserve">H</m:t>
                            </m:r>
                          </m:e>
                          <m:sub>
                            <m:r>
                              <m:t xml:space="preserve">8</m:t>
                            </m:r>
                          </m:sub>
                        </m:sSub>
                      </m:den>
                    </m:f>
                    <m:r>
                      <m:t xml:space="preserve">×</m:t>
                    </m:r>
                    <m:f>
                      <m:num>
                        <m:r>
                          <m:rPr>
                            <m:lit/>
                            <m:nor/>
                          </m:rPr>
                          <m:t xml:space="preserve">-2044 kJ </m:t>
                        </m:r>
                      </m:num>
                      <m:den>
                        <m:sSub>
                          <m:e>
                            <m:r>
                              <m:rPr>
                                <m:lit/>
                                <m:nor/>
                              </m:rPr>
                              <m:t xml:space="preserve">1 mol  C</m:t>
                            </m:r>
                          </m:e>
                          <m:sub>
                            <m:r>
                              <m:t xml:space="preserve">3</m:t>
                            </m:r>
                          </m:sub>
                        </m:sSub>
                        <m:sSub>
                          <m:e>
                            <m:r>
                              <m:t xml:space="preserve">H</m:t>
                            </m:r>
                          </m:e>
                          <m:sub>
                            <m:r>
                              <m:t xml:space="preserve">8</m:t>
                            </m:r>
                          </m:sub>
                        </m:sSub>
                      </m:den>
                    </m:f>
                    <m:r>
                      <m:t xml:space="preserve">=</m:t>
                    </m:r>
                    <m:r>
                      <m:t xml:space="preserve">−</m:t>
                    </m:r>
                    <m:r>
                      <m:t xml:space="preserve">5</m:t>
                    </m:r>
                    <m:r>
                      <m:rPr>
                        <m:lit/>
                        <m:nor/>
                      </m:rPr>
                      <m:t xml:space="preserve">.</m:t>
                    </m:r>
                    <m:r>
                      <m:rPr>
                        <m:lit/>
                        <m:nor/>
                      </m:rPr>
                      <m:t xml:space="preserve">47</m:t>
                    </m:r>
                    <m:r>
                      <m:t xml:space="preserve">×</m:t>
                    </m:r>
                    <m:sSup>
                      <m:e>
                        <m:r>
                          <m:rPr>
                            <m:lit/>
                            <m:nor/>
                          </m:rPr>
                          <m:t xml:space="preserve">10</m:t>
                        </m:r>
                      </m:e>
                      <m:sup>
                        <m:r>
                          <m:t xml:space="preserve">5</m:t>
                        </m:r>
                      </m:sup>
                    </m:sSup>
                    <m:r>
                      <m:rPr>
                        <m:lit/>
                        <m:nor/>
                      </m:rPr>
                      <m:t xml:space="preserve"> kJ</m:t>
                    </m:r>
                  </m:oMath>
                </a14:m>
              </a:p>
            </p:txBody>
          </p:sp>
        </mc:Choice>
        <mc:Fallback/>
      </mc:AlternateContent>
      <mc:AlternateContent>
        <mc:Choice xmlns:a14="http://schemas.microsoft.com/office/drawing/2010/main" Requires="a14">
          <p:sp>
            <p:nvSpPr>
              <p:cNvPr id="474" name="Formula 20"/>
              <p:cNvSpPr txBox="1"/>
              <p:nvPr/>
            </p:nvSpPr>
            <p:spPr>
              <a:xfrm>
                <a:off x="5334120" y="2819520"/>
                <a:ext cx="1166760" cy="664920"/>
              </a:xfrm>
              <a:prstGeom prst="rect">
                <a:avLst/>
              </a:prstGeom>
            </p:spPr>
            <p:txBody>
              <a:bodyPr/>
              <a:p>
                <a14:m>
                  <m:oMath xmlns:m="http://schemas.openxmlformats.org/officeDocument/2006/math">
                    <m:f>
                      <m:num>
                        <m:r>
                          <m:rPr>
                            <m:lit/>
                            <m:nor/>
                          </m:rPr>
                          <m:t xml:space="preserve">-2044 kJ</m:t>
                        </m:r>
                      </m:num>
                      <m:den>
                        <m:sSub>
                          <m:e>
                            <m:r>
                              <m:rPr>
                                <m:lit/>
                                <m:nor/>
                              </m:rPr>
                              <m:t xml:space="preserve">1 mol C</m:t>
                            </m:r>
                          </m:e>
                          <m:sub>
                            <m:r>
                              <m:t xml:space="preserve">3</m:t>
                            </m:r>
                          </m:sub>
                        </m:sSub>
                        <m:sSub>
                          <m:e>
                            <m:r>
                              <m:t xml:space="preserve">H</m:t>
                            </m:r>
                          </m:e>
                          <m:sub>
                            <m:r>
                              <m:t xml:space="preserve">8</m:t>
                            </m:r>
                          </m:sub>
                        </m:sSub>
                      </m:den>
                    </m:f>
                  </m:oMath>
                </a14:m>
              </a:p>
            </p:txBody>
          </p:sp>
        </mc:Choice>
        <mc:Fallback/>
      </mc:AlternateContent>
      <p:grpSp>
        <p:nvGrpSpPr>
          <p:cNvPr id="475" name="Group 21"/>
          <p:cNvGrpSpPr/>
          <p:nvPr/>
        </p:nvGrpSpPr>
        <p:grpSpPr>
          <a:xfrm>
            <a:off x="2133720" y="2362320"/>
            <a:ext cx="5202000" cy="533160"/>
            <a:chOff x="2133720" y="2362320"/>
            <a:chExt cx="5202000" cy="533160"/>
          </a:xfrm>
        </p:grpSpPr>
        <p:sp>
          <p:nvSpPr>
            <p:cNvPr id="476" name="CustomShape 22"/>
            <p:cNvSpPr/>
            <p:nvPr/>
          </p:nvSpPr>
          <p:spPr>
            <a:xfrm>
              <a:off x="4038480" y="2362320"/>
              <a:ext cx="1430280" cy="533160"/>
            </a:xfrm>
            <a:custGeom>
              <a:avLst/>
              <a:gdLst/>
              <a:ahLst/>
              <a:rect l="0" t="0" r="r" b="b"/>
              <a:pathLst>
                <a:path w="3975" h="1483">
                  <a:moveTo>
                    <a:pt x="370" y="0"/>
                  </a:moveTo>
                  <a:lnTo>
                    <a:pt x="371" y="0"/>
                  </a:lnTo>
                  <a:cubicBezTo>
                    <a:pt x="305" y="0"/>
                    <a:pt x="242" y="17"/>
                    <a:pt x="185" y="50"/>
                  </a:cubicBezTo>
                  <a:cubicBezTo>
                    <a:pt x="129" y="82"/>
                    <a:pt x="82" y="129"/>
                    <a:pt x="50" y="185"/>
                  </a:cubicBezTo>
                  <a:cubicBezTo>
                    <a:pt x="17" y="242"/>
                    <a:pt x="0" y="305"/>
                    <a:pt x="0" y="371"/>
                  </a:cubicBezTo>
                  <a:lnTo>
                    <a:pt x="0" y="1111"/>
                  </a:lnTo>
                  <a:lnTo>
                    <a:pt x="0" y="1112"/>
                  </a:lnTo>
                  <a:cubicBezTo>
                    <a:pt x="0" y="1177"/>
                    <a:pt x="17" y="1240"/>
                    <a:pt x="50" y="1297"/>
                  </a:cubicBezTo>
                  <a:cubicBezTo>
                    <a:pt x="82" y="1353"/>
                    <a:pt x="129" y="1400"/>
                    <a:pt x="185" y="1432"/>
                  </a:cubicBezTo>
                  <a:cubicBezTo>
                    <a:pt x="242" y="1465"/>
                    <a:pt x="305" y="1482"/>
                    <a:pt x="371" y="1482"/>
                  </a:cubicBezTo>
                  <a:lnTo>
                    <a:pt x="3603" y="1482"/>
                  </a:lnTo>
                  <a:lnTo>
                    <a:pt x="3604" y="1482"/>
                  </a:lnTo>
                  <a:cubicBezTo>
                    <a:pt x="3669" y="1482"/>
                    <a:pt x="3732" y="1465"/>
                    <a:pt x="3789" y="1432"/>
                  </a:cubicBezTo>
                  <a:cubicBezTo>
                    <a:pt x="3845" y="1400"/>
                    <a:pt x="3892" y="1353"/>
                    <a:pt x="3924" y="1297"/>
                  </a:cubicBezTo>
                  <a:cubicBezTo>
                    <a:pt x="3957" y="1240"/>
                    <a:pt x="3974" y="1177"/>
                    <a:pt x="3974" y="1112"/>
                  </a:cubicBezTo>
                  <a:lnTo>
                    <a:pt x="3974" y="370"/>
                  </a:lnTo>
                  <a:lnTo>
                    <a:pt x="3974" y="371"/>
                  </a:lnTo>
                  <a:lnTo>
                    <a:pt x="3974" y="371"/>
                  </a:lnTo>
                  <a:cubicBezTo>
                    <a:pt x="3974" y="305"/>
                    <a:pt x="3957" y="242"/>
                    <a:pt x="3924" y="185"/>
                  </a:cubicBezTo>
                  <a:cubicBezTo>
                    <a:pt x="3892" y="129"/>
                    <a:pt x="3845" y="82"/>
                    <a:pt x="3789" y="50"/>
                  </a:cubicBezTo>
                  <a:cubicBezTo>
                    <a:pt x="3732" y="17"/>
                    <a:pt x="3669" y="0"/>
                    <a:pt x="3604"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mol C</a:t>
              </a:r>
              <a:r>
                <a:rPr b="0" lang="en-US" sz="2400" spc="-1" strike="noStrike" baseline="-25000">
                  <a:solidFill>
                    <a:srgbClr val="6600cc"/>
                  </a:solidFill>
                  <a:latin typeface="Times New Roman"/>
                </a:rPr>
                <a:t>3</a:t>
              </a:r>
              <a:r>
                <a:rPr b="0" lang="en-US" sz="2400" spc="-1" strike="noStrike">
                  <a:solidFill>
                    <a:srgbClr val="6600cc"/>
                  </a:solidFill>
                  <a:latin typeface="Times New Roman"/>
                </a:rPr>
                <a:t>H</a:t>
              </a:r>
              <a:r>
                <a:rPr b="0" lang="en-US" sz="2400" spc="-1" strike="noStrike" baseline="-25000">
                  <a:solidFill>
                    <a:srgbClr val="6600cc"/>
                  </a:solidFill>
                  <a:latin typeface="Times New Roman"/>
                </a:rPr>
                <a:t>8</a:t>
              </a:r>
              <a:endParaRPr b="0" lang="en-US" sz="2400" spc="-1" strike="noStrike">
                <a:solidFill>
                  <a:srgbClr val="000000"/>
                </a:solidFill>
                <a:latin typeface="Times New Roman"/>
              </a:endParaRPr>
            </a:p>
          </p:txBody>
        </p:sp>
        <p:sp>
          <p:nvSpPr>
            <p:cNvPr id="477" name="CustomShape 23"/>
            <p:cNvSpPr/>
            <p:nvPr/>
          </p:nvSpPr>
          <p:spPr>
            <a:xfrm>
              <a:off x="5638680" y="2512080"/>
              <a:ext cx="609840" cy="152280"/>
            </a:xfrm>
            <a:custGeom>
              <a:avLst/>
              <a:gdLst/>
              <a:ahLst/>
              <a:rect l="0" t="0" r="r" b="b"/>
              <a:pathLst>
                <a:path w="1696" h="425">
                  <a:moveTo>
                    <a:pt x="0" y="318"/>
                  </a:moveTo>
                  <a:lnTo>
                    <a:pt x="1271" y="318"/>
                  </a:lnTo>
                  <a:lnTo>
                    <a:pt x="1271" y="424"/>
                  </a:lnTo>
                  <a:lnTo>
                    <a:pt x="1695" y="212"/>
                  </a:lnTo>
                  <a:lnTo>
                    <a:pt x="1271" y="0"/>
                  </a:lnTo>
                  <a:lnTo>
                    <a:pt x="1271" y="106"/>
                  </a:lnTo>
                  <a:lnTo>
                    <a:pt x="0" y="106"/>
                  </a:lnTo>
                  <a:lnTo>
                    <a:pt x="0" y="318"/>
                  </a:lnTo>
                </a:path>
              </a:pathLst>
            </a:custGeom>
            <a:solidFill>
              <a:srgbClr val="ffcc66"/>
            </a:solidFill>
            <a:ln w="9360">
              <a:solidFill>
                <a:srgbClr val="000000"/>
              </a:solidFill>
              <a:miter/>
            </a:ln>
          </p:spPr>
          <p:style>
            <a:lnRef idx="0"/>
            <a:fillRef idx="0"/>
            <a:effectRef idx="0"/>
            <a:fontRef idx="minor"/>
          </p:style>
        </p:sp>
        <p:sp>
          <p:nvSpPr>
            <p:cNvPr id="478" name="CustomShape 24"/>
            <p:cNvSpPr/>
            <p:nvPr/>
          </p:nvSpPr>
          <p:spPr>
            <a:xfrm>
              <a:off x="6324480" y="2362320"/>
              <a:ext cx="1011240" cy="533160"/>
            </a:xfrm>
            <a:custGeom>
              <a:avLst/>
              <a:gdLst/>
              <a:ahLst/>
              <a:rect l="0" t="0" r="r" b="b"/>
              <a:pathLst>
                <a:path w="2811" h="1483">
                  <a:moveTo>
                    <a:pt x="370" y="0"/>
                  </a:moveTo>
                  <a:lnTo>
                    <a:pt x="371" y="0"/>
                  </a:lnTo>
                  <a:cubicBezTo>
                    <a:pt x="305" y="0"/>
                    <a:pt x="242" y="17"/>
                    <a:pt x="185" y="50"/>
                  </a:cubicBezTo>
                  <a:cubicBezTo>
                    <a:pt x="129" y="82"/>
                    <a:pt x="82" y="129"/>
                    <a:pt x="50" y="185"/>
                  </a:cubicBezTo>
                  <a:cubicBezTo>
                    <a:pt x="17" y="242"/>
                    <a:pt x="0" y="305"/>
                    <a:pt x="0" y="371"/>
                  </a:cubicBezTo>
                  <a:lnTo>
                    <a:pt x="0" y="1111"/>
                  </a:lnTo>
                  <a:lnTo>
                    <a:pt x="0" y="1112"/>
                  </a:lnTo>
                  <a:cubicBezTo>
                    <a:pt x="0" y="1177"/>
                    <a:pt x="17" y="1240"/>
                    <a:pt x="50" y="1297"/>
                  </a:cubicBezTo>
                  <a:cubicBezTo>
                    <a:pt x="82" y="1353"/>
                    <a:pt x="129" y="1400"/>
                    <a:pt x="185" y="1432"/>
                  </a:cubicBezTo>
                  <a:cubicBezTo>
                    <a:pt x="242" y="1465"/>
                    <a:pt x="305" y="1482"/>
                    <a:pt x="371" y="1482"/>
                  </a:cubicBezTo>
                  <a:lnTo>
                    <a:pt x="2439" y="1482"/>
                  </a:lnTo>
                  <a:lnTo>
                    <a:pt x="2440" y="1482"/>
                  </a:lnTo>
                  <a:cubicBezTo>
                    <a:pt x="2505" y="1482"/>
                    <a:pt x="2568" y="1465"/>
                    <a:pt x="2625" y="1432"/>
                  </a:cubicBezTo>
                  <a:cubicBezTo>
                    <a:pt x="2681" y="1400"/>
                    <a:pt x="2728" y="1353"/>
                    <a:pt x="2760" y="1297"/>
                  </a:cubicBezTo>
                  <a:cubicBezTo>
                    <a:pt x="2793" y="1240"/>
                    <a:pt x="2810" y="1177"/>
                    <a:pt x="2810" y="1112"/>
                  </a:cubicBezTo>
                  <a:lnTo>
                    <a:pt x="2810" y="370"/>
                  </a:lnTo>
                  <a:lnTo>
                    <a:pt x="2810" y="371"/>
                  </a:lnTo>
                  <a:lnTo>
                    <a:pt x="2810" y="371"/>
                  </a:lnTo>
                  <a:cubicBezTo>
                    <a:pt x="2810" y="305"/>
                    <a:pt x="2793" y="242"/>
                    <a:pt x="2760" y="185"/>
                  </a:cubicBezTo>
                  <a:cubicBezTo>
                    <a:pt x="2728" y="129"/>
                    <a:pt x="2681" y="82"/>
                    <a:pt x="2625" y="50"/>
                  </a:cubicBezTo>
                  <a:cubicBezTo>
                    <a:pt x="2568" y="17"/>
                    <a:pt x="2505" y="0"/>
                    <a:pt x="2440"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kJ</a:t>
              </a:r>
              <a:endParaRPr b="0" lang="en-US" sz="2400" spc="-1" strike="noStrike">
                <a:solidFill>
                  <a:srgbClr val="000000"/>
                </a:solidFill>
                <a:latin typeface="Times New Roman"/>
              </a:endParaRPr>
            </a:p>
          </p:txBody>
        </p:sp>
        <p:sp>
          <p:nvSpPr>
            <p:cNvPr id="479" name="CustomShape 25"/>
            <p:cNvSpPr/>
            <p:nvPr/>
          </p:nvSpPr>
          <p:spPr>
            <a:xfrm>
              <a:off x="2133720" y="2362320"/>
              <a:ext cx="1163520" cy="533160"/>
            </a:xfrm>
            <a:custGeom>
              <a:avLst/>
              <a:gdLst/>
              <a:ahLst/>
              <a:rect l="0" t="0" r="r" b="b"/>
              <a:pathLst>
                <a:path w="3234" h="1483">
                  <a:moveTo>
                    <a:pt x="370" y="0"/>
                  </a:moveTo>
                  <a:lnTo>
                    <a:pt x="371" y="0"/>
                  </a:lnTo>
                  <a:cubicBezTo>
                    <a:pt x="305" y="0"/>
                    <a:pt x="242" y="17"/>
                    <a:pt x="185" y="50"/>
                  </a:cubicBezTo>
                  <a:cubicBezTo>
                    <a:pt x="129" y="82"/>
                    <a:pt x="82" y="129"/>
                    <a:pt x="50" y="185"/>
                  </a:cubicBezTo>
                  <a:cubicBezTo>
                    <a:pt x="17" y="242"/>
                    <a:pt x="0" y="305"/>
                    <a:pt x="0" y="371"/>
                  </a:cubicBezTo>
                  <a:lnTo>
                    <a:pt x="0" y="1111"/>
                  </a:lnTo>
                  <a:lnTo>
                    <a:pt x="0" y="1112"/>
                  </a:lnTo>
                  <a:cubicBezTo>
                    <a:pt x="0" y="1177"/>
                    <a:pt x="17" y="1240"/>
                    <a:pt x="50" y="1297"/>
                  </a:cubicBezTo>
                  <a:cubicBezTo>
                    <a:pt x="82" y="1353"/>
                    <a:pt x="129" y="1400"/>
                    <a:pt x="185" y="1432"/>
                  </a:cubicBezTo>
                  <a:cubicBezTo>
                    <a:pt x="242" y="1465"/>
                    <a:pt x="305" y="1482"/>
                    <a:pt x="371" y="1482"/>
                  </a:cubicBezTo>
                  <a:lnTo>
                    <a:pt x="2862" y="1482"/>
                  </a:lnTo>
                  <a:lnTo>
                    <a:pt x="2863" y="1482"/>
                  </a:lnTo>
                  <a:cubicBezTo>
                    <a:pt x="2928" y="1482"/>
                    <a:pt x="2991" y="1465"/>
                    <a:pt x="3048" y="1432"/>
                  </a:cubicBezTo>
                  <a:cubicBezTo>
                    <a:pt x="3104" y="1400"/>
                    <a:pt x="3151" y="1353"/>
                    <a:pt x="3183" y="1297"/>
                  </a:cubicBezTo>
                  <a:cubicBezTo>
                    <a:pt x="3216" y="1240"/>
                    <a:pt x="3233" y="1177"/>
                    <a:pt x="3233" y="1112"/>
                  </a:cubicBezTo>
                  <a:lnTo>
                    <a:pt x="3233" y="370"/>
                  </a:lnTo>
                  <a:lnTo>
                    <a:pt x="3233" y="371"/>
                  </a:lnTo>
                  <a:lnTo>
                    <a:pt x="3233" y="371"/>
                  </a:lnTo>
                  <a:cubicBezTo>
                    <a:pt x="3233" y="305"/>
                    <a:pt x="3216" y="242"/>
                    <a:pt x="3183" y="185"/>
                  </a:cubicBezTo>
                  <a:cubicBezTo>
                    <a:pt x="3151" y="129"/>
                    <a:pt x="3104" y="82"/>
                    <a:pt x="3048" y="50"/>
                  </a:cubicBezTo>
                  <a:cubicBezTo>
                    <a:pt x="2991" y="17"/>
                    <a:pt x="2928" y="0"/>
                    <a:pt x="2863"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g C</a:t>
              </a:r>
              <a:r>
                <a:rPr b="0" lang="en-US" sz="2400" spc="-1" strike="noStrike" baseline="-25000">
                  <a:solidFill>
                    <a:srgbClr val="6600cc"/>
                  </a:solidFill>
                  <a:latin typeface="Times New Roman"/>
                </a:rPr>
                <a:t>3</a:t>
              </a:r>
              <a:r>
                <a:rPr b="0" lang="en-US" sz="2400" spc="-1" strike="noStrike">
                  <a:solidFill>
                    <a:srgbClr val="6600cc"/>
                  </a:solidFill>
                  <a:latin typeface="Times New Roman"/>
                </a:rPr>
                <a:t>H</a:t>
              </a:r>
              <a:r>
                <a:rPr b="0" lang="en-US" sz="2400" spc="-1" strike="noStrike" baseline="-25000">
                  <a:solidFill>
                    <a:srgbClr val="6600cc"/>
                  </a:solidFill>
                  <a:latin typeface="Times New Roman"/>
                </a:rPr>
                <a:t>8</a:t>
              </a:r>
              <a:endParaRPr b="0" lang="en-US" sz="2400" spc="-1" strike="noStrike">
                <a:solidFill>
                  <a:srgbClr val="000000"/>
                </a:solidFill>
                <a:latin typeface="Times New Roman"/>
              </a:endParaRPr>
            </a:p>
          </p:txBody>
        </p:sp>
        <p:sp>
          <p:nvSpPr>
            <p:cNvPr id="480" name="CustomShape 26"/>
            <p:cNvSpPr/>
            <p:nvPr/>
          </p:nvSpPr>
          <p:spPr>
            <a:xfrm>
              <a:off x="3429000" y="2512440"/>
              <a:ext cx="457200" cy="152280"/>
            </a:xfrm>
            <a:custGeom>
              <a:avLst/>
              <a:gdLst/>
              <a:ahLst/>
              <a:rect l="0" t="0" r="r" b="b"/>
              <a:pathLst>
                <a:path w="1272" h="425">
                  <a:moveTo>
                    <a:pt x="0" y="318"/>
                  </a:moveTo>
                  <a:lnTo>
                    <a:pt x="953" y="318"/>
                  </a:lnTo>
                  <a:lnTo>
                    <a:pt x="953" y="424"/>
                  </a:lnTo>
                  <a:lnTo>
                    <a:pt x="1271" y="212"/>
                  </a:lnTo>
                  <a:lnTo>
                    <a:pt x="953" y="0"/>
                  </a:lnTo>
                  <a:lnTo>
                    <a:pt x="953" y="106"/>
                  </a:lnTo>
                  <a:lnTo>
                    <a:pt x="0" y="106"/>
                  </a:lnTo>
                  <a:lnTo>
                    <a:pt x="0" y="318"/>
                  </a:lnTo>
                </a:path>
              </a:pathLst>
            </a:custGeom>
            <a:solidFill>
              <a:srgbClr val="ffcc66"/>
            </a:solidFill>
            <a:ln w="9360">
              <a:solidFill>
                <a:srgbClr val="000000"/>
              </a:solidFill>
              <a:miter/>
            </a:ln>
          </p:spPr>
          <p:style>
            <a:lnRef idx="0"/>
            <a:fillRef idx="0"/>
            <a:effectRef idx="0"/>
            <a:fontRef idx="minor"/>
          </p:style>
        </p:sp>
      </p:grpSp>
      <p:sp>
        <p:nvSpPr>
          <p:cNvPr id="481" name="Freeform 27"/>
          <p:cNvSpPr/>
          <p:nvPr/>
        </p:nvSpPr>
        <p:spPr>
          <a:xfrm>
            <a:off x="1981080" y="4800240"/>
            <a:ext cx="610200" cy="228960"/>
          </a:xfrm>
          <a:custGeom>
            <a:avLst/>
            <a:gdLst/>
            <a:ahLst/>
            <a:rect l="0" t="0" r="r" b="b"/>
            <a:pathLst>
              <a:path w="1695" h="636">
                <a:moveTo>
                  <a:pt x="0" y="635"/>
                </a:moveTo>
                <a:lnTo>
                  <a:pt x="1694" y="0"/>
                </a:lnTo>
              </a:path>
            </a:pathLst>
          </a:custGeom>
          <a:ln w="38160">
            <a:solidFill>
              <a:srgbClr val="ff0000"/>
            </a:solidFill>
            <a:miter/>
          </a:ln>
        </p:spPr>
      </p:sp>
      <p:sp>
        <p:nvSpPr>
          <p:cNvPr id="482" name="Freeform 28"/>
          <p:cNvSpPr/>
          <p:nvPr/>
        </p:nvSpPr>
        <p:spPr>
          <a:xfrm>
            <a:off x="3809880" y="5028840"/>
            <a:ext cx="533880" cy="228960"/>
          </a:xfrm>
          <a:custGeom>
            <a:avLst/>
            <a:gdLst/>
            <a:ahLst/>
            <a:rect l="0" t="0" r="r" b="b"/>
            <a:pathLst>
              <a:path w="1483" h="636">
                <a:moveTo>
                  <a:pt x="0" y="635"/>
                </a:moveTo>
                <a:lnTo>
                  <a:pt x="1482" y="0"/>
                </a:lnTo>
              </a:path>
            </a:pathLst>
          </a:custGeom>
          <a:ln w="38160">
            <a:solidFill>
              <a:srgbClr val="ff0000"/>
            </a:solidFill>
            <a:miter/>
          </a:ln>
        </p:spPr>
      </p:sp>
      <p:sp>
        <p:nvSpPr>
          <p:cNvPr id="483" name="Freeform 29"/>
          <p:cNvSpPr/>
          <p:nvPr/>
        </p:nvSpPr>
        <p:spPr>
          <a:xfrm>
            <a:off x="3505320" y="4571640"/>
            <a:ext cx="686160" cy="228960"/>
          </a:xfrm>
          <a:custGeom>
            <a:avLst/>
            <a:gdLst/>
            <a:ahLst/>
            <a:rect l="0" t="0" r="r" b="b"/>
            <a:pathLst>
              <a:path w="1906" h="636">
                <a:moveTo>
                  <a:pt x="0" y="635"/>
                </a:moveTo>
                <a:lnTo>
                  <a:pt x="1905" y="0"/>
                </a:lnTo>
              </a:path>
            </a:pathLst>
          </a:custGeom>
          <a:ln w="38160">
            <a:solidFill>
              <a:srgbClr val="0066ff"/>
            </a:solidFill>
            <a:miter/>
          </a:ln>
        </p:spPr>
      </p:sp>
      <p:sp>
        <p:nvSpPr>
          <p:cNvPr id="484" name="Freeform 30"/>
          <p:cNvSpPr/>
          <p:nvPr/>
        </p:nvSpPr>
        <p:spPr>
          <a:xfrm>
            <a:off x="5257800" y="5028840"/>
            <a:ext cx="686160" cy="152640"/>
          </a:xfrm>
          <a:custGeom>
            <a:avLst/>
            <a:gdLst/>
            <a:ahLst/>
            <a:rect l="0" t="0" r="r" b="b"/>
            <a:pathLst>
              <a:path w="1906" h="424">
                <a:moveTo>
                  <a:pt x="0" y="423"/>
                </a:moveTo>
                <a:lnTo>
                  <a:pt x="1905" y="0"/>
                </a:lnTo>
              </a:path>
            </a:pathLst>
          </a:custGeom>
          <a:ln w="38160">
            <a:solidFill>
              <a:srgbClr val="0066ff"/>
            </a:solidFill>
            <a:miter/>
          </a:ln>
        </p:spPr>
      </p:sp>
    </p:spTree>
  </p:cSld>
  <mc:AlternateContent>
    <mc:Choice Requires="p14">
      <p:transition spd="slow" p14:dur="2000"/>
    </mc:Choice>
    <mc:Fallback>
      <p:transition spd="slow"/>
    </mc:Fallback>
  </mc:AlternateContent>
  <p:timing>
    <p:tnLst>
      <p:par>
        <p:cTn id="1148" dur="indefinite" restart="never" nodeType="tmRoot">
          <p:childTnLst>
            <p:seq>
              <p:cTn id="1149" dur="indefinite" nodeType="mainSeq">
                <p:childTnLst>
                  <p:par>
                    <p:cTn id="1150" fill="hold">
                      <p:stCondLst>
                        <p:cond delay="indefinite"/>
                      </p:stCondLst>
                      <p:childTnLst>
                        <p:par>
                          <p:cTn id="1151" fill="hold">
                            <p:stCondLst>
                              <p:cond delay="0"/>
                            </p:stCondLst>
                            <p:childTnLst>
                              <p:par>
                                <p:cTn id="1152" nodeType="clickEffect" fill="hold" presetClass="entr" presetID="22" presetSubtype="1">
                                  <p:stCondLst>
                                    <p:cond delay="0"/>
                                  </p:stCondLst>
                                  <p:childTnLst>
                                    <p:set>
                                      <p:cBhvr>
                                        <p:cTn id="1153" dur="1" fill="hold">
                                          <p:stCondLst>
                                            <p:cond delay="0"/>
                                          </p:stCondLst>
                                        </p:cTn>
                                        <p:tgtEl>
                                          <p:spTgt spid="458">
                                            <p:txEl>
                                              <p:pRg st="0" end="0"/>
                                            </p:txEl>
                                          </p:spTgt>
                                        </p:tgtEl>
                                        <p:attrNameLst>
                                          <p:attrName>style.visibility</p:attrName>
                                        </p:attrNameLst>
                                      </p:cBhvr>
                                      <p:to>
                                        <p:strVal val="visible"/>
                                      </p:to>
                                    </p:set>
                                    <p:animEffect filter="wipe(up)" transition="in">
                                      <p:cBhvr additive="repl">
                                        <p:cTn id="1154" dur="500"/>
                                        <p:tgtEl>
                                          <p:spTgt spid="458">
                                            <p:txEl>
                                              <p:pRg st="0" end="0"/>
                                            </p:txEl>
                                          </p:spTgt>
                                        </p:tgtEl>
                                      </p:cBhvr>
                                    </p:animEffect>
                                  </p:childTnLst>
                                </p:cTn>
                              </p:par>
                            </p:childTnLst>
                          </p:cTn>
                        </p:par>
                      </p:childTnLst>
                    </p:cTn>
                  </p:par>
                  <p:par>
                    <p:cTn id="1155" fill="hold">
                      <p:stCondLst>
                        <p:cond delay="indefinite"/>
                      </p:stCondLst>
                      <p:childTnLst>
                        <p:par>
                          <p:cTn id="1156" fill="hold">
                            <p:stCondLst>
                              <p:cond delay="0"/>
                            </p:stCondLst>
                            <p:childTnLst>
                              <p:par>
                                <p:cTn id="1157" nodeType="clickEffect" fill="hold" presetClass="entr" presetID="22" presetSubtype="1">
                                  <p:stCondLst>
                                    <p:cond delay="0"/>
                                  </p:stCondLst>
                                  <p:childTnLst>
                                    <p:set>
                                      <p:cBhvr>
                                        <p:cTn id="1158" dur="1" fill="hold">
                                          <p:stCondLst>
                                            <p:cond delay="0"/>
                                          </p:stCondLst>
                                        </p:cTn>
                                        <p:tgtEl>
                                          <p:spTgt spid="458">
                                            <p:txEl>
                                              <p:pRg st="1" end="1"/>
                                            </p:txEl>
                                          </p:spTgt>
                                        </p:tgtEl>
                                        <p:attrNameLst>
                                          <p:attrName>style.visibility</p:attrName>
                                        </p:attrNameLst>
                                      </p:cBhvr>
                                      <p:to>
                                        <p:strVal val="visible"/>
                                      </p:to>
                                    </p:set>
                                    <p:animEffect filter="wipe(up)" transition="in">
                                      <p:cBhvr additive="repl">
                                        <p:cTn id="1159" dur="500"/>
                                        <p:tgtEl>
                                          <p:spTgt spid="458">
                                            <p:txEl>
                                              <p:pRg st="1" end="1"/>
                                            </p:txEl>
                                          </p:spTgt>
                                        </p:tgtEl>
                                      </p:cBhvr>
                                    </p:animEffect>
                                  </p:childTnLst>
                                </p:cTn>
                              </p:par>
                            </p:childTnLst>
                          </p:cTn>
                        </p:par>
                      </p:childTnLst>
                    </p:cTn>
                  </p:par>
                  <p:par>
                    <p:cTn id="1160" fill="hold">
                      <p:stCondLst>
                        <p:cond delay="indefinite"/>
                      </p:stCondLst>
                      <p:childTnLst>
                        <p:par>
                          <p:cTn id="1161" fill="hold">
                            <p:stCondLst>
                              <p:cond delay="0"/>
                            </p:stCondLst>
                            <p:childTnLst>
                              <p:par>
                                <p:cTn id="1162" nodeType="clickEffect" fill="hold" presetClass="entr" presetID="22" presetSubtype="8">
                                  <p:stCondLst>
                                    <p:cond delay="0"/>
                                  </p:stCondLst>
                                  <p:childTnLst>
                                    <p:set>
                                      <p:cBhvr>
                                        <p:cTn id="1163" dur="1" fill="hold">
                                          <p:stCondLst>
                                            <p:cond delay="0"/>
                                          </p:stCondLst>
                                        </p:cTn>
                                        <p:tgtEl>
                                          <p:spTgt spid="475"/>
                                        </p:tgtEl>
                                        <p:attrNameLst>
                                          <p:attrName>style.visibility</p:attrName>
                                        </p:attrNameLst>
                                      </p:cBhvr>
                                      <p:to>
                                        <p:strVal val="visible"/>
                                      </p:to>
                                    </p:set>
                                    <p:animEffect filter="wipe(left)" transition="in">
                                      <p:cBhvr additive="repl">
                                        <p:cTn id="1164" dur="500"/>
                                        <p:tgtEl>
                                          <p:spTgt spid="475"/>
                                        </p:tgtEl>
                                      </p:cBhvr>
                                    </p:animEffect>
                                  </p:childTnLst>
                                </p:cTn>
                              </p:par>
                            </p:childTnLst>
                          </p:cTn>
                        </p:par>
                      </p:childTnLst>
                    </p:cTn>
                  </p:par>
                  <p:par>
                    <p:cTn id="1165" fill="hold">
                      <p:stCondLst>
                        <p:cond delay="indefinite"/>
                      </p:stCondLst>
                      <p:childTnLst>
                        <p:par>
                          <p:cTn id="1166" fill="hold">
                            <p:stCondLst>
                              <p:cond delay="0"/>
                            </p:stCondLst>
                            <p:childTnLst>
                              <p:par>
                                <p:cTn id="1167" nodeType="clickEffect" fill="hold" presetClass="entr" presetID="3" presetSubtype="5">
                                  <p:stCondLst>
                                    <p:cond delay="0"/>
                                  </p:stCondLst>
                                  <p:childTnLst>
                                    <p:set>
                                      <p:cBhvr>
                                        <p:cTn id="1168" dur="1" fill="hold">
                                          <p:stCondLst>
                                            <p:cond delay="0"/>
                                          </p:stCondLst>
                                        </p:cTn>
                                        <p:tgtEl>
                                          <p:spTgt spid="456"/>
                                        </p:tgtEl>
                                        <p:attrNameLst>
                                          <p:attrName>style.visibility</p:attrName>
                                        </p:attrNameLst>
                                      </p:cBhvr>
                                      <p:to>
                                        <p:strVal val="visible"/>
                                      </p:to>
                                    </p:set>
                                    <p:animEffect filter="blinds(vertical)" transition="in">
                                      <p:cBhvr additive="repl">
                                        <p:cTn id="1169" dur="500"/>
                                        <p:tgtEl>
                                          <p:spTgt spid="456"/>
                                        </p:tgtEl>
                                      </p:cBhvr>
                                    </p:animEffect>
                                  </p:childTnLst>
                                </p:cTn>
                              </p:par>
                            </p:childTnLst>
                          </p:cTn>
                        </p:par>
                      </p:childTnLst>
                    </p:cTn>
                  </p:par>
                  <p:par>
                    <p:cTn id="1170" fill="hold">
                      <p:stCondLst>
                        <p:cond delay="indefinite"/>
                      </p:stCondLst>
                      <p:childTnLst>
                        <p:par>
                          <p:cTn id="1171" fill="hold">
                            <p:stCondLst>
                              <p:cond delay="0"/>
                            </p:stCondLst>
                            <p:childTnLst>
                              <p:par>
                                <p:cTn id="1172" nodeType="clickEffect" fill="hold" presetClass="entr" presetID="1">
                                  <p:stCondLst>
                                    <p:cond delay="0"/>
                                  </p:stCondLst>
                                  <p:childTnLst>
                                    <p:set>
                                      <p:cBhvr>
                                        <p:cTn id="1173" dur="1" fill="hold">
                                          <p:stCondLst>
                                            <p:cond delay="0"/>
                                          </p:stCondLst>
                                        </p:cTn>
                                        <p:tgtEl>
                                          <p:spTgt spid="471"/>
                                        </p:tgtEl>
                                        <p:attrNameLst>
                                          <p:attrName>style.visibility</p:attrName>
                                        </p:attrNameLst>
                                      </p:cBhvr>
                                      <p:to>
                                        <p:strVal val="visible"/>
                                      </p:to>
                                    </p:set>
                                  </p:childTnLst>
                                </p:cTn>
                              </p:par>
                            </p:childTnLst>
                          </p:cTn>
                        </p:par>
                      </p:childTnLst>
                    </p:cTn>
                  </p:par>
                  <p:par>
                    <p:cTn id="1174" fill="hold">
                      <p:stCondLst>
                        <p:cond delay="indefinite"/>
                      </p:stCondLst>
                      <p:childTnLst>
                        <p:par>
                          <p:cTn id="1175" fill="hold">
                            <p:stCondLst>
                              <p:cond delay="0"/>
                            </p:stCondLst>
                            <p:childTnLst>
                              <p:par>
                                <p:cTn id="1176" nodeType="clickEffect" fill="hold" presetClass="entr" presetID="1">
                                  <p:stCondLst>
                                    <p:cond delay="0"/>
                                  </p:stCondLst>
                                  <p:childTnLst>
                                    <p:set>
                                      <p:cBhvr>
                                        <p:cTn id="1177" dur="1" fill="hold">
                                          <p:stCondLst>
                                            <p:cond delay="0"/>
                                          </p:stCondLst>
                                        </p:cTn>
                                        <p:tgtEl>
                                          <p:spTgt spid="474"/>
                                        </p:tgtEl>
                                        <p:attrNameLst>
                                          <p:attrName>style.visibility</p:attrName>
                                        </p:attrNameLst>
                                      </p:cBhvr>
                                      <p:to>
                                        <p:strVal val="visible"/>
                                      </p:to>
                                    </p:set>
                                  </p:childTnLst>
                                </p:cTn>
                              </p:par>
                            </p:childTnLst>
                          </p:cTn>
                        </p:par>
                      </p:childTnLst>
                    </p:cTn>
                  </p:par>
                  <p:par>
                    <p:cTn id="1178" fill="hold">
                      <p:stCondLst>
                        <p:cond delay="indefinite"/>
                      </p:stCondLst>
                      <p:childTnLst>
                        <p:par>
                          <p:cTn id="1179" fill="hold">
                            <p:stCondLst>
                              <p:cond delay="0"/>
                            </p:stCondLst>
                            <p:childTnLst>
                              <p:par>
                                <p:cTn id="1180" nodeType="clickEffect" fill="hold" presetClass="entr" presetID="22" presetSubtype="8">
                                  <p:stCondLst>
                                    <p:cond delay="0"/>
                                  </p:stCondLst>
                                  <p:childTnLst>
                                    <p:set>
                                      <p:cBhvr>
                                        <p:cTn id="1181" dur="1" fill="hold">
                                          <p:stCondLst>
                                            <p:cond delay="0"/>
                                          </p:stCondLst>
                                        </p:cTn>
                                        <p:tgtEl>
                                          <p:spTgt spid="473"/>
                                        </p:tgtEl>
                                        <p:attrNameLst>
                                          <p:attrName>style.visibility</p:attrName>
                                        </p:attrNameLst>
                                      </p:cBhvr>
                                      <p:to>
                                        <p:strVal val="visible"/>
                                      </p:to>
                                    </p:set>
                                    <p:animEffect filter="wipe(left)" transition="in">
                                      <p:cBhvr additive="repl">
                                        <p:cTn id="1182" dur="500"/>
                                        <p:tgtEl>
                                          <p:spTgt spid="473"/>
                                        </p:tgtEl>
                                      </p:cBhvr>
                                    </p:animEffect>
                                  </p:childTnLst>
                                </p:cTn>
                              </p:par>
                            </p:childTnLst>
                          </p:cTn>
                        </p:par>
                      </p:childTnLst>
                    </p:cTn>
                  </p:par>
                  <p:par>
                    <p:cTn id="1183" fill="hold">
                      <p:stCondLst>
                        <p:cond delay="indefinite"/>
                      </p:stCondLst>
                      <p:childTnLst>
                        <p:par>
                          <p:cTn id="1184" fill="hold">
                            <p:stCondLst>
                              <p:cond delay="0"/>
                            </p:stCondLst>
                            <p:childTnLst>
                              <p:par>
                                <p:cTn id="1185" nodeType="clickEffect" fill="hold" presetClass="entr" presetID="22" presetSubtype="4">
                                  <p:stCondLst>
                                    <p:cond delay="0"/>
                                  </p:stCondLst>
                                  <p:childTnLst>
                                    <p:set>
                                      <p:cBhvr>
                                        <p:cTn id="1186" dur="1" fill="hold">
                                          <p:stCondLst>
                                            <p:cond delay="0"/>
                                          </p:stCondLst>
                                        </p:cTn>
                                        <p:tgtEl>
                                          <p:spTgt spid="481"/>
                                        </p:tgtEl>
                                        <p:attrNameLst>
                                          <p:attrName>style.visibility</p:attrName>
                                        </p:attrNameLst>
                                      </p:cBhvr>
                                      <p:to>
                                        <p:strVal val="visible"/>
                                      </p:to>
                                    </p:set>
                                    <p:animEffect filter="wipe(down)" transition="in">
                                      <p:cBhvr additive="repl">
                                        <p:cTn id="1187" dur="500"/>
                                        <p:tgtEl>
                                          <p:spTgt spid="481"/>
                                        </p:tgtEl>
                                      </p:cBhvr>
                                    </p:animEffect>
                                  </p:childTnLst>
                                </p:cTn>
                              </p:par>
                            </p:childTnLst>
                          </p:cTn>
                        </p:par>
                        <p:par>
                          <p:cTn id="1188" fill="hold">
                            <p:stCondLst>
                              <p:cond delay="500"/>
                            </p:stCondLst>
                            <p:childTnLst>
                              <p:par>
                                <p:cTn id="1189" nodeType="afterEffect" fill="hold" presetClass="entr" presetID="22" presetSubtype="4">
                                  <p:stCondLst>
                                    <p:cond delay="0"/>
                                  </p:stCondLst>
                                  <p:childTnLst>
                                    <p:set>
                                      <p:cBhvr>
                                        <p:cTn id="1190" dur="1" fill="hold">
                                          <p:stCondLst>
                                            <p:cond delay="0"/>
                                          </p:stCondLst>
                                        </p:cTn>
                                        <p:tgtEl>
                                          <p:spTgt spid="482"/>
                                        </p:tgtEl>
                                        <p:attrNameLst>
                                          <p:attrName>style.visibility</p:attrName>
                                        </p:attrNameLst>
                                      </p:cBhvr>
                                      <p:to>
                                        <p:strVal val="visible"/>
                                      </p:to>
                                    </p:set>
                                    <p:animEffect filter="wipe(down)" transition="in">
                                      <p:cBhvr additive="repl">
                                        <p:cTn id="1191" dur="500"/>
                                        <p:tgtEl>
                                          <p:spTgt spid="482"/>
                                        </p:tgtEl>
                                      </p:cBhvr>
                                    </p:animEffect>
                                  </p:childTnLst>
                                </p:cTn>
                              </p:par>
                            </p:childTnLst>
                          </p:cTn>
                        </p:par>
                        <p:par>
                          <p:cTn id="1192" fill="hold">
                            <p:stCondLst>
                              <p:cond delay="1000"/>
                            </p:stCondLst>
                            <p:childTnLst>
                              <p:par>
                                <p:cTn id="1193" nodeType="afterEffect" fill="hold" presetClass="entr" presetID="22" presetSubtype="4">
                                  <p:stCondLst>
                                    <p:cond delay="0"/>
                                  </p:stCondLst>
                                  <p:childTnLst>
                                    <p:set>
                                      <p:cBhvr>
                                        <p:cTn id="1194" dur="1" fill="hold">
                                          <p:stCondLst>
                                            <p:cond delay="0"/>
                                          </p:stCondLst>
                                        </p:cTn>
                                        <p:tgtEl>
                                          <p:spTgt spid="483"/>
                                        </p:tgtEl>
                                        <p:attrNameLst>
                                          <p:attrName>style.visibility</p:attrName>
                                        </p:attrNameLst>
                                      </p:cBhvr>
                                      <p:to>
                                        <p:strVal val="visible"/>
                                      </p:to>
                                    </p:set>
                                    <p:animEffect filter="wipe(down)" transition="in">
                                      <p:cBhvr additive="repl">
                                        <p:cTn id="1195" dur="500"/>
                                        <p:tgtEl>
                                          <p:spTgt spid="483"/>
                                        </p:tgtEl>
                                      </p:cBhvr>
                                    </p:animEffect>
                                  </p:childTnLst>
                                </p:cTn>
                              </p:par>
                            </p:childTnLst>
                          </p:cTn>
                        </p:par>
                        <p:par>
                          <p:cTn id="1196" fill="hold">
                            <p:stCondLst>
                              <p:cond delay="1500"/>
                            </p:stCondLst>
                            <p:childTnLst>
                              <p:par>
                                <p:cTn id="1197" nodeType="afterEffect" fill="hold" presetClass="entr" presetID="22" presetSubtype="4">
                                  <p:stCondLst>
                                    <p:cond delay="0"/>
                                  </p:stCondLst>
                                  <p:childTnLst>
                                    <p:set>
                                      <p:cBhvr>
                                        <p:cTn id="1198" dur="1" fill="hold">
                                          <p:stCondLst>
                                            <p:cond delay="0"/>
                                          </p:stCondLst>
                                        </p:cTn>
                                        <p:tgtEl>
                                          <p:spTgt spid="484"/>
                                        </p:tgtEl>
                                        <p:attrNameLst>
                                          <p:attrName>style.visibility</p:attrName>
                                        </p:attrNameLst>
                                      </p:cBhvr>
                                      <p:to>
                                        <p:strVal val="visible"/>
                                      </p:to>
                                    </p:set>
                                    <p:animEffect filter="wipe(down)" transition="in">
                                      <p:cBhvr additive="repl">
                                        <p:cTn id="1199" dur="500"/>
                                        <p:tgtEl>
                                          <p:spTgt spid="484"/>
                                        </p:tgtEl>
                                      </p:cBhvr>
                                    </p:animEffect>
                                  </p:childTnLst>
                                </p:cTn>
                              </p:par>
                            </p:childTnLst>
                          </p:cTn>
                        </p:par>
                      </p:childTnLst>
                    </p:cTn>
                  </p:par>
                  <p:par>
                    <p:cTn id="1200" fill="hold">
                      <p:stCondLst>
                        <p:cond delay="indefinite"/>
                      </p:stCondLst>
                      <p:childTnLst>
                        <p:par>
                          <p:cTn id="1201" fill="hold">
                            <p:stCondLst>
                              <p:cond delay="0"/>
                            </p:stCondLst>
                            <p:childTnLst>
                              <p:par>
                                <p:cTn id="1202" nodeType="clickEffect" fill="hold" presetClass="entr" presetID="22" presetSubtype="8">
                                  <p:stCondLst>
                                    <p:cond delay="0"/>
                                  </p:stCondLst>
                                  <p:childTnLst>
                                    <p:set>
                                      <p:cBhvr>
                                        <p:cTn id="1203" dur="1" fill="hold">
                                          <p:stCondLst>
                                            <p:cond delay="0"/>
                                          </p:stCondLst>
                                        </p:cTn>
                                        <p:tgtEl>
                                          <p:spTgt spid="457"/>
                                        </p:tgtEl>
                                        <p:attrNameLst>
                                          <p:attrName>style.visibility</p:attrName>
                                        </p:attrNameLst>
                                      </p:cBhvr>
                                      <p:to>
                                        <p:strVal val="visible"/>
                                      </p:to>
                                    </p:set>
                                    <p:animEffect filter="wipe(left)" transition="in">
                                      <p:cBhvr additive="repl">
                                        <p:cTn id="1204" dur="500"/>
                                        <p:tgtEl>
                                          <p:spTgt spid="4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85" name="TextShape 1"/>
          <p:cNvSpPr txBox="1"/>
          <p:nvPr/>
        </p:nvSpPr>
        <p:spPr>
          <a:xfrm>
            <a:off x="609120" y="151920"/>
            <a:ext cx="8153640" cy="1143000"/>
          </a:xfrm>
          <a:prstGeom prst="rect">
            <a:avLst/>
          </a:prstGeom>
          <a:noFill/>
          <a:ln>
            <a:noFill/>
          </a:ln>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9900ff"/>
                </a:solidFill>
                <a:latin typeface="Times New Roman"/>
              </a:rPr>
              <a:t>Practice—How Much Heat Is Evolved When a 0.483 g Diamond Is Burned?</a:t>
            </a:r>
            <a:br/>
            <a:r>
              <a:rPr b="0" i="1" lang="en-US" sz="2800" spc="-1" strike="noStrike">
                <a:solidFill>
                  <a:srgbClr val="9900ff"/>
                </a:solidFill>
                <a:latin typeface="Times New Roman"/>
              </a:rPr>
              <a:t>(</a:t>
            </a:r>
            <a:r>
              <a:rPr b="0" i="1" lang="en-US" sz="2800" spc="-1" strike="noStrike">
                <a:solidFill>
                  <a:srgbClr val="9900ff"/>
                </a:solidFill>
                <a:latin typeface="Symbol"/>
                <a:ea typeface="Symbol"/>
              </a:rPr>
              <a:t></a:t>
            </a:r>
            <a:r>
              <a:rPr b="0" i="1" lang="en-US" sz="2800" spc="-1" strike="noStrike">
                <a:solidFill>
                  <a:srgbClr val="9900ff"/>
                </a:solidFill>
                <a:latin typeface="Times New Roman"/>
              </a:rPr>
              <a:t>H</a:t>
            </a:r>
            <a:r>
              <a:rPr b="0" i="1" lang="en-US" sz="2800" spc="-1" strike="noStrike" baseline="-25000">
                <a:solidFill>
                  <a:srgbClr val="9900ff"/>
                </a:solidFill>
                <a:latin typeface="Times New Roman"/>
              </a:rPr>
              <a:t>combustion</a:t>
            </a:r>
            <a:r>
              <a:rPr b="0" i="1" lang="en-US" sz="2800" spc="-1" strike="noStrike">
                <a:solidFill>
                  <a:srgbClr val="9900ff"/>
                </a:solidFill>
                <a:latin typeface="Times New Roman"/>
              </a:rPr>
              <a:t> = </a:t>
            </a:r>
            <a:r>
              <a:rPr b="0" i="1" lang="en-US" sz="2800" spc="-1" strike="noStrike">
                <a:solidFill>
                  <a:srgbClr val="9900ff"/>
                </a:solidFill>
                <a:latin typeface="Times New Roman"/>
                <a:ea typeface="Times New Roman"/>
              </a:rPr>
              <a:t>−395.4 kJ/mol C)</a:t>
            </a:r>
            <a:endParaRPr b="0" lang="en-US" sz="2800" spc="-1" strike="noStrike">
              <a:solidFill>
                <a:srgbClr val="9900ff"/>
              </a:solidFill>
              <a:latin typeface="Times New Roman"/>
            </a:endParaRPr>
          </a:p>
        </p:txBody>
      </p:sp>
    </p:spTree>
  </p:cSld>
  <mc:AlternateContent>
    <mc:Choice Requires="p14">
      <p:transition spd="slow" p14:dur="2000"/>
    </mc:Choice>
    <mc:Fallback>
      <p:transition spd="slow"/>
    </mc:Fallback>
  </mc:AlternateContent>
</p:sld>
</file>

<file path=ppt/slides/slide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86" name="TextShape 1"/>
          <p:cNvSpPr txBox="1"/>
          <p:nvPr/>
        </p:nvSpPr>
        <p:spPr>
          <a:xfrm>
            <a:off x="304560" y="151920"/>
            <a:ext cx="8458200" cy="1143000"/>
          </a:xfrm>
          <a:prstGeom prst="rect">
            <a:avLst/>
          </a:prstGeom>
          <a:noFill/>
          <a:ln>
            <a:noFill/>
          </a:ln>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9900ff"/>
                </a:solidFill>
                <a:latin typeface="Times New Roman"/>
              </a:rPr>
              <a:t>Practice—How Much Heat Is Evolved When a 0.483 g Diamond Is Burned?</a:t>
            </a:r>
            <a:br/>
            <a:r>
              <a:rPr b="0" i="1" lang="en-US" sz="2800" spc="-1" strike="noStrike">
                <a:solidFill>
                  <a:srgbClr val="9900ff"/>
                </a:solidFill>
                <a:latin typeface="Times New Roman"/>
              </a:rPr>
              <a:t>(</a:t>
            </a:r>
            <a:r>
              <a:rPr b="0" i="1" lang="en-US" sz="2800" spc="-1" strike="noStrike">
                <a:solidFill>
                  <a:srgbClr val="9900ff"/>
                </a:solidFill>
                <a:latin typeface="Symbol"/>
                <a:ea typeface="Symbol"/>
              </a:rPr>
              <a:t></a:t>
            </a:r>
            <a:r>
              <a:rPr b="0" i="1" lang="en-US" sz="2800" spc="-1" strike="noStrike">
                <a:solidFill>
                  <a:srgbClr val="9900ff"/>
                </a:solidFill>
                <a:latin typeface="Times New Roman"/>
              </a:rPr>
              <a:t>H</a:t>
            </a:r>
            <a:r>
              <a:rPr b="0" i="1" lang="en-US" sz="2800" spc="-1" strike="noStrike" baseline="-25000">
                <a:solidFill>
                  <a:srgbClr val="9900ff"/>
                </a:solidFill>
                <a:latin typeface="Times New Roman"/>
              </a:rPr>
              <a:t>combustion</a:t>
            </a:r>
            <a:r>
              <a:rPr b="0" i="1" lang="en-US" sz="2800" spc="-1" strike="noStrike">
                <a:solidFill>
                  <a:srgbClr val="9900ff"/>
                </a:solidFill>
                <a:latin typeface="Times New Roman"/>
              </a:rPr>
              <a:t> = </a:t>
            </a:r>
            <a:r>
              <a:rPr b="0" i="1" lang="en-US" sz="2800" spc="-1" strike="noStrike">
                <a:solidFill>
                  <a:srgbClr val="9900ff"/>
                </a:solidFill>
                <a:latin typeface="Times New Roman"/>
                <a:ea typeface="Times New Roman"/>
              </a:rPr>
              <a:t>−395.4 kJ/mol C)</a:t>
            </a:r>
            <a:r>
              <a:rPr b="0" lang="en-US" sz="3200" spc="-1" strike="noStrike">
                <a:solidFill>
                  <a:srgbClr val="9900ff"/>
                </a:solidFill>
                <a:latin typeface="Times New Roman"/>
              </a:rPr>
              <a:t>, Continued</a:t>
            </a:r>
            <a:endParaRPr b="0" lang="en-US" sz="3200" spc="-1" strike="noStrike">
              <a:solidFill>
                <a:srgbClr val="9900ff"/>
              </a:solidFill>
              <a:latin typeface="Times New Roman"/>
            </a:endParaRPr>
          </a:p>
        </p:txBody>
      </p:sp>
      <p:sp>
        <p:nvSpPr>
          <p:cNvPr id="487" name="CustomShape 2"/>
          <p:cNvSpPr/>
          <p:nvPr/>
        </p:nvSpPr>
        <p:spPr>
          <a:xfrm>
            <a:off x="1981080" y="2209680"/>
            <a:ext cx="6934320" cy="1676520"/>
          </a:xfrm>
          <a:prstGeom prst="rect">
            <a:avLst/>
          </a:prstGeom>
          <a:noFill/>
          <a:ln>
            <a:noFill/>
          </a:ln>
        </p:spPr>
        <p:style>
          <a:lnRef idx="0"/>
          <a:fillRef idx="0"/>
          <a:effectRef idx="0"/>
          <a:fontRef idx="minor"/>
        </p:style>
        <p:txBody>
          <a:bodyPr lIns="0" rIns="0" tIns="46800" bIns="46800">
            <a:normAutofit fontScale="94000"/>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lnSpc>
                <a:spcPct val="5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1 mol C = </a:t>
            </a:r>
            <a:r>
              <a:rPr b="0" lang="en-US" sz="2400" spc="-1" strike="noStrike">
                <a:solidFill>
                  <a:srgbClr val="000000"/>
                </a:solidFill>
                <a:latin typeface="Times New Roman"/>
                <a:ea typeface="Times New Roman"/>
              </a:rPr>
              <a:t>−</a:t>
            </a:r>
            <a:r>
              <a:rPr b="0" lang="en-US" sz="2400" spc="-1" strike="noStrike">
                <a:solidFill>
                  <a:srgbClr val="000000"/>
                </a:solidFill>
                <a:latin typeface="Times New Roman"/>
              </a:rPr>
              <a:t>395.4 kJ, Molar mass = 12.01 g/mol</a:t>
            </a:r>
            <a:endParaRPr b="0" lang="en-US" sz="2400" spc="-1" strike="noStrike">
              <a:solidFill>
                <a:srgbClr val="000000"/>
              </a:solidFill>
              <a:latin typeface="Times New Roman"/>
            </a:endParaRPr>
          </a:p>
        </p:txBody>
      </p:sp>
      <p:sp>
        <p:nvSpPr>
          <p:cNvPr id="488" name="CustomShape 3"/>
          <p:cNvSpPr/>
          <p:nvPr/>
        </p:nvSpPr>
        <p:spPr>
          <a:xfrm>
            <a:off x="1981080" y="5638680"/>
            <a:ext cx="5029200" cy="685800"/>
          </a:xfrm>
          <a:prstGeom prst="rect">
            <a:avLst/>
          </a:prstGeom>
          <a:noFill/>
          <a:ln>
            <a:noFill/>
          </a:ln>
        </p:spPr>
        <p:style>
          <a:lnRef idx="0"/>
          <a:fillRef idx="0"/>
          <a:effectRef idx="0"/>
          <a:fontRef idx="minor"/>
        </p:style>
        <p:txBody>
          <a:bodyPr lIns="45720" rIns="45720" tIns="46800" bIns="46800">
            <a:normAutofit fontScale="94000"/>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000000"/>
                </a:solidFill>
                <a:latin typeface="Times New Roman"/>
              </a:rPr>
              <a:t>The sign is correct and the value is reasonable since there is less than 0.1 mol C.</a:t>
            </a:r>
            <a:endParaRPr b="0" lang="en-US" sz="2000" spc="-1" strike="noStrike">
              <a:solidFill>
                <a:srgbClr val="000000"/>
              </a:solidFill>
              <a:latin typeface="Times New Roman"/>
            </a:endParaRPr>
          </a:p>
        </p:txBody>
      </p:sp>
      <p:sp>
        <p:nvSpPr>
          <p:cNvPr id="489" name="CustomShape 4"/>
          <p:cNvSpPr/>
          <p:nvPr/>
        </p:nvSpPr>
        <p:spPr>
          <a:xfrm>
            <a:off x="2209680" y="1371600"/>
            <a:ext cx="6705720" cy="914400"/>
          </a:xfrm>
          <a:prstGeom prst="rect">
            <a:avLst/>
          </a:prstGeom>
          <a:noFill/>
          <a:ln>
            <a:noFill/>
          </a:ln>
        </p:spPr>
        <p:style>
          <a:lnRef idx="0"/>
          <a:fillRef idx="0"/>
          <a:effectRef idx="0"/>
          <a:fontRef idx="minor"/>
        </p:style>
        <p:txBody>
          <a:bodyPr lIns="0" rIns="0" tIns="46800" bIns="46800">
            <a:normAutofit fontScale="94000"/>
          </a:bodyPr>
          <a:p>
            <a:pPr>
              <a:spcBef>
                <a:spcPts val="150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0.483 g C</a:t>
            </a:r>
            <a:endParaRPr b="0" lang="en-US" sz="2400" spc="-1" strike="noStrike">
              <a:solidFill>
                <a:srgbClr val="000000"/>
              </a:solidFill>
              <a:latin typeface="Times New Roman"/>
            </a:endParaRPr>
          </a:p>
          <a:p>
            <a:pPr>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i="1" lang="en-US" sz="2400" spc="-1" strike="noStrike">
                <a:solidFill>
                  <a:srgbClr val="000000"/>
                </a:solidFill>
                <a:latin typeface="Times New Roman"/>
              </a:rPr>
              <a:t>heat</a:t>
            </a:r>
            <a:r>
              <a:rPr b="0" lang="en-US" sz="2400" spc="-1" strike="noStrike">
                <a:solidFill>
                  <a:srgbClr val="000000"/>
                </a:solidFill>
                <a:latin typeface="Times New Roman"/>
              </a:rPr>
              <a:t>,</a:t>
            </a:r>
            <a:r>
              <a:rPr b="0" lang="en-US" sz="2400" spc="-1" strike="noStrike" baseline="-25000">
                <a:solidFill>
                  <a:srgbClr val="000000"/>
                </a:solidFill>
                <a:latin typeface="Times New Roman"/>
              </a:rPr>
              <a:t> </a:t>
            </a:r>
            <a:r>
              <a:rPr b="0" lang="en-US" sz="2400" spc="-1" strike="noStrike">
                <a:solidFill>
                  <a:srgbClr val="000000"/>
                </a:solidFill>
                <a:latin typeface="Times New Roman"/>
              </a:rPr>
              <a:t>kJ</a:t>
            </a:r>
            <a:endParaRPr b="0" lang="en-US" sz="2400" spc="-1" strike="noStrike">
              <a:solidFill>
                <a:srgbClr val="000000"/>
              </a:solidFill>
              <a:latin typeface="Times New Roman"/>
            </a:endParaRPr>
          </a:p>
        </p:txBody>
      </p:sp>
      <p:sp>
        <p:nvSpPr>
          <p:cNvPr id="490" name="Line 5"/>
          <p:cNvSpPr/>
          <p:nvPr/>
        </p:nvSpPr>
        <p:spPr>
          <a:xfrm>
            <a:off x="152280" y="1371600"/>
            <a:ext cx="8763120" cy="0"/>
          </a:xfrm>
          <a:prstGeom prst="line">
            <a:avLst/>
          </a:prstGeom>
          <a:ln cap="sq" w="28440">
            <a:solidFill>
              <a:srgbClr val="000000"/>
            </a:solidFill>
            <a:miter/>
          </a:ln>
        </p:spPr>
        <p:style>
          <a:lnRef idx="0"/>
          <a:fillRef idx="0"/>
          <a:effectRef idx="0"/>
          <a:fontRef idx="minor"/>
        </p:style>
      </p:sp>
      <p:sp>
        <p:nvSpPr>
          <p:cNvPr id="491" name="Line 6"/>
          <p:cNvSpPr/>
          <p:nvPr/>
        </p:nvSpPr>
        <p:spPr>
          <a:xfrm>
            <a:off x="152280" y="2286000"/>
            <a:ext cx="8763120" cy="0"/>
          </a:xfrm>
          <a:prstGeom prst="line">
            <a:avLst/>
          </a:prstGeom>
          <a:ln w="12600">
            <a:solidFill>
              <a:srgbClr val="000000"/>
            </a:solidFill>
            <a:miter/>
          </a:ln>
        </p:spPr>
        <p:style>
          <a:lnRef idx="0"/>
          <a:fillRef idx="0"/>
          <a:effectRef idx="0"/>
          <a:fontRef idx="minor"/>
        </p:style>
      </p:sp>
      <p:sp>
        <p:nvSpPr>
          <p:cNvPr id="492" name="Line 7"/>
          <p:cNvSpPr/>
          <p:nvPr/>
        </p:nvSpPr>
        <p:spPr>
          <a:xfrm>
            <a:off x="152280" y="6553080"/>
            <a:ext cx="8763120" cy="0"/>
          </a:xfrm>
          <a:prstGeom prst="line">
            <a:avLst/>
          </a:prstGeom>
          <a:ln cap="sq" w="28440">
            <a:solidFill>
              <a:srgbClr val="000000"/>
            </a:solidFill>
            <a:miter/>
          </a:ln>
        </p:spPr>
        <p:style>
          <a:lnRef idx="0"/>
          <a:fillRef idx="0"/>
          <a:effectRef idx="0"/>
          <a:fontRef idx="minor"/>
        </p:style>
      </p:sp>
      <p:sp>
        <p:nvSpPr>
          <p:cNvPr id="493" name="CustomShape 8"/>
          <p:cNvSpPr/>
          <p:nvPr/>
        </p:nvSpPr>
        <p:spPr>
          <a:xfrm>
            <a:off x="152280" y="5562720"/>
            <a:ext cx="1828800" cy="820440"/>
          </a:xfrm>
          <a:prstGeom prst="rect">
            <a:avLst/>
          </a:prstGeom>
          <a:noFill/>
          <a:ln>
            <a:noFill/>
          </a:ln>
        </p:spPr>
        <p:style>
          <a:lnRef idx="0"/>
          <a:fillRef idx="0"/>
          <a:effectRef idx="0"/>
          <a:fontRef idx="minor"/>
        </p:style>
        <p:txBody>
          <a:bodyPr lIns="90000" rIns="90000" tIns="46800" bIns="46800">
            <a:norm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000" spc="-1" strike="noStrike">
                <a:solidFill>
                  <a:srgbClr val="000000"/>
                </a:solidFill>
                <a:latin typeface="Times New Roman"/>
              </a:rPr>
              <a:t>Check:</a:t>
            </a:r>
            <a:endParaRPr b="0" lang="en-US" sz="2000" spc="-1" strike="noStrike">
              <a:solidFill>
                <a:srgbClr val="000000"/>
              </a:solidFill>
              <a:latin typeface="Times New Roman"/>
            </a:endParaRPr>
          </a:p>
        </p:txBody>
      </p:sp>
      <p:sp>
        <p:nvSpPr>
          <p:cNvPr id="494" name="CustomShape 9"/>
          <p:cNvSpPr/>
          <p:nvPr/>
        </p:nvSpPr>
        <p:spPr>
          <a:xfrm>
            <a:off x="152280" y="4114800"/>
            <a:ext cx="1828800" cy="1436760"/>
          </a:xfrm>
          <a:prstGeom prst="rect">
            <a:avLst/>
          </a:prstGeom>
          <a:noFill/>
          <a:ln>
            <a:noFill/>
          </a:ln>
        </p:spPr>
        <p:style>
          <a:lnRef idx="0"/>
          <a:fillRef idx="0"/>
          <a:effectRef idx="0"/>
          <a:fontRef idx="minor"/>
        </p:style>
        <p:txBody>
          <a:bodyPr lIns="90000" rIns="90000" tIns="46800" bIns="46800">
            <a:norm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000" spc="-1" strike="noStrike">
                <a:solidFill>
                  <a:srgbClr val="000000"/>
                </a:solidFill>
                <a:latin typeface="Times New Roman"/>
              </a:rPr>
              <a:t>Solution:</a:t>
            </a:r>
            <a:endParaRPr b="0" lang="en-US" sz="2000" spc="-1" strike="noStrike">
              <a:solidFill>
                <a:srgbClr val="000000"/>
              </a:solidFill>
              <a:latin typeface="Times New Roman"/>
            </a:endParaRPr>
          </a:p>
        </p:txBody>
      </p:sp>
      <p:sp>
        <p:nvSpPr>
          <p:cNvPr id="495" name="CustomShape 10"/>
          <p:cNvSpPr/>
          <p:nvPr/>
        </p:nvSpPr>
        <p:spPr>
          <a:xfrm>
            <a:off x="152280" y="2286000"/>
            <a:ext cx="1828800" cy="1676520"/>
          </a:xfrm>
          <a:prstGeom prst="rect">
            <a:avLst/>
          </a:prstGeom>
          <a:noFill/>
          <a:ln>
            <a:noFill/>
          </a:ln>
        </p:spPr>
        <p:style>
          <a:lnRef idx="0"/>
          <a:fillRef idx="0"/>
          <a:effectRef idx="0"/>
          <a:fontRef idx="minor"/>
        </p:style>
        <p:txBody>
          <a:bodyPr lIns="90000" rIns="90000" tIns="46800" bIns="46800">
            <a:norm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000" spc="-1" strike="noStrike">
                <a:solidFill>
                  <a:srgbClr val="000000"/>
                </a:solidFill>
                <a:latin typeface="Times New Roman"/>
              </a:rPr>
              <a:t>Solution Map:</a:t>
            </a:r>
            <a:endParaRPr b="0" lang="en-US" sz="20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0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0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0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000" spc="-1" strike="noStrike">
                <a:solidFill>
                  <a:srgbClr val="000000"/>
                </a:solidFill>
                <a:latin typeface="Times New Roman"/>
              </a:rPr>
              <a:t>Relationships:</a:t>
            </a:r>
            <a:endParaRPr b="0" lang="en-US" sz="2000" spc="-1" strike="noStrike">
              <a:solidFill>
                <a:srgbClr val="000000"/>
              </a:solidFill>
              <a:latin typeface="Times New Roman"/>
            </a:endParaRPr>
          </a:p>
        </p:txBody>
      </p:sp>
      <p:sp>
        <p:nvSpPr>
          <p:cNvPr id="496" name="CustomShape 11"/>
          <p:cNvSpPr/>
          <p:nvPr/>
        </p:nvSpPr>
        <p:spPr>
          <a:xfrm>
            <a:off x="152280" y="1371600"/>
            <a:ext cx="1828800" cy="914400"/>
          </a:xfrm>
          <a:prstGeom prst="rect">
            <a:avLst/>
          </a:prstGeom>
          <a:noFill/>
          <a:ln>
            <a:noFill/>
          </a:ln>
        </p:spPr>
        <p:style>
          <a:lnRef idx="0"/>
          <a:fillRef idx="0"/>
          <a:effectRef idx="0"/>
          <a:fontRef idx="minor"/>
        </p:style>
        <p:txBody>
          <a:bodyPr lIns="90000" rIns="90000" tIns="46800" bIns="46800">
            <a:norm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000" spc="-1" strike="noStrike">
                <a:solidFill>
                  <a:srgbClr val="000000"/>
                </a:solidFill>
                <a:latin typeface="Times New Roman"/>
              </a:rPr>
              <a:t>Given:</a:t>
            </a:r>
            <a:endParaRPr b="0" lang="en-US" sz="2000" spc="-1" strike="noStrike">
              <a:solidFill>
                <a:srgbClr val="000000"/>
              </a:solidFill>
              <a:latin typeface="Times New Roman"/>
            </a:endParaRPr>
          </a:p>
          <a:p>
            <a:pPr algn="r">
              <a:lnSpc>
                <a:spcPct val="5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0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000" spc="-1" strike="noStrike">
                <a:solidFill>
                  <a:srgbClr val="000000"/>
                </a:solidFill>
                <a:latin typeface="Times New Roman"/>
              </a:rPr>
              <a:t>Find:</a:t>
            </a:r>
            <a:endParaRPr b="0" lang="en-US" sz="2000" spc="-1" strike="noStrike">
              <a:solidFill>
                <a:srgbClr val="000000"/>
              </a:solidFill>
              <a:latin typeface="Times New Roman"/>
            </a:endParaRPr>
          </a:p>
        </p:txBody>
      </p:sp>
      <p:sp>
        <p:nvSpPr>
          <p:cNvPr id="497" name="Line 12"/>
          <p:cNvSpPr/>
          <p:nvPr/>
        </p:nvSpPr>
        <p:spPr>
          <a:xfrm>
            <a:off x="152280" y="1371600"/>
            <a:ext cx="0" cy="5189400"/>
          </a:xfrm>
          <a:prstGeom prst="line">
            <a:avLst/>
          </a:prstGeom>
          <a:ln cap="sq" w="28440">
            <a:solidFill>
              <a:srgbClr val="000000"/>
            </a:solidFill>
            <a:miter/>
          </a:ln>
        </p:spPr>
        <p:style>
          <a:lnRef idx="0"/>
          <a:fillRef idx="0"/>
          <a:effectRef idx="0"/>
          <a:fontRef idx="minor"/>
        </p:style>
      </p:sp>
      <p:sp>
        <p:nvSpPr>
          <p:cNvPr id="498" name="Line 13"/>
          <p:cNvSpPr/>
          <p:nvPr/>
        </p:nvSpPr>
        <p:spPr>
          <a:xfrm>
            <a:off x="1981080" y="1371600"/>
            <a:ext cx="0" cy="2666880"/>
          </a:xfrm>
          <a:prstGeom prst="line">
            <a:avLst/>
          </a:prstGeom>
          <a:ln w="12600">
            <a:solidFill>
              <a:srgbClr val="000000"/>
            </a:solidFill>
            <a:miter/>
          </a:ln>
        </p:spPr>
        <p:style>
          <a:lnRef idx="0"/>
          <a:fillRef idx="0"/>
          <a:effectRef idx="0"/>
          <a:fontRef idx="minor"/>
        </p:style>
      </p:sp>
      <p:sp>
        <p:nvSpPr>
          <p:cNvPr id="499" name="Line 14"/>
          <p:cNvSpPr/>
          <p:nvPr/>
        </p:nvSpPr>
        <p:spPr>
          <a:xfrm>
            <a:off x="8915400" y="1371600"/>
            <a:ext cx="0" cy="5160960"/>
          </a:xfrm>
          <a:prstGeom prst="line">
            <a:avLst/>
          </a:prstGeom>
          <a:ln cap="sq" w="28440">
            <a:solidFill>
              <a:srgbClr val="000000"/>
            </a:solidFill>
            <a:miter/>
          </a:ln>
        </p:spPr>
        <p:style>
          <a:lnRef idx="0"/>
          <a:fillRef idx="0"/>
          <a:effectRef idx="0"/>
          <a:fontRef idx="minor"/>
        </p:style>
      </p:sp>
      <p:sp>
        <p:nvSpPr>
          <p:cNvPr id="500" name="Line 15"/>
          <p:cNvSpPr/>
          <p:nvPr/>
        </p:nvSpPr>
        <p:spPr>
          <a:xfrm>
            <a:off x="152280" y="4038480"/>
            <a:ext cx="8763120" cy="0"/>
          </a:xfrm>
          <a:prstGeom prst="line">
            <a:avLst/>
          </a:prstGeom>
          <a:ln w="12600">
            <a:solidFill>
              <a:srgbClr val="000000"/>
            </a:solidFill>
            <a:miter/>
          </a:ln>
        </p:spPr>
        <p:style>
          <a:lnRef idx="0"/>
          <a:fillRef idx="0"/>
          <a:effectRef idx="0"/>
          <a:fontRef idx="minor"/>
        </p:style>
      </p:sp>
      <p:sp>
        <p:nvSpPr>
          <p:cNvPr id="501" name="Line 16"/>
          <p:cNvSpPr/>
          <p:nvPr/>
        </p:nvSpPr>
        <p:spPr>
          <a:xfrm>
            <a:off x="152280" y="5551560"/>
            <a:ext cx="8763120" cy="0"/>
          </a:xfrm>
          <a:prstGeom prst="line">
            <a:avLst/>
          </a:prstGeom>
          <a:ln w="12600">
            <a:solidFill>
              <a:srgbClr val="000000"/>
            </a:solidFill>
            <a:miter/>
          </a:ln>
        </p:spPr>
        <p:style>
          <a:lnRef idx="0"/>
          <a:fillRef idx="0"/>
          <a:effectRef idx="0"/>
          <a:fontRef idx="minor"/>
        </p:style>
      </p:sp>
      <mc:AlternateContent>
        <mc:Choice xmlns:a14="http://schemas.microsoft.com/office/drawing/2010/main" Requires="a14">
          <p:sp>
            <p:nvSpPr>
              <p:cNvPr id="502" name="Formula 17"/>
              <p:cNvSpPr txBox="1"/>
              <p:nvPr/>
            </p:nvSpPr>
            <p:spPr>
              <a:xfrm>
                <a:off x="3200400" y="2743200"/>
                <a:ext cx="907920" cy="743040"/>
              </a:xfrm>
              <a:prstGeom prst="rect">
                <a:avLst/>
              </a:prstGeom>
            </p:spPr>
            <p:txBody>
              <a:bodyPr/>
              <a:p>
                <a14:m>
                  <m:oMath xmlns:m="http://schemas.openxmlformats.org/officeDocument/2006/math">
                    <m:f>
                      <m:num>
                        <m:r>
                          <m:t xml:space="preserve">1</m:t>
                        </m:r>
                        <m:r>
                          <m:rPr>
                            <m:lit/>
                            <m:nor/>
                          </m:rPr>
                          <m:t xml:space="preserve"> mol C</m:t>
                        </m:r>
                      </m:num>
                      <m:den>
                        <m:r>
                          <m:rPr>
                            <m:lit/>
                            <m:nor/>
                          </m:rPr>
                          <m:t xml:space="preserve">12</m:t>
                        </m:r>
                        <m:r>
                          <m:rPr>
                            <m:lit/>
                            <m:nor/>
                          </m:rPr>
                          <m:t xml:space="preserve">.</m:t>
                        </m:r>
                        <m:r>
                          <m:rPr>
                            <m:lit/>
                            <m:nor/>
                          </m:rPr>
                          <m:t xml:space="preserve">01</m:t>
                        </m:r>
                        <m:r>
                          <m:rPr>
                            <m:lit/>
                            <m:nor/>
                          </m:rPr>
                          <m:t xml:space="preserve"> g</m:t>
                        </m:r>
                      </m:den>
                    </m:f>
                  </m:oMath>
                </a14:m>
              </a:p>
            </p:txBody>
          </p:sp>
        </mc:Choice>
        <mc:Fallback/>
      </mc:AlternateContent>
      <p:sp>
        <p:nvSpPr>
          <p:cNvPr id="503" name="Line 18"/>
          <p:cNvSpPr/>
          <p:nvPr/>
        </p:nvSpPr>
        <p:spPr>
          <a:xfrm>
            <a:off x="1981080" y="5562720"/>
            <a:ext cx="7920" cy="955440"/>
          </a:xfrm>
          <a:prstGeom prst="line">
            <a:avLst/>
          </a:prstGeom>
          <a:ln w="12600">
            <a:solidFill>
              <a:srgbClr val="000000"/>
            </a:solidFill>
            <a:miter/>
          </a:ln>
        </p:spPr>
        <p:style>
          <a:lnRef idx="0"/>
          <a:fillRef idx="0"/>
          <a:effectRef idx="0"/>
          <a:fontRef idx="minor"/>
        </p:style>
      </p:sp>
      <mc:AlternateContent>
        <mc:Choice xmlns:a14="http://schemas.microsoft.com/office/drawing/2010/main" Requires="a14">
          <p:sp>
            <p:nvSpPr>
              <p:cNvPr id="504" name="Formula 19"/>
              <p:cNvSpPr txBox="1"/>
              <p:nvPr/>
            </p:nvSpPr>
            <p:spPr>
              <a:xfrm>
                <a:off x="1600200" y="4419720"/>
                <a:ext cx="6858000" cy="1054080"/>
              </a:xfrm>
              <a:prstGeom prst="rect">
                <a:avLst/>
              </a:prstGeom>
            </p:spPr>
            <p:txBody>
              <a:bodyPr/>
              <a:p>
                <a14:m>
                  <m:oMath xmlns:m="http://schemas.openxmlformats.org/officeDocument/2006/math">
                    <m:r>
                      <m:t xml:space="preserve">0</m:t>
                    </m:r>
                    <m:r>
                      <m:rPr>
                        <m:lit/>
                        <m:nor/>
                      </m:rPr>
                      <m:t xml:space="preserve">.</m:t>
                    </m:r>
                    <m:r>
                      <m:rPr>
                        <m:lit/>
                        <m:nor/>
                      </m:rPr>
                      <m:t xml:space="preserve">483 g C </m:t>
                    </m:r>
                    <m:r>
                      <m:t xml:space="preserve">×</m:t>
                    </m:r>
                    <m:f>
                      <m:num>
                        <m:r>
                          <m:rPr>
                            <m:lit/>
                            <m:nor/>
                          </m:rPr>
                          <m:t xml:space="preserve">1 mol C </m:t>
                        </m:r>
                      </m:num>
                      <m:den>
                        <m:r>
                          <m:rPr>
                            <m:lit/>
                            <m:nor/>
                          </m:rPr>
                          <m:t xml:space="preserve">12</m:t>
                        </m:r>
                        <m:r>
                          <m:rPr>
                            <m:lit/>
                            <m:nor/>
                          </m:rPr>
                          <m:t xml:space="preserve">.</m:t>
                        </m:r>
                        <m:r>
                          <m:rPr>
                            <m:lit/>
                            <m:nor/>
                          </m:rPr>
                          <m:t xml:space="preserve">01 g</m:t>
                        </m:r>
                      </m:den>
                    </m:f>
                    <m:r>
                      <m:t xml:space="preserve">×</m:t>
                    </m:r>
                    <m:f>
                      <m:num>
                        <m:r>
                          <m:rPr>
                            <m:lit/>
                            <m:nor/>
                          </m:rPr>
                          <m:t xml:space="preserve">-395</m:t>
                        </m:r>
                        <m:r>
                          <m:rPr>
                            <m:lit/>
                            <m:nor/>
                          </m:rPr>
                          <m:t xml:space="preserve">.</m:t>
                        </m:r>
                        <m:r>
                          <m:rPr>
                            <m:lit/>
                            <m:nor/>
                          </m:rPr>
                          <m:t xml:space="preserve">4 kJ </m:t>
                        </m:r>
                      </m:num>
                      <m:den>
                        <m:r>
                          <m:rPr>
                            <m:lit/>
                            <m:nor/>
                          </m:rPr>
                          <m:t xml:space="preserve">1 mol</m:t>
                        </m:r>
                      </m:den>
                    </m:f>
                    <m:r>
                      <m:t xml:space="preserve">=</m:t>
                    </m:r>
                    <m:r>
                      <m:t xml:space="preserve">−</m:t>
                    </m:r>
                    <m:r>
                      <m:rPr>
                        <m:lit/>
                        <m:nor/>
                      </m:rPr>
                      <m:t xml:space="preserve">15</m:t>
                    </m:r>
                    <m:r>
                      <m:rPr>
                        <m:lit/>
                        <m:nor/>
                      </m:rPr>
                      <m:t xml:space="preserve">.</m:t>
                    </m:r>
                    <m:r>
                      <m:t xml:space="preserve">9</m:t>
                    </m:r>
                    <m:r>
                      <m:rPr>
                        <m:lit/>
                        <m:nor/>
                      </m:rPr>
                      <m:t xml:space="preserve"> kJ</m:t>
                    </m:r>
                  </m:oMath>
                </a14:m>
              </a:p>
            </p:txBody>
          </p:sp>
        </mc:Choice>
        <mc:Fallback/>
      </mc:AlternateContent>
      <mc:AlternateContent>
        <mc:Choice xmlns:a14="http://schemas.microsoft.com/office/drawing/2010/main" Requires="a14">
          <p:sp>
            <p:nvSpPr>
              <p:cNvPr id="505" name="Formula 20"/>
              <p:cNvSpPr txBox="1"/>
              <p:nvPr/>
            </p:nvSpPr>
            <p:spPr>
              <a:xfrm>
                <a:off x="5257800" y="2819520"/>
                <a:ext cx="1166760" cy="703080"/>
              </a:xfrm>
              <a:prstGeom prst="rect">
                <a:avLst/>
              </a:prstGeom>
            </p:spPr>
            <p:txBody>
              <a:bodyPr/>
              <a:p>
                <a14:m>
                  <m:oMath xmlns:m="http://schemas.openxmlformats.org/officeDocument/2006/math">
                    <m:f>
                      <m:num>
                        <m:r>
                          <m:rPr>
                            <m:lit/>
                            <m:nor/>
                          </m:rPr>
                          <m:t xml:space="preserve">-395</m:t>
                        </m:r>
                        <m:r>
                          <m:rPr>
                            <m:lit/>
                            <m:nor/>
                          </m:rPr>
                          <m:t xml:space="preserve">.</m:t>
                        </m:r>
                        <m:r>
                          <m:rPr>
                            <m:lit/>
                            <m:nor/>
                          </m:rPr>
                          <m:t xml:space="preserve">4 kJ</m:t>
                        </m:r>
                      </m:num>
                      <m:den>
                        <m:r>
                          <m:rPr>
                            <m:lit/>
                            <m:nor/>
                          </m:rPr>
                          <m:t xml:space="preserve">1 mol C</m:t>
                        </m:r>
                      </m:den>
                    </m:f>
                  </m:oMath>
                </a14:m>
              </a:p>
            </p:txBody>
          </p:sp>
        </mc:Choice>
        <mc:Fallback/>
      </mc:AlternateContent>
      <p:grpSp>
        <p:nvGrpSpPr>
          <p:cNvPr id="506" name="Group 21"/>
          <p:cNvGrpSpPr/>
          <p:nvPr/>
        </p:nvGrpSpPr>
        <p:grpSpPr>
          <a:xfrm>
            <a:off x="2133720" y="2362320"/>
            <a:ext cx="5202000" cy="533160"/>
            <a:chOff x="2133720" y="2362320"/>
            <a:chExt cx="5202000" cy="533160"/>
          </a:xfrm>
        </p:grpSpPr>
        <p:sp>
          <p:nvSpPr>
            <p:cNvPr id="507" name="CustomShape 22"/>
            <p:cNvSpPr/>
            <p:nvPr/>
          </p:nvSpPr>
          <p:spPr>
            <a:xfrm>
              <a:off x="4038480" y="2362320"/>
              <a:ext cx="1430280" cy="533160"/>
            </a:xfrm>
            <a:custGeom>
              <a:avLst/>
              <a:gdLst/>
              <a:ahLst/>
              <a:rect l="0" t="0" r="r" b="b"/>
              <a:pathLst>
                <a:path w="3975" h="1483">
                  <a:moveTo>
                    <a:pt x="370" y="0"/>
                  </a:moveTo>
                  <a:lnTo>
                    <a:pt x="371" y="0"/>
                  </a:lnTo>
                  <a:cubicBezTo>
                    <a:pt x="305" y="0"/>
                    <a:pt x="242" y="17"/>
                    <a:pt x="185" y="50"/>
                  </a:cubicBezTo>
                  <a:cubicBezTo>
                    <a:pt x="129" y="82"/>
                    <a:pt x="82" y="129"/>
                    <a:pt x="50" y="185"/>
                  </a:cubicBezTo>
                  <a:cubicBezTo>
                    <a:pt x="17" y="242"/>
                    <a:pt x="0" y="305"/>
                    <a:pt x="0" y="371"/>
                  </a:cubicBezTo>
                  <a:lnTo>
                    <a:pt x="0" y="1111"/>
                  </a:lnTo>
                  <a:lnTo>
                    <a:pt x="0" y="1112"/>
                  </a:lnTo>
                  <a:cubicBezTo>
                    <a:pt x="0" y="1177"/>
                    <a:pt x="17" y="1240"/>
                    <a:pt x="50" y="1297"/>
                  </a:cubicBezTo>
                  <a:cubicBezTo>
                    <a:pt x="82" y="1353"/>
                    <a:pt x="129" y="1400"/>
                    <a:pt x="185" y="1432"/>
                  </a:cubicBezTo>
                  <a:cubicBezTo>
                    <a:pt x="242" y="1465"/>
                    <a:pt x="305" y="1482"/>
                    <a:pt x="371" y="1482"/>
                  </a:cubicBezTo>
                  <a:lnTo>
                    <a:pt x="3603" y="1482"/>
                  </a:lnTo>
                  <a:lnTo>
                    <a:pt x="3604" y="1482"/>
                  </a:lnTo>
                  <a:cubicBezTo>
                    <a:pt x="3669" y="1482"/>
                    <a:pt x="3732" y="1465"/>
                    <a:pt x="3789" y="1432"/>
                  </a:cubicBezTo>
                  <a:cubicBezTo>
                    <a:pt x="3845" y="1400"/>
                    <a:pt x="3892" y="1353"/>
                    <a:pt x="3924" y="1297"/>
                  </a:cubicBezTo>
                  <a:cubicBezTo>
                    <a:pt x="3957" y="1240"/>
                    <a:pt x="3974" y="1177"/>
                    <a:pt x="3974" y="1112"/>
                  </a:cubicBezTo>
                  <a:lnTo>
                    <a:pt x="3974" y="370"/>
                  </a:lnTo>
                  <a:lnTo>
                    <a:pt x="3974" y="371"/>
                  </a:lnTo>
                  <a:lnTo>
                    <a:pt x="3974" y="371"/>
                  </a:lnTo>
                  <a:cubicBezTo>
                    <a:pt x="3974" y="305"/>
                    <a:pt x="3957" y="242"/>
                    <a:pt x="3924" y="185"/>
                  </a:cubicBezTo>
                  <a:cubicBezTo>
                    <a:pt x="3892" y="129"/>
                    <a:pt x="3845" y="82"/>
                    <a:pt x="3789" y="50"/>
                  </a:cubicBezTo>
                  <a:cubicBezTo>
                    <a:pt x="3732" y="17"/>
                    <a:pt x="3669" y="0"/>
                    <a:pt x="3604"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mol C</a:t>
              </a:r>
              <a:endParaRPr b="0" lang="en-US" sz="2400" spc="-1" strike="noStrike">
                <a:solidFill>
                  <a:srgbClr val="000000"/>
                </a:solidFill>
                <a:latin typeface="Times New Roman"/>
              </a:endParaRPr>
            </a:p>
          </p:txBody>
        </p:sp>
        <p:sp>
          <p:nvSpPr>
            <p:cNvPr id="508" name="CustomShape 23"/>
            <p:cNvSpPr/>
            <p:nvPr/>
          </p:nvSpPr>
          <p:spPr>
            <a:xfrm>
              <a:off x="5638680" y="2512080"/>
              <a:ext cx="609840" cy="152280"/>
            </a:xfrm>
            <a:custGeom>
              <a:avLst/>
              <a:gdLst/>
              <a:ahLst/>
              <a:rect l="0" t="0" r="r" b="b"/>
              <a:pathLst>
                <a:path w="1696" h="425">
                  <a:moveTo>
                    <a:pt x="0" y="318"/>
                  </a:moveTo>
                  <a:lnTo>
                    <a:pt x="1271" y="318"/>
                  </a:lnTo>
                  <a:lnTo>
                    <a:pt x="1271" y="424"/>
                  </a:lnTo>
                  <a:lnTo>
                    <a:pt x="1695" y="212"/>
                  </a:lnTo>
                  <a:lnTo>
                    <a:pt x="1271" y="0"/>
                  </a:lnTo>
                  <a:lnTo>
                    <a:pt x="1271" y="106"/>
                  </a:lnTo>
                  <a:lnTo>
                    <a:pt x="0" y="106"/>
                  </a:lnTo>
                  <a:lnTo>
                    <a:pt x="0" y="318"/>
                  </a:lnTo>
                </a:path>
              </a:pathLst>
            </a:custGeom>
            <a:solidFill>
              <a:srgbClr val="ffcc66"/>
            </a:solidFill>
            <a:ln w="9360">
              <a:solidFill>
                <a:srgbClr val="000000"/>
              </a:solidFill>
              <a:miter/>
            </a:ln>
          </p:spPr>
          <p:style>
            <a:lnRef idx="0"/>
            <a:fillRef idx="0"/>
            <a:effectRef idx="0"/>
            <a:fontRef idx="minor"/>
          </p:style>
        </p:sp>
        <p:sp>
          <p:nvSpPr>
            <p:cNvPr id="509" name="CustomShape 24"/>
            <p:cNvSpPr/>
            <p:nvPr/>
          </p:nvSpPr>
          <p:spPr>
            <a:xfrm>
              <a:off x="6324480" y="2362320"/>
              <a:ext cx="1011240" cy="533160"/>
            </a:xfrm>
            <a:custGeom>
              <a:avLst/>
              <a:gdLst/>
              <a:ahLst/>
              <a:rect l="0" t="0" r="r" b="b"/>
              <a:pathLst>
                <a:path w="2811" h="1483">
                  <a:moveTo>
                    <a:pt x="370" y="0"/>
                  </a:moveTo>
                  <a:lnTo>
                    <a:pt x="371" y="0"/>
                  </a:lnTo>
                  <a:cubicBezTo>
                    <a:pt x="305" y="0"/>
                    <a:pt x="242" y="17"/>
                    <a:pt x="185" y="50"/>
                  </a:cubicBezTo>
                  <a:cubicBezTo>
                    <a:pt x="129" y="82"/>
                    <a:pt x="82" y="129"/>
                    <a:pt x="50" y="185"/>
                  </a:cubicBezTo>
                  <a:cubicBezTo>
                    <a:pt x="17" y="242"/>
                    <a:pt x="0" y="305"/>
                    <a:pt x="0" y="371"/>
                  </a:cubicBezTo>
                  <a:lnTo>
                    <a:pt x="0" y="1111"/>
                  </a:lnTo>
                  <a:lnTo>
                    <a:pt x="0" y="1112"/>
                  </a:lnTo>
                  <a:cubicBezTo>
                    <a:pt x="0" y="1177"/>
                    <a:pt x="17" y="1240"/>
                    <a:pt x="50" y="1297"/>
                  </a:cubicBezTo>
                  <a:cubicBezTo>
                    <a:pt x="82" y="1353"/>
                    <a:pt x="129" y="1400"/>
                    <a:pt x="185" y="1432"/>
                  </a:cubicBezTo>
                  <a:cubicBezTo>
                    <a:pt x="242" y="1465"/>
                    <a:pt x="305" y="1482"/>
                    <a:pt x="371" y="1482"/>
                  </a:cubicBezTo>
                  <a:lnTo>
                    <a:pt x="2439" y="1482"/>
                  </a:lnTo>
                  <a:lnTo>
                    <a:pt x="2440" y="1482"/>
                  </a:lnTo>
                  <a:cubicBezTo>
                    <a:pt x="2505" y="1482"/>
                    <a:pt x="2568" y="1465"/>
                    <a:pt x="2625" y="1432"/>
                  </a:cubicBezTo>
                  <a:cubicBezTo>
                    <a:pt x="2681" y="1400"/>
                    <a:pt x="2728" y="1353"/>
                    <a:pt x="2760" y="1297"/>
                  </a:cubicBezTo>
                  <a:cubicBezTo>
                    <a:pt x="2793" y="1240"/>
                    <a:pt x="2810" y="1177"/>
                    <a:pt x="2810" y="1112"/>
                  </a:cubicBezTo>
                  <a:lnTo>
                    <a:pt x="2810" y="370"/>
                  </a:lnTo>
                  <a:lnTo>
                    <a:pt x="2810" y="371"/>
                  </a:lnTo>
                  <a:lnTo>
                    <a:pt x="2810" y="371"/>
                  </a:lnTo>
                  <a:cubicBezTo>
                    <a:pt x="2810" y="305"/>
                    <a:pt x="2793" y="242"/>
                    <a:pt x="2760" y="185"/>
                  </a:cubicBezTo>
                  <a:cubicBezTo>
                    <a:pt x="2728" y="129"/>
                    <a:pt x="2681" y="82"/>
                    <a:pt x="2625" y="50"/>
                  </a:cubicBezTo>
                  <a:cubicBezTo>
                    <a:pt x="2568" y="17"/>
                    <a:pt x="2505" y="0"/>
                    <a:pt x="2440"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kJ</a:t>
              </a:r>
              <a:endParaRPr b="0" lang="en-US" sz="2400" spc="-1" strike="noStrike">
                <a:solidFill>
                  <a:srgbClr val="000000"/>
                </a:solidFill>
                <a:latin typeface="Times New Roman"/>
              </a:endParaRPr>
            </a:p>
          </p:txBody>
        </p:sp>
        <p:sp>
          <p:nvSpPr>
            <p:cNvPr id="510" name="CustomShape 25"/>
            <p:cNvSpPr/>
            <p:nvPr/>
          </p:nvSpPr>
          <p:spPr>
            <a:xfrm>
              <a:off x="2133720" y="2362320"/>
              <a:ext cx="1163520" cy="533160"/>
            </a:xfrm>
            <a:custGeom>
              <a:avLst/>
              <a:gdLst/>
              <a:ahLst/>
              <a:rect l="0" t="0" r="r" b="b"/>
              <a:pathLst>
                <a:path w="3234" h="1483">
                  <a:moveTo>
                    <a:pt x="370" y="0"/>
                  </a:moveTo>
                  <a:lnTo>
                    <a:pt x="371" y="0"/>
                  </a:lnTo>
                  <a:cubicBezTo>
                    <a:pt x="305" y="0"/>
                    <a:pt x="242" y="17"/>
                    <a:pt x="185" y="50"/>
                  </a:cubicBezTo>
                  <a:cubicBezTo>
                    <a:pt x="129" y="82"/>
                    <a:pt x="82" y="129"/>
                    <a:pt x="50" y="185"/>
                  </a:cubicBezTo>
                  <a:cubicBezTo>
                    <a:pt x="17" y="242"/>
                    <a:pt x="0" y="305"/>
                    <a:pt x="0" y="371"/>
                  </a:cubicBezTo>
                  <a:lnTo>
                    <a:pt x="0" y="1111"/>
                  </a:lnTo>
                  <a:lnTo>
                    <a:pt x="0" y="1112"/>
                  </a:lnTo>
                  <a:cubicBezTo>
                    <a:pt x="0" y="1177"/>
                    <a:pt x="17" y="1240"/>
                    <a:pt x="50" y="1297"/>
                  </a:cubicBezTo>
                  <a:cubicBezTo>
                    <a:pt x="82" y="1353"/>
                    <a:pt x="129" y="1400"/>
                    <a:pt x="185" y="1432"/>
                  </a:cubicBezTo>
                  <a:cubicBezTo>
                    <a:pt x="242" y="1465"/>
                    <a:pt x="305" y="1482"/>
                    <a:pt x="371" y="1482"/>
                  </a:cubicBezTo>
                  <a:lnTo>
                    <a:pt x="2862" y="1482"/>
                  </a:lnTo>
                  <a:lnTo>
                    <a:pt x="2863" y="1482"/>
                  </a:lnTo>
                  <a:cubicBezTo>
                    <a:pt x="2928" y="1482"/>
                    <a:pt x="2991" y="1465"/>
                    <a:pt x="3048" y="1432"/>
                  </a:cubicBezTo>
                  <a:cubicBezTo>
                    <a:pt x="3104" y="1400"/>
                    <a:pt x="3151" y="1353"/>
                    <a:pt x="3183" y="1297"/>
                  </a:cubicBezTo>
                  <a:cubicBezTo>
                    <a:pt x="3216" y="1240"/>
                    <a:pt x="3233" y="1177"/>
                    <a:pt x="3233" y="1112"/>
                  </a:cubicBezTo>
                  <a:lnTo>
                    <a:pt x="3233" y="370"/>
                  </a:lnTo>
                  <a:lnTo>
                    <a:pt x="3233" y="371"/>
                  </a:lnTo>
                  <a:lnTo>
                    <a:pt x="3233" y="371"/>
                  </a:lnTo>
                  <a:cubicBezTo>
                    <a:pt x="3233" y="305"/>
                    <a:pt x="3216" y="242"/>
                    <a:pt x="3183" y="185"/>
                  </a:cubicBezTo>
                  <a:cubicBezTo>
                    <a:pt x="3151" y="129"/>
                    <a:pt x="3104" y="82"/>
                    <a:pt x="3048" y="50"/>
                  </a:cubicBezTo>
                  <a:cubicBezTo>
                    <a:pt x="2991" y="17"/>
                    <a:pt x="2928" y="0"/>
                    <a:pt x="2863"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g C</a:t>
              </a:r>
              <a:endParaRPr b="0" lang="en-US" sz="2400" spc="-1" strike="noStrike">
                <a:solidFill>
                  <a:srgbClr val="000000"/>
                </a:solidFill>
                <a:latin typeface="Times New Roman"/>
              </a:endParaRPr>
            </a:p>
          </p:txBody>
        </p:sp>
        <p:sp>
          <p:nvSpPr>
            <p:cNvPr id="511" name="CustomShape 26"/>
            <p:cNvSpPr/>
            <p:nvPr/>
          </p:nvSpPr>
          <p:spPr>
            <a:xfrm>
              <a:off x="3429000" y="2512440"/>
              <a:ext cx="457200" cy="152280"/>
            </a:xfrm>
            <a:custGeom>
              <a:avLst/>
              <a:gdLst/>
              <a:ahLst/>
              <a:rect l="0" t="0" r="r" b="b"/>
              <a:pathLst>
                <a:path w="1272" h="425">
                  <a:moveTo>
                    <a:pt x="0" y="318"/>
                  </a:moveTo>
                  <a:lnTo>
                    <a:pt x="953" y="318"/>
                  </a:lnTo>
                  <a:lnTo>
                    <a:pt x="953" y="424"/>
                  </a:lnTo>
                  <a:lnTo>
                    <a:pt x="1271" y="212"/>
                  </a:lnTo>
                  <a:lnTo>
                    <a:pt x="953" y="0"/>
                  </a:lnTo>
                  <a:lnTo>
                    <a:pt x="953" y="106"/>
                  </a:lnTo>
                  <a:lnTo>
                    <a:pt x="0" y="106"/>
                  </a:lnTo>
                  <a:lnTo>
                    <a:pt x="0" y="318"/>
                  </a:lnTo>
                </a:path>
              </a:pathLst>
            </a:custGeom>
            <a:solidFill>
              <a:srgbClr val="ffcc66"/>
            </a:solidFill>
            <a:ln w="9360">
              <a:solidFill>
                <a:srgbClr val="000000"/>
              </a:solidFill>
              <a:miter/>
            </a:ln>
          </p:spPr>
          <p:style>
            <a:lnRef idx="0"/>
            <a:fillRef idx="0"/>
            <a:effectRef idx="0"/>
            <a:fontRef idx="minor"/>
          </p:style>
        </p:sp>
      </p:grpSp>
      <p:sp>
        <p:nvSpPr>
          <p:cNvPr id="512" name="Freeform 27"/>
          <p:cNvSpPr/>
          <p:nvPr/>
        </p:nvSpPr>
        <p:spPr>
          <a:xfrm>
            <a:off x="2514600" y="4876560"/>
            <a:ext cx="609840" cy="228960"/>
          </a:xfrm>
          <a:custGeom>
            <a:avLst/>
            <a:gdLst/>
            <a:ahLst/>
            <a:rect l="0" t="0" r="r" b="b"/>
            <a:pathLst>
              <a:path w="1694" h="636">
                <a:moveTo>
                  <a:pt x="0" y="635"/>
                </a:moveTo>
                <a:lnTo>
                  <a:pt x="1693" y="0"/>
                </a:lnTo>
              </a:path>
            </a:pathLst>
          </a:custGeom>
          <a:ln w="38160">
            <a:solidFill>
              <a:srgbClr val="ff0000"/>
            </a:solidFill>
            <a:miter/>
          </a:ln>
        </p:spPr>
      </p:sp>
      <p:sp>
        <p:nvSpPr>
          <p:cNvPr id="513" name="Freeform 28"/>
          <p:cNvSpPr/>
          <p:nvPr/>
        </p:nvSpPr>
        <p:spPr>
          <a:xfrm>
            <a:off x="4343400" y="5105160"/>
            <a:ext cx="533880" cy="228960"/>
          </a:xfrm>
          <a:custGeom>
            <a:avLst/>
            <a:gdLst/>
            <a:ahLst/>
            <a:rect l="0" t="0" r="r" b="b"/>
            <a:pathLst>
              <a:path w="1483" h="636">
                <a:moveTo>
                  <a:pt x="0" y="635"/>
                </a:moveTo>
                <a:lnTo>
                  <a:pt x="1482" y="0"/>
                </a:lnTo>
              </a:path>
            </a:pathLst>
          </a:custGeom>
          <a:ln w="38160">
            <a:solidFill>
              <a:srgbClr val="ff0000"/>
            </a:solidFill>
            <a:miter/>
          </a:ln>
        </p:spPr>
      </p:sp>
      <p:sp>
        <p:nvSpPr>
          <p:cNvPr id="514" name="Freeform 29"/>
          <p:cNvSpPr/>
          <p:nvPr/>
        </p:nvSpPr>
        <p:spPr>
          <a:xfrm>
            <a:off x="3733920" y="4571640"/>
            <a:ext cx="686160" cy="228960"/>
          </a:xfrm>
          <a:custGeom>
            <a:avLst/>
            <a:gdLst/>
            <a:ahLst/>
            <a:rect l="0" t="0" r="r" b="b"/>
            <a:pathLst>
              <a:path w="1906" h="636">
                <a:moveTo>
                  <a:pt x="0" y="635"/>
                </a:moveTo>
                <a:lnTo>
                  <a:pt x="1905" y="0"/>
                </a:lnTo>
              </a:path>
            </a:pathLst>
          </a:custGeom>
          <a:ln w="38160">
            <a:solidFill>
              <a:srgbClr val="0066ff"/>
            </a:solidFill>
            <a:miter/>
          </a:ln>
        </p:spPr>
      </p:sp>
      <p:sp>
        <p:nvSpPr>
          <p:cNvPr id="515" name="Freeform 30"/>
          <p:cNvSpPr/>
          <p:nvPr/>
        </p:nvSpPr>
        <p:spPr>
          <a:xfrm>
            <a:off x="5638680" y="5181480"/>
            <a:ext cx="686160" cy="153000"/>
          </a:xfrm>
          <a:custGeom>
            <a:avLst/>
            <a:gdLst/>
            <a:ahLst/>
            <a:rect l="0" t="0" r="r" b="b"/>
            <a:pathLst>
              <a:path w="1906" h="425">
                <a:moveTo>
                  <a:pt x="0" y="424"/>
                </a:moveTo>
                <a:lnTo>
                  <a:pt x="1905" y="0"/>
                </a:lnTo>
              </a:path>
            </a:pathLst>
          </a:custGeom>
          <a:ln w="38160">
            <a:solidFill>
              <a:srgbClr val="0066ff"/>
            </a:solidFill>
            <a:miter/>
          </a:ln>
        </p:spPr>
      </p:sp>
    </p:spTree>
  </p:cSld>
  <mc:AlternateContent>
    <mc:Choice Requires="p14">
      <p:transition spd="slow" p14:dur="2000"/>
    </mc:Choice>
    <mc:Fallback>
      <p:transition spd="slow"/>
    </mc:Fallback>
  </mc:AlternateContent>
  <p:timing>
    <p:tnLst>
      <p:par>
        <p:cTn id="1205" dur="indefinite" restart="never" nodeType="tmRoot">
          <p:childTnLst>
            <p:seq>
              <p:cTn id="1206" dur="indefinite" nodeType="mainSeq">
                <p:childTnLst>
                  <p:par>
                    <p:cTn id="1207" fill="hold">
                      <p:stCondLst>
                        <p:cond delay="indefinite"/>
                      </p:stCondLst>
                      <p:childTnLst>
                        <p:par>
                          <p:cTn id="1208" fill="hold">
                            <p:stCondLst>
                              <p:cond delay="0"/>
                            </p:stCondLst>
                            <p:childTnLst>
                              <p:par>
                                <p:cTn id="1209" nodeType="clickEffect" fill="hold" presetClass="entr" presetID="22" presetSubtype="1">
                                  <p:stCondLst>
                                    <p:cond delay="0"/>
                                  </p:stCondLst>
                                  <p:childTnLst>
                                    <p:set>
                                      <p:cBhvr>
                                        <p:cTn id="1210" dur="1" fill="hold">
                                          <p:stCondLst>
                                            <p:cond delay="0"/>
                                          </p:stCondLst>
                                        </p:cTn>
                                        <p:tgtEl>
                                          <p:spTgt spid="489">
                                            <p:txEl>
                                              <p:pRg st="0" end="0"/>
                                            </p:txEl>
                                          </p:spTgt>
                                        </p:tgtEl>
                                        <p:attrNameLst>
                                          <p:attrName>style.visibility</p:attrName>
                                        </p:attrNameLst>
                                      </p:cBhvr>
                                      <p:to>
                                        <p:strVal val="visible"/>
                                      </p:to>
                                    </p:set>
                                    <p:animEffect filter="wipe(up)" transition="in">
                                      <p:cBhvr additive="repl">
                                        <p:cTn id="1211" dur="500"/>
                                        <p:tgtEl>
                                          <p:spTgt spid="489">
                                            <p:txEl>
                                              <p:pRg st="0" end="0"/>
                                            </p:txEl>
                                          </p:spTgt>
                                        </p:tgtEl>
                                      </p:cBhvr>
                                    </p:animEffect>
                                  </p:childTnLst>
                                </p:cTn>
                              </p:par>
                            </p:childTnLst>
                          </p:cTn>
                        </p:par>
                      </p:childTnLst>
                    </p:cTn>
                  </p:par>
                  <p:par>
                    <p:cTn id="1212" fill="hold">
                      <p:stCondLst>
                        <p:cond delay="indefinite"/>
                      </p:stCondLst>
                      <p:childTnLst>
                        <p:par>
                          <p:cTn id="1213" fill="hold">
                            <p:stCondLst>
                              <p:cond delay="0"/>
                            </p:stCondLst>
                            <p:childTnLst>
                              <p:par>
                                <p:cTn id="1214" nodeType="clickEffect" fill="hold" presetClass="entr" presetID="22" presetSubtype="1">
                                  <p:stCondLst>
                                    <p:cond delay="0"/>
                                  </p:stCondLst>
                                  <p:childTnLst>
                                    <p:set>
                                      <p:cBhvr>
                                        <p:cTn id="1215" dur="1" fill="hold">
                                          <p:stCondLst>
                                            <p:cond delay="0"/>
                                          </p:stCondLst>
                                        </p:cTn>
                                        <p:tgtEl>
                                          <p:spTgt spid="489">
                                            <p:txEl>
                                              <p:pRg st="1" end="1"/>
                                            </p:txEl>
                                          </p:spTgt>
                                        </p:tgtEl>
                                        <p:attrNameLst>
                                          <p:attrName>style.visibility</p:attrName>
                                        </p:attrNameLst>
                                      </p:cBhvr>
                                      <p:to>
                                        <p:strVal val="visible"/>
                                      </p:to>
                                    </p:set>
                                    <p:animEffect filter="wipe(up)" transition="in">
                                      <p:cBhvr additive="repl">
                                        <p:cTn id="1216" dur="500"/>
                                        <p:tgtEl>
                                          <p:spTgt spid="489">
                                            <p:txEl>
                                              <p:pRg st="1" end="1"/>
                                            </p:txEl>
                                          </p:spTgt>
                                        </p:tgtEl>
                                      </p:cBhvr>
                                    </p:animEffect>
                                  </p:childTnLst>
                                </p:cTn>
                              </p:par>
                            </p:childTnLst>
                          </p:cTn>
                        </p:par>
                      </p:childTnLst>
                    </p:cTn>
                  </p:par>
                  <p:par>
                    <p:cTn id="1217" fill="hold">
                      <p:stCondLst>
                        <p:cond delay="indefinite"/>
                      </p:stCondLst>
                      <p:childTnLst>
                        <p:par>
                          <p:cTn id="1218" fill="hold">
                            <p:stCondLst>
                              <p:cond delay="0"/>
                            </p:stCondLst>
                            <p:childTnLst>
                              <p:par>
                                <p:cTn id="1219" nodeType="clickEffect" fill="hold" presetClass="entr" presetID="22" presetSubtype="8">
                                  <p:stCondLst>
                                    <p:cond delay="0"/>
                                  </p:stCondLst>
                                  <p:childTnLst>
                                    <p:set>
                                      <p:cBhvr>
                                        <p:cTn id="1220" dur="1" fill="hold">
                                          <p:stCondLst>
                                            <p:cond delay="0"/>
                                          </p:stCondLst>
                                        </p:cTn>
                                        <p:tgtEl>
                                          <p:spTgt spid="506"/>
                                        </p:tgtEl>
                                        <p:attrNameLst>
                                          <p:attrName>style.visibility</p:attrName>
                                        </p:attrNameLst>
                                      </p:cBhvr>
                                      <p:to>
                                        <p:strVal val="visible"/>
                                      </p:to>
                                    </p:set>
                                    <p:animEffect filter="wipe(left)" transition="in">
                                      <p:cBhvr additive="repl">
                                        <p:cTn id="1221" dur="500"/>
                                        <p:tgtEl>
                                          <p:spTgt spid="506"/>
                                        </p:tgtEl>
                                      </p:cBhvr>
                                    </p:animEffect>
                                  </p:childTnLst>
                                </p:cTn>
                              </p:par>
                            </p:childTnLst>
                          </p:cTn>
                        </p:par>
                      </p:childTnLst>
                    </p:cTn>
                  </p:par>
                  <p:par>
                    <p:cTn id="1222" fill="hold">
                      <p:stCondLst>
                        <p:cond delay="indefinite"/>
                      </p:stCondLst>
                      <p:childTnLst>
                        <p:par>
                          <p:cTn id="1223" fill="hold">
                            <p:stCondLst>
                              <p:cond delay="0"/>
                            </p:stCondLst>
                            <p:childTnLst>
                              <p:par>
                                <p:cTn id="1224" nodeType="clickEffect" fill="hold" presetClass="entr" presetID="3" presetSubtype="5">
                                  <p:stCondLst>
                                    <p:cond delay="0"/>
                                  </p:stCondLst>
                                  <p:childTnLst>
                                    <p:set>
                                      <p:cBhvr>
                                        <p:cTn id="1225" dur="1" fill="hold">
                                          <p:stCondLst>
                                            <p:cond delay="0"/>
                                          </p:stCondLst>
                                        </p:cTn>
                                        <p:tgtEl>
                                          <p:spTgt spid="487"/>
                                        </p:tgtEl>
                                        <p:attrNameLst>
                                          <p:attrName>style.visibility</p:attrName>
                                        </p:attrNameLst>
                                      </p:cBhvr>
                                      <p:to>
                                        <p:strVal val="visible"/>
                                      </p:to>
                                    </p:set>
                                    <p:animEffect filter="blinds(vertical)" transition="in">
                                      <p:cBhvr additive="repl">
                                        <p:cTn id="1226" dur="500"/>
                                        <p:tgtEl>
                                          <p:spTgt spid="487"/>
                                        </p:tgtEl>
                                      </p:cBhvr>
                                    </p:animEffect>
                                  </p:childTnLst>
                                </p:cTn>
                              </p:par>
                            </p:childTnLst>
                          </p:cTn>
                        </p:par>
                      </p:childTnLst>
                    </p:cTn>
                  </p:par>
                  <p:par>
                    <p:cTn id="1227" fill="hold">
                      <p:stCondLst>
                        <p:cond delay="indefinite"/>
                      </p:stCondLst>
                      <p:childTnLst>
                        <p:par>
                          <p:cTn id="1228" fill="hold">
                            <p:stCondLst>
                              <p:cond delay="0"/>
                            </p:stCondLst>
                            <p:childTnLst>
                              <p:par>
                                <p:cTn id="1229" nodeType="clickEffect" fill="hold" presetClass="entr" presetID="1">
                                  <p:stCondLst>
                                    <p:cond delay="0"/>
                                  </p:stCondLst>
                                  <p:childTnLst>
                                    <p:set>
                                      <p:cBhvr>
                                        <p:cTn id="1230" dur="1" fill="hold">
                                          <p:stCondLst>
                                            <p:cond delay="0"/>
                                          </p:stCondLst>
                                        </p:cTn>
                                        <p:tgtEl>
                                          <p:spTgt spid="502"/>
                                        </p:tgtEl>
                                        <p:attrNameLst>
                                          <p:attrName>style.visibility</p:attrName>
                                        </p:attrNameLst>
                                      </p:cBhvr>
                                      <p:to>
                                        <p:strVal val="visible"/>
                                      </p:to>
                                    </p:set>
                                  </p:childTnLst>
                                </p:cTn>
                              </p:par>
                            </p:childTnLst>
                          </p:cTn>
                        </p:par>
                      </p:childTnLst>
                    </p:cTn>
                  </p:par>
                  <p:par>
                    <p:cTn id="1231" fill="hold">
                      <p:stCondLst>
                        <p:cond delay="indefinite"/>
                      </p:stCondLst>
                      <p:childTnLst>
                        <p:par>
                          <p:cTn id="1232" fill="hold">
                            <p:stCondLst>
                              <p:cond delay="0"/>
                            </p:stCondLst>
                            <p:childTnLst>
                              <p:par>
                                <p:cTn id="1233" nodeType="clickEffect" fill="hold" presetClass="entr" presetID="1">
                                  <p:stCondLst>
                                    <p:cond delay="0"/>
                                  </p:stCondLst>
                                  <p:childTnLst>
                                    <p:set>
                                      <p:cBhvr>
                                        <p:cTn id="1234" dur="1" fill="hold">
                                          <p:stCondLst>
                                            <p:cond delay="0"/>
                                          </p:stCondLst>
                                        </p:cTn>
                                        <p:tgtEl>
                                          <p:spTgt spid="505"/>
                                        </p:tgtEl>
                                        <p:attrNameLst>
                                          <p:attrName>style.visibility</p:attrName>
                                        </p:attrNameLst>
                                      </p:cBhvr>
                                      <p:to>
                                        <p:strVal val="visible"/>
                                      </p:to>
                                    </p:set>
                                  </p:childTnLst>
                                </p:cTn>
                              </p:par>
                            </p:childTnLst>
                          </p:cTn>
                        </p:par>
                      </p:childTnLst>
                    </p:cTn>
                  </p:par>
                  <p:par>
                    <p:cTn id="1235" fill="hold">
                      <p:stCondLst>
                        <p:cond delay="indefinite"/>
                      </p:stCondLst>
                      <p:childTnLst>
                        <p:par>
                          <p:cTn id="1236" fill="hold">
                            <p:stCondLst>
                              <p:cond delay="0"/>
                            </p:stCondLst>
                            <p:childTnLst>
                              <p:par>
                                <p:cTn id="1237" nodeType="clickEffect" fill="hold" presetClass="entr" presetID="22" presetSubtype="8">
                                  <p:stCondLst>
                                    <p:cond delay="0"/>
                                  </p:stCondLst>
                                  <p:childTnLst>
                                    <p:set>
                                      <p:cBhvr>
                                        <p:cTn id="1238" dur="1" fill="hold">
                                          <p:stCondLst>
                                            <p:cond delay="0"/>
                                          </p:stCondLst>
                                        </p:cTn>
                                        <p:tgtEl>
                                          <p:spTgt spid="504"/>
                                        </p:tgtEl>
                                        <p:attrNameLst>
                                          <p:attrName>style.visibility</p:attrName>
                                        </p:attrNameLst>
                                      </p:cBhvr>
                                      <p:to>
                                        <p:strVal val="visible"/>
                                      </p:to>
                                    </p:set>
                                    <p:animEffect filter="wipe(left)" transition="in">
                                      <p:cBhvr additive="repl">
                                        <p:cTn id="1239" dur="500"/>
                                        <p:tgtEl>
                                          <p:spTgt spid="504"/>
                                        </p:tgtEl>
                                      </p:cBhvr>
                                    </p:animEffect>
                                  </p:childTnLst>
                                </p:cTn>
                              </p:par>
                            </p:childTnLst>
                          </p:cTn>
                        </p:par>
                      </p:childTnLst>
                    </p:cTn>
                  </p:par>
                  <p:par>
                    <p:cTn id="1240" fill="hold">
                      <p:stCondLst>
                        <p:cond delay="indefinite"/>
                      </p:stCondLst>
                      <p:childTnLst>
                        <p:par>
                          <p:cTn id="1241" fill="hold">
                            <p:stCondLst>
                              <p:cond delay="0"/>
                            </p:stCondLst>
                            <p:childTnLst>
                              <p:par>
                                <p:cTn id="1242" nodeType="clickEffect" fill="hold" presetClass="entr" presetID="22" presetSubtype="4">
                                  <p:stCondLst>
                                    <p:cond delay="0"/>
                                  </p:stCondLst>
                                  <p:childTnLst>
                                    <p:set>
                                      <p:cBhvr>
                                        <p:cTn id="1243" dur="1" fill="hold">
                                          <p:stCondLst>
                                            <p:cond delay="0"/>
                                          </p:stCondLst>
                                        </p:cTn>
                                        <p:tgtEl>
                                          <p:spTgt spid="512"/>
                                        </p:tgtEl>
                                        <p:attrNameLst>
                                          <p:attrName>style.visibility</p:attrName>
                                        </p:attrNameLst>
                                      </p:cBhvr>
                                      <p:to>
                                        <p:strVal val="visible"/>
                                      </p:to>
                                    </p:set>
                                    <p:animEffect filter="wipe(down)" transition="in">
                                      <p:cBhvr additive="repl">
                                        <p:cTn id="1244" dur="500"/>
                                        <p:tgtEl>
                                          <p:spTgt spid="512"/>
                                        </p:tgtEl>
                                      </p:cBhvr>
                                    </p:animEffect>
                                  </p:childTnLst>
                                </p:cTn>
                              </p:par>
                            </p:childTnLst>
                          </p:cTn>
                        </p:par>
                        <p:par>
                          <p:cTn id="1245" fill="hold">
                            <p:stCondLst>
                              <p:cond delay="500"/>
                            </p:stCondLst>
                            <p:childTnLst>
                              <p:par>
                                <p:cTn id="1246" nodeType="afterEffect" fill="hold" presetClass="entr" presetID="22" presetSubtype="4">
                                  <p:stCondLst>
                                    <p:cond delay="0"/>
                                  </p:stCondLst>
                                  <p:childTnLst>
                                    <p:set>
                                      <p:cBhvr>
                                        <p:cTn id="1247" dur="1" fill="hold">
                                          <p:stCondLst>
                                            <p:cond delay="0"/>
                                          </p:stCondLst>
                                        </p:cTn>
                                        <p:tgtEl>
                                          <p:spTgt spid="513"/>
                                        </p:tgtEl>
                                        <p:attrNameLst>
                                          <p:attrName>style.visibility</p:attrName>
                                        </p:attrNameLst>
                                      </p:cBhvr>
                                      <p:to>
                                        <p:strVal val="visible"/>
                                      </p:to>
                                    </p:set>
                                    <p:animEffect filter="wipe(down)" transition="in">
                                      <p:cBhvr additive="repl">
                                        <p:cTn id="1248" dur="500"/>
                                        <p:tgtEl>
                                          <p:spTgt spid="513"/>
                                        </p:tgtEl>
                                      </p:cBhvr>
                                    </p:animEffect>
                                  </p:childTnLst>
                                </p:cTn>
                              </p:par>
                            </p:childTnLst>
                          </p:cTn>
                        </p:par>
                        <p:par>
                          <p:cTn id="1249" fill="hold">
                            <p:stCondLst>
                              <p:cond delay="1000"/>
                            </p:stCondLst>
                            <p:childTnLst>
                              <p:par>
                                <p:cTn id="1250" nodeType="afterEffect" fill="hold" presetClass="entr" presetID="22" presetSubtype="4">
                                  <p:stCondLst>
                                    <p:cond delay="0"/>
                                  </p:stCondLst>
                                  <p:childTnLst>
                                    <p:set>
                                      <p:cBhvr>
                                        <p:cTn id="1251" dur="1" fill="hold">
                                          <p:stCondLst>
                                            <p:cond delay="0"/>
                                          </p:stCondLst>
                                        </p:cTn>
                                        <p:tgtEl>
                                          <p:spTgt spid="514"/>
                                        </p:tgtEl>
                                        <p:attrNameLst>
                                          <p:attrName>style.visibility</p:attrName>
                                        </p:attrNameLst>
                                      </p:cBhvr>
                                      <p:to>
                                        <p:strVal val="visible"/>
                                      </p:to>
                                    </p:set>
                                    <p:animEffect filter="wipe(down)" transition="in">
                                      <p:cBhvr additive="repl">
                                        <p:cTn id="1252" dur="500"/>
                                        <p:tgtEl>
                                          <p:spTgt spid="514"/>
                                        </p:tgtEl>
                                      </p:cBhvr>
                                    </p:animEffect>
                                  </p:childTnLst>
                                </p:cTn>
                              </p:par>
                            </p:childTnLst>
                          </p:cTn>
                        </p:par>
                        <p:par>
                          <p:cTn id="1253" fill="hold">
                            <p:stCondLst>
                              <p:cond delay="1500"/>
                            </p:stCondLst>
                            <p:childTnLst>
                              <p:par>
                                <p:cTn id="1254" nodeType="afterEffect" fill="hold" presetClass="entr" presetID="22" presetSubtype="4">
                                  <p:stCondLst>
                                    <p:cond delay="0"/>
                                  </p:stCondLst>
                                  <p:childTnLst>
                                    <p:set>
                                      <p:cBhvr>
                                        <p:cTn id="1255" dur="1" fill="hold">
                                          <p:stCondLst>
                                            <p:cond delay="0"/>
                                          </p:stCondLst>
                                        </p:cTn>
                                        <p:tgtEl>
                                          <p:spTgt spid="515"/>
                                        </p:tgtEl>
                                        <p:attrNameLst>
                                          <p:attrName>style.visibility</p:attrName>
                                        </p:attrNameLst>
                                      </p:cBhvr>
                                      <p:to>
                                        <p:strVal val="visible"/>
                                      </p:to>
                                    </p:set>
                                    <p:animEffect filter="wipe(down)" transition="in">
                                      <p:cBhvr additive="repl">
                                        <p:cTn id="1256" dur="500"/>
                                        <p:tgtEl>
                                          <p:spTgt spid="515"/>
                                        </p:tgtEl>
                                      </p:cBhvr>
                                    </p:animEffect>
                                  </p:childTnLst>
                                </p:cTn>
                              </p:par>
                            </p:childTnLst>
                          </p:cTn>
                        </p:par>
                      </p:childTnLst>
                    </p:cTn>
                  </p:par>
                  <p:par>
                    <p:cTn id="1257" fill="hold">
                      <p:stCondLst>
                        <p:cond delay="indefinite"/>
                      </p:stCondLst>
                      <p:childTnLst>
                        <p:par>
                          <p:cTn id="1258" fill="hold">
                            <p:stCondLst>
                              <p:cond delay="0"/>
                            </p:stCondLst>
                            <p:childTnLst>
                              <p:par>
                                <p:cTn id="1259" nodeType="clickEffect" fill="hold" presetClass="entr" presetID="22" presetSubtype="8">
                                  <p:stCondLst>
                                    <p:cond delay="0"/>
                                  </p:stCondLst>
                                  <p:childTnLst>
                                    <p:set>
                                      <p:cBhvr>
                                        <p:cTn id="1260" dur="1" fill="hold">
                                          <p:stCondLst>
                                            <p:cond delay="0"/>
                                          </p:stCondLst>
                                        </p:cTn>
                                        <p:tgtEl>
                                          <p:spTgt spid="488"/>
                                        </p:tgtEl>
                                        <p:attrNameLst>
                                          <p:attrName>style.visibility</p:attrName>
                                        </p:attrNameLst>
                                      </p:cBhvr>
                                      <p:to>
                                        <p:strVal val="visible"/>
                                      </p:to>
                                    </p:set>
                                    <p:animEffect filter="wipe(left)" transition="in">
                                      <p:cBhvr additive="repl">
                                        <p:cTn id="1261" dur="500"/>
                                        <p:tgtEl>
                                          <p:spTgt spid="48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5" name="TextShape 1"/>
          <p:cNvSpPr txBox="1"/>
          <p:nvPr/>
        </p:nvSpPr>
        <p:spPr>
          <a:xfrm>
            <a:off x="685800" y="2697120"/>
            <a:ext cx="7772400" cy="1143000"/>
          </a:xfrm>
          <a:prstGeom prst="rect">
            <a:avLst/>
          </a:prstGeom>
          <a:noFill/>
          <a:ln>
            <a:noFill/>
          </a:ln>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Stoichiometry</a:t>
            </a:r>
            <a:endParaRPr b="0" lang="en-US" sz="4400" spc="-1" strike="noStrike">
              <a:solidFill>
                <a:srgbClr val="9900ff"/>
              </a:solidFill>
              <a:latin typeface="Times New Roman"/>
            </a:endParaRPr>
          </a:p>
        </p:txBody>
      </p:sp>
    </p:spTree>
  </p:cSld>
  <p:transition>
    <p:fade thruBlk="true"/>
  </p:transition>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6" name="TextShape 1"/>
          <p:cNvSpPr txBox="1"/>
          <p:nvPr/>
        </p:nvSpPr>
        <p:spPr>
          <a:xfrm>
            <a:off x="685800" y="213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Quantities in Chemical Reactions</a:t>
            </a:r>
            <a:endParaRPr b="0" lang="en-US" sz="4400" spc="-1" strike="noStrike">
              <a:solidFill>
                <a:srgbClr val="9900ff"/>
              </a:solidFill>
              <a:latin typeface="Times New Roman"/>
            </a:endParaRPr>
          </a:p>
        </p:txBody>
      </p:sp>
      <p:sp>
        <p:nvSpPr>
          <p:cNvPr id="67" name="TextShape 2"/>
          <p:cNvSpPr txBox="1"/>
          <p:nvPr/>
        </p:nvSpPr>
        <p:spPr>
          <a:xfrm>
            <a:off x="685800" y="1572120"/>
            <a:ext cx="7772400" cy="4419720"/>
          </a:xfrm>
          <a:prstGeom prst="rect">
            <a:avLst/>
          </a:prstGeom>
          <a:noFill/>
          <a:ln>
            <a:noFill/>
          </a:ln>
        </p:spPr>
        <p:txBody>
          <a:bodyPr>
            <a:normAutofit/>
          </a:bodyPr>
          <a:p>
            <a:pPr marL="342720" indent="-342720">
              <a:lnSpc>
                <a:spcPct val="90000"/>
              </a:lnSpc>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The amount of every substance used and made in a chemical reaction is related to the amounts of all the other substances in the reaction.</a:t>
            </a:r>
            <a:endParaRPr b="0" lang="en-US" sz="3200" spc="-1" strike="noStrike">
              <a:solidFill>
                <a:srgbClr val="000000"/>
              </a:solidFill>
              <a:latin typeface="Times New Roman"/>
            </a:endParaRPr>
          </a:p>
          <a:p>
            <a:pPr lvl="1" marL="742680" indent="-285480">
              <a:lnSpc>
                <a:spcPct val="90000"/>
              </a:lnSpc>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Law of Conservation of Mass.</a:t>
            </a:r>
            <a:endParaRPr b="0" lang="en-US" sz="2800" spc="-1" strike="noStrike">
              <a:solidFill>
                <a:srgbClr val="000000"/>
              </a:solidFill>
              <a:latin typeface="Times New Roman"/>
            </a:endParaRPr>
          </a:p>
          <a:p>
            <a:pPr lvl="1" marL="742680" indent="-285480">
              <a:lnSpc>
                <a:spcPct val="90000"/>
              </a:lnSpc>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Balancing equations by balancing atoms.</a:t>
            </a:r>
            <a:endParaRPr b="0" lang="en-US" sz="2800" spc="-1" strike="noStrike">
              <a:solidFill>
                <a:srgbClr val="000000"/>
              </a:solidFill>
              <a:latin typeface="Times New Roman"/>
            </a:endParaRPr>
          </a:p>
          <a:p>
            <a:pPr marL="342720" indent="-342720">
              <a:lnSpc>
                <a:spcPct val="90000"/>
              </a:lnSpc>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The study of the numerical relationship between chemical quantities in a chemical reaction is called </a:t>
            </a:r>
            <a:r>
              <a:rPr b="1" lang="en-US" sz="3200" spc="-1" strike="noStrike">
                <a:solidFill>
                  <a:srgbClr val="000000"/>
                </a:solidFill>
                <a:latin typeface="Times New Roman"/>
              </a:rPr>
              <a:t>stoichiometry</a:t>
            </a:r>
            <a:r>
              <a:rPr b="0" lang="en-US" sz="3200" spc="-1" strike="noStrike">
                <a:solidFill>
                  <a:srgbClr val="000000"/>
                </a:solidFill>
                <a:latin typeface="Times New Roman"/>
              </a:rPr>
              <a:t>.</a:t>
            </a:r>
            <a:endParaRPr b="0" lang="en-US" sz="3200" spc="-1" strike="noStrike">
              <a:solidFill>
                <a:srgbClr val="000000"/>
              </a:solidFill>
              <a:latin typeface="Times New Roman"/>
            </a:endParaRPr>
          </a:p>
        </p:txBody>
      </p:sp>
    </p:spTree>
  </p:cSld>
  <p:transition>
    <p:fade thruBlk="true"/>
  </p:transition>
  <p:timing>
    <p:tnLst>
      <p:par>
        <p:cTn id="44" dur="indefinite" restart="never" nodeType="tmRoot">
          <p:childTnLst>
            <p:seq>
              <p:cTn id="45" dur="indefinite" nodeType="mainSeq">
                <p:childTnLst>
                  <p:par>
                    <p:cTn id="46" fill="hold">
                      <p:stCondLst>
                        <p:cond delay="indefinite"/>
                      </p:stCondLst>
                      <p:childTnLst>
                        <p:par>
                          <p:cTn id="47" fill="hold">
                            <p:stCondLst>
                              <p:cond delay="0"/>
                            </p:stCondLst>
                            <p:childTnLst>
                              <p:par>
                                <p:cTn id="48" nodeType="clickEffect" fill="hold" presetClass="entr" presetID="22" presetSubtype="8">
                                  <p:stCondLst>
                                    <p:cond delay="0"/>
                                  </p:stCondLst>
                                  <p:childTnLst>
                                    <p:set>
                                      <p:cBhvr>
                                        <p:cTn id="49" dur="1" fill="hold">
                                          <p:stCondLst>
                                            <p:cond delay="0"/>
                                          </p:stCondLst>
                                        </p:cTn>
                                        <p:tgtEl>
                                          <p:spTgt spid="67">
                                            <p:txEl>
                                              <p:pRg st="0" end="0"/>
                                            </p:txEl>
                                          </p:spTgt>
                                        </p:tgtEl>
                                        <p:attrNameLst>
                                          <p:attrName>style.visibility</p:attrName>
                                        </p:attrNameLst>
                                      </p:cBhvr>
                                      <p:to>
                                        <p:strVal val="visible"/>
                                      </p:to>
                                    </p:set>
                                    <p:animEffect filter="wipe(left)" transition="in">
                                      <p:cBhvr additive="repl">
                                        <p:cTn id="50" dur="500"/>
                                        <p:tgtEl>
                                          <p:spTgt spid="67">
                                            <p:txEl>
                                              <p:pRg st="0" end="0"/>
                                            </p:txEl>
                                          </p:spTgt>
                                        </p:tgtEl>
                                      </p:cBhvr>
                                    </p:animEffect>
                                  </p:childTnLst>
                                </p:cTn>
                              </p:par>
                              <p:par>
                                <p:cTn id="51" nodeType="withEffect" fill="hold" presetClass="entr" presetID="22" presetSubtype="8">
                                  <p:stCondLst>
                                    <p:cond delay="0"/>
                                  </p:stCondLst>
                                  <p:childTnLst>
                                    <p:set>
                                      <p:cBhvr>
                                        <p:cTn id="52" dur="1" fill="hold">
                                          <p:stCondLst>
                                            <p:cond delay="0"/>
                                          </p:stCondLst>
                                        </p:cTn>
                                        <p:tgtEl>
                                          <p:spTgt spid="67">
                                            <p:txEl>
                                              <p:pRg st="1" end="1"/>
                                            </p:txEl>
                                          </p:spTgt>
                                        </p:tgtEl>
                                        <p:attrNameLst>
                                          <p:attrName>style.visibility</p:attrName>
                                        </p:attrNameLst>
                                      </p:cBhvr>
                                      <p:to>
                                        <p:strVal val="visible"/>
                                      </p:to>
                                    </p:set>
                                    <p:animEffect filter="wipe(left)" transition="in">
                                      <p:cBhvr additive="repl">
                                        <p:cTn id="53" dur="500"/>
                                        <p:tgtEl>
                                          <p:spTgt spid="67">
                                            <p:txEl>
                                              <p:pRg st="1" end="1"/>
                                            </p:txEl>
                                          </p:spTgt>
                                        </p:tgtEl>
                                      </p:cBhvr>
                                    </p:animEffect>
                                  </p:childTnLst>
                                </p:cTn>
                              </p:par>
                              <p:par>
                                <p:cTn id="54" nodeType="withEffect" fill="hold" presetClass="entr" presetID="22" presetSubtype="8">
                                  <p:stCondLst>
                                    <p:cond delay="0"/>
                                  </p:stCondLst>
                                  <p:childTnLst>
                                    <p:set>
                                      <p:cBhvr>
                                        <p:cTn id="55" dur="1" fill="hold">
                                          <p:stCondLst>
                                            <p:cond delay="0"/>
                                          </p:stCondLst>
                                        </p:cTn>
                                        <p:tgtEl>
                                          <p:spTgt spid="67">
                                            <p:txEl>
                                              <p:pRg st="2" end="2"/>
                                            </p:txEl>
                                          </p:spTgt>
                                        </p:tgtEl>
                                        <p:attrNameLst>
                                          <p:attrName>style.visibility</p:attrName>
                                        </p:attrNameLst>
                                      </p:cBhvr>
                                      <p:to>
                                        <p:strVal val="visible"/>
                                      </p:to>
                                    </p:set>
                                    <p:animEffect filter="wipe(left)" transition="in">
                                      <p:cBhvr additive="repl">
                                        <p:cTn id="56" dur="500"/>
                                        <p:tgtEl>
                                          <p:spTgt spid="67">
                                            <p:txEl>
                                              <p:pRg st="2" end="2"/>
                                            </p:txEl>
                                          </p:spTgt>
                                        </p:tgtEl>
                                      </p:cBhvr>
                                    </p:animEffect>
                                  </p:childTnLst>
                                </p:cTn>
                              </p:par>
                            </p:childTnLst>
                          </p:cTn>
                        </p:par>
                      </p:childTnLst>
                    </p:cTn>
                  </p:par>
                  <p:par>
                    <p:cTn id="57" fill="hold">
                      <p:stCondLst>
                        <p:cond delay="indefinite"/>
                      </p:stCondLst>
                      <p:childTnLst>
                        <p:par>
                          <p:cTn id="58" fill="hold">
                            <p:stCondLst>
                              <p:cond delay="0"/>
                            </p:stCondLst>
                            <p:childTnLst>
                              <p:par>
                                <p:cTn id="59" nodeType="clickEffect" fill="hold" presetClass="entr" presetID="22" presetSubtype="8">
                                  <p:stCondLst>
                                    <p:cond delay="0"/>
                                  </p:stCondLst>
                                  <p:childTnLst>
                                    <p:set>
                                      <p:cBhvr>
                                        <p:cTn id="60" dur="1" fill="hold">
                                          <p:stCondLst>
                                            <p:cond delay="0"/>
                                          </p:stCondLst>
                                        </p:cTn>
                                        <p:tgtEl>
                                          <p:spTgt spid="67">
                                            <p:txEl>
                                              <p:pRg st="3" end="3"/>
                                            </p:txEl>
                                          </p:spTgt>
                                        </p:tgtEl>
                                        <p:attrNameLst>
                                          <p:attrName>style.visibility</p:attrName>
                                        </p:attrNameLst>
                                      </p:cBhvr>
                                      <p:to>
                                        <p:strVal val="visible"/>
                                      </p:to>
                                    </p:set>
                                    <p:animEffect filter="wipe(left)" transition="in">
                                      <p:cBhvr additive="repl">
                                        <p:cTn id="61" dur="500"/>
                                        <p:tgtEl>
                                          <p:spTgt spid="67">
                                            <p:txEl>
                                              <p:pRg st="3" end="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8" name="TextShape 1"/>
          <p:cNvSpPr txBox="1"/>
          <p:nvPr/>
        </p:nvSpPr>
        <p:spPr>
          <a:xfrm>
            <a:off x="701640" y="20916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Making Pancakes</a:t>
            </a:r>
            <a:endParaRPr b="0" lang="en-US" sz="4400" spc="-1" strike="noStrike">
              <a:solidFill>
                <a:srgbClr val="9900ff"/>
              </a:solidFill>
              <a:latin typeface="Times New Roman"/>
            </a:endParaRPr>
          </a:p>
        </p:txBody>
      </p:sp>
      <p:sp>
        <p:nvSpPr>
          <p:cNvPr id="69" name="TextShape 2"/>
          <p:cNvSpPr txBox="1"/>
          <p:nvPr/>
        </p:nvSpPr>
        <p:spPr>
          <a:xfrm>
            <a:off x="228240" y="1199880"/>
            <a:ext cx="8474040" cy="1143000"/>
          </a:xfrm>
          <a:prstGeom prst="rect">
            <a:avLst/>
          </a:prstGeom>
          <a:noFill/>
          <a:ln>
            <a:noFill/>
          </a:ln>
        </p:spPr>
        <p:txBody>
          <a:bodyPr>
            <a:norm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The number of pancakes you can make depends on the amount of the ingredients you use.</a:t>
            </a:r>
            <a:endParaRPr b="0" lang="en-US" sz="3200" spc="-1" strike="noStrike">
              <a:solidFill>
                <a:srgbClr val="000000"/>
              </a:solidFill>
              <a:latin typeface="Times New Roman"/>
            </a:endParaRPr>
          </a:p>
        </p:txBody>
      </p:sp>
      <p:sp>
        <p:nvSpPr>
          <p:cNvPr id="70" name="CustomShape 3"/>
          <p:cNvSpPr/>
          <p:nvPr/>
        </p:nvSpPr>
        <p:spPr>
          <a:xfrm>
            <a:off x="228600" y="4943520"/>
            <a:ext cx="8732880" cy="10080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spAutoFit/>
          </a:bodyPr>
          <a:p>
            <a:pPr>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 </a:t>
            </a:r>
            <a:r>
              <a:rPr b="0" lang="en-US" sz="3100" spc="-1" strike="noStrike">
                <a:solidFill>
                  <a:srgbClr val="000000"/>
                </a:solidFill>
                <a:latin typeface="Times New Roman"/>
              </a:rPr>
              <a:t>This relationship can be expressed mathematically.</a:t>
            </a:r>
            <a:endParaRPr b="0" lang="en-US" sz="31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1 cup flour </a:t>
            </a:r>
            <a:r>
              <a:rPr b="0" lang="en-US" sz="2800" spc="-1" strike="noStrike">
                <a:solidFill>
                  <a:srgbClr val="000000"/>
                </a:solidFill>
                <a:latin typeface="Symbol"/>
                <a:ea typeface="Symbol"/>
              </a:rPr>
              <a:t></a:t>
            </a:r>
            <a:r>
              <a:rPr b="0" lang="en-US" sz="2800" spc="-1" strike="noStrike">
                <a:solidFill>
                  <a:srgbClr val="000000"/>
                </a:solidFill>
                <a:latin typeface="Times New Roman"/>
              </a:rPr>
              <a:t> 2 eggs </a:t>
            </a:r>
            <a:r>
              <a:rPr b="0" lang="en-US" sz="2800" spc="-1" strike="noStrike">
                <a:solidFill>
                  <a:srgbClr val="000000"/>
                </a:solidFill>
                <a:latin typeface="Symbol"/>
                <a:ea typeface="Symbol"/>
              </a:rPr>
              <a:t></a:t>
            </a:r>
            <a:r>
              <a:rPr b="0" lang="en-US" sz="2800" spc="-1" strike="noStrike">
                <a:solidFill>
                  <a:srgbClr val="000000"/>
                </a:solidFill>
                <a:latin typeface="Times New Roman"/>
              </a:rPr>
              <a:t> </a:t>
            </a:r>
            <a:r>
              <a:rPr b="0" lang="en-US" sz="2800" spc="-1" strike="noStrike">
                <a:solidFill>
                  <a:srgbClr val="000000"/>
                </a:solidFill>
                <a:latin typeface="Times New Roman"/>
                <a:ea typeface="Times New Roman"/>
              </a:rPr>
              <a:t>½</a:t>
            </a:r>
            <a:r>
              <a:rPr b="0" lang="en-US" sz="2800" spc="-1" strike="noStrike">
                <a:solidFill>
                  <a:srgbClr val="000000"/>
                </a:solidFill>
                <a:latin typeface="Times New Roman"/>
              </a:rPr>
              <a:t> tsp baking powder </a:t>
            </a:r>
            <a:r>
              <a:rPr b="0" lang="en-US" sz="2800" spc="-1" strike="noStrike">
                <a:solidFill>
                  <a:srgbClr val="000000"/>
                </a:solidFill>
                <a:latin typeface="Symbol"/>
                <a:ea typeface="Symbol"/>
              </a:rPr>
              <a:t></a:t>
            </a:r>
            <a:r>
              <a:rPr b="0" lang="en-US" sz="2800" spc="-1" strike="noStrike">
                <a:solidFill>
                  <a:srgbClr val="000000"/>
                </a:solidFill>
                <a:latin typeface="Times New Roman"/>
              </a:rPr>
              <a:t> 5 pancakes</a:t>
            </a:r>
            <a:endParaRPr b="0" lang="en-US" sz="2800" spc="-1" strike="noStrike">
              <a:solidFill>
                <a:srgbClr val="000000"/>
              </a:solidFill>
              <a:latin typeface="Times New Roman"/>
            </a:endParaRPr>
          </a:p>
        </p:txBody>
      </p:sp>
      <p:sp>
        <p:nvSpPr>
          <p:cNvPr id="71" name="CustomShape 4"/>
          <p:cNvSpPr/>
          <p:nvPr/>
        </p:nvSpPr>
        <p:spPr>
          <a:xfrm>
            <a:off x="209520" y="4300560"/>
            <a:ext cx="8520120" cy="5205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1 cup flour + 2 eggs + </a:t>
            </a:r>
            <a:r>
              <a:rPr b="0" lang="en-US" sz="2800" spc="-1" strike="noStrike">
                <a:solidFill>
                  <a:srgbClr val="000000"/>
                </a:solidFill>
                <a:latin typeface="Times New Roman"/>
                <a:ea typeface="Times New Roman"/>
              </a:rPr>
              <a:t>½ tsp baking powder  </a:t>
            </a:r>
            <a:r>
              <a:rPr b="0" lang="en-US" sz="2800" spc="-1" strike="noStrike">
                <a:solidFill>
                  <a:srgbClr val="000000"/>
                </a:solidFill>
                <a:latin typeface="Symbol"/>
                <a:ea typeface="Symbol"/>
              </a:rPr>
              <a:t></a:t>
            </a:r>
            <a:r>
              <a:rPr b="0" lang="en-US" sz="2800" spc="-1" strike="noStrike">
                <a:solidFill>
                  <a:srgbClr val="000000"/>
                </a:solidFill>
                <a:latin typeface="Times New Roman"/>
                <a:ea typeface="Times New Roman"/>
              </a:rPr>
              <a:t> 5 pancakes</a:t>
            </a:r>
            <a:endParaRPr b="0" lang="en-US" sz="2800" spc="-1" strike="noStrike">
              <a:solidFill>
                <a:srgbClr val="000000"/>
              </a:solidFill>
              <a:latin typeface="Times New Roman"/>
            </a:endParaRPr>
          </a:p>
        </p:txBody>
      </p:sp>
      <p:pic>
        <p:nvPicPr>
          <p:cNvPr id="72" name="Picture 8" descr="pancake ingredients"/>
          <p:cNvPicPr/>
          <p:nvPr/>
        </p:nvPicPr>
        <p:blipFill>
          <a:blip r:embed="rId1"/>
          <a:stretch/>
        </p:blipFill>
        <p:spPr>
          <a:xfrm>
            <a:off x="762120" y="2362320"/>
            <a:ext cx="7619760" cy="1704960"/>
          </a:xfrm>
          <a:prstGeom prst="rect">
            <a:avLst/>
          </a:prstGeom>
          <a:ln>
            <a:noFill/>
          </a:ln>
        </p:spPr>
      </p:pic>
    </p:spTree>
  </p:cSld>
  <p:transition>
    <p:fade thruBlk="true"/>
  </p:transition>
  <p:timing>
    <p:tnLst>
      <p:par>
        <p:cTn id="62" dur="indefinite" restart="never" nodeType="tmRoot">
          <p:childTnLst>
            <p:seq>
              <p:cTn id="63" dur="indefinite" nodeType="mainSeq">
                <p:childTnLst>
                  <p:par>
                    <p:cTn id="64" fill="hold">
                      <p:stCondLst>
                        <p:cond delay="indefinite"/>
                      </p:stCondLst>
                      <p:childTnLst>
                        <p:par>
                          <p:cTn id="65" fill="hold">
                            <p:stCondLst>
                              <p:cond delay="0"/>
                            </p:stCondLst>
                            <p:childTnLst>
                              <p:par>
                                <p:cTn id="66" nodeType="clickEffect" fill="hold" presetClass="entr" presetID="22" presetSubtype="8">
                                  <p:stCondLst>
                                    <p:cond delay="0"/>
                                  </p:stCondLst>
                                  <p:childTnLst>
                                    <p:set>
                                      <p:cBhvr>
                                        <p:cTn id="67" dur="1" fill="hold">
                                          <p:stCondLst>
                                            <p:cond delay="0"/>
                                          </p:stCondLst>
                                        </p:cTn>
                                        <p:tgtEl>
                                          <p:spTgt spid="69">
                                            <p:txEl>
                                              <p:pRg st="0" end="0"/>
                                            </p:txEl>
                                          </p:spTgt>
                                        </p:tgtEl>
                                        <p:attrNameLst>
                                          <p:attrName>style.visibility</p:attrName>
                                        </p:attrNameLst>
                                      </p:cBhvr>
                                      <p:to>
                                        <p:strVal val="visible"/>
                                      </p:to>
                                    </p:set>
                                    <p:animEffect filter="wipe(left)" transition="in">
                                      <p:cBhvr additive="repl">
                                        <p:cTn id="68" dur="500"/>
                                        <p:tgtEl>
                                          <p:spTgt spid="69">
                                            <p:txEl>
                                              <p:pRg st="0" end="0"/>
                                            </p:txEl>
                                          </p:spTgt>
                                        </p:tgtEl>
                                      </p:cBhvr>
                                    </p:animEffect>
                                  </p:childTnLst>
                                </p:cTn>
                              </p:par>
                            </p:childTnLst>
                          </p:cTn>
                        </p:par>
                      </p:childTnLst>
                    </p:cTn>
                  </p:par>
                  <p:par>
                    <p:cTn id="69" fill="hold">
                      <p:stCondLst>
                        <p:cond delay="indefinite"/>
                      </p:stCondLst>
                      <p:childTnLst>
                        <p:par>
                          <p:cTn id="70" fill="hold">
                            <p:stCondLst>
                              <p:cond delay="0"/>
                            </p:stCondLst>
                            <p:childTnLst>
                              <p:par>
                                <p:cTn id="71" nodeType="clickEffect" fill="hold" presetClass="entr" presetID="2" presetSubtype="4">
                                  <p:stCondLst>
                                    <p:cond delay="0"/>
                                  </p:stCondLst>
                                  <p:childTnLst>
                                    <p:set>
                                      <p:cBhvr>
                                        <p:cTn id="72" dur="1" fill="hold">
                                          <p:stCondLst>
                                            <p:cond delay="0"/>
                                          </p:stCondLst>
                                        </p:cTn>
                                        <p:tgtEl>
                                          <p:spTgt spid="72"/>
                                        </p:tgtEl>
                                        <p:attrNameLst>
                                          <p:attrName>style.visibility</p:attrName>
                                        </p:attrNameLst>
                                      </p:cBhvr>
                                      <p:to>
                                        <p:strVal val="visible"/>
                                      </p:to>
                                    </p:set>
                                    <p:anim calcmode="lin" valueType="num">
                                      <p:cBhvr additive="repl">
                                        <p:cTn id="73" dur="500" fill="hold"/>
                                        <p:tgtEl>
                                          <p:spTgt spid="72"/>
                                        </p:tgtEl>
                                        <p:attrNameLst>
                                          <p:attrName>ppt_x</p:attrName>
                                        </p:attrNameLst>
                                      </p:cBhvr>
                                      <p:tavLst>
                                        <p:tav tm="0">
                                          <p:val>
                                            <p:strVal val="#ppt_x"/>
                                          </p:val>
                                        </p:tav>
                                        <p:tav tm="100000">
                                          <p:val>
                                            <p:strVal val="#ppt_x"/>
                                          </p:val>
                                        </p:tav>
                                      </p:tavLst>
                                    </p:anim>
                                    <p:anim calcmode="lin" valueType="num">
                                      <p:cBhvr additive="repl">
                                        <p:cTn id="74" dur="500" fill="hold"/>
                                        <p:tgtEl>
                                          <p:spTgt spid="72"/>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nodeType="clickEffect" fill="hold" presetClass="entr" presetID="9">
                                  <p:stCondLst>
                                    <p:cond delay="0"/>
                                  </p:stCondLst>
                                  <p:childTnLst>
                                    <p:set>
                                      <p:cBhvr>
                                        <p:cTn id="78" dur="1" fill="hold">
                                          <p:stCondLst>
                                            <p:cond delay="0"/>
                                          </p:stCondLst>
                                        </p:cTn>
                                        <p:tgtEl>
                                          <p:spTgt spid="71"/>
                                        </p:tgtEl>
                                        <p:attrNameLst>
                                          <p:attrName>style.visibility</p:attrName>
                                        </p:attrNameLst>
                                      </p:cBhvr>
                                      <p:to>
                                        <p:strVal val="visible"/>
                                      </p:to>
                                    </p:set>
                                    <p:animEffect filter="dissolve" transition="in">
                                      <p:cBhvr additive="repl">
                                        <p:cTn id="79" dur="500"/>
                                        <p:tgtEl>
                                          <p:spTgt spid="71"/>
                                        </p:tgtEl>
                                      </p:cBhvr>
                                    </p:animEffect>
                                  </p:childTnLst>
                                </p:cTn>
                              </p:par>
                            </p:childTnLst>
                          </p:cTn>
                        </p:par>
                      </p:childTnLst>
                    </p:cTn>
                  </p:par>
                  <p:par>
                    <p:cTn id="80" fill="hold">
                      <p:stCondLst>
                        <p:cond delay="indefinite"/>
                      </p:stCondLst>
                      <p:childTnLst>
                        <p:par>
                          <p:cTn id="81" fill="hold">
                            <p:stCondLst>
                              <p:cond delay="0"/>
                            </p:stCondLst>
                            <p:childTnLst>
                              <p:par>
                                <p:cTn id="82" nodeType="clickEffect" fill="hold" presetClass="entr" presetID="9">
                                  <p:stCondLst>
                                    <p:cond delay="0"/>
                                  </p:stCondLst>
                                  <p:childTnLst>
                                    <p:set>
                                      <p:cBhvr>
                                        <p:cTn id="83" dur="1" fill="hold">
                                          <p:stCondLst>
                                            <p:cond delay="0"/>
                                          </p:stCondLst>
                                        </p:cTn>
                                        <p:tgtEl>
                                          <p:spTgt spid="70"/>
                                        </p:tgtEl>
                                        <p:attrNameLst>
                                          <p:attrName>style.visibility</p:attrName>
                                        </p:attrNameLst>
                                      </p:cBhvr>
                                      <p:to>
                                        <p:strVal val="visible"/>
                                      </p:to>
                                    </p:set>
                                    <p:animEffect filter="dissolve" transition="in">
                                      <p:cBhvr additive="repl">
                                        <p:cTn id="84" dur="500"/>
                                        <p:tgtEl>
                                          <p:spTgt spid="7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3" name="TextShape 1"/>
          <p:cNvSpPr txBox="1"/>
          <p:nvPr/>
        </p:nvSpPr>
        <p:spPr>
          <a:xfrm>
            <a:off x="685800" y="3805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Making Pancakes, Continued</a:t>
            </a:r>
            <a:endParaRPr b="0" lang="en-US" sz="4400" spc="-1" strike="noStrike">
              <a:solidFill>
                <a:srgbClr val="9900ff"/>
              </a:solidFill>
              <a:latin typeface="Times New Roman"/>
            </a:endParaRPr>
          </a:p>
        </p:txBody>
      </p:sp>
      <p:sp>
        <p:nvSpPr>
          <p:cNvPr id="74" name="TextShape 2"/>
          <p:cNvSpPr txBox="1"/>
          <p:nvPr/>
        </p:nvSpPr>
        <p:spPr>
          <a:xfrm>
            <a:off x="304920" y="1523520"/>
            <a:ext cx="8534160" cy="2667240"/>
          </a:xfrm>
          <a:prstGeom prst="rect">
            <a:avLst/>
          </a:prstGeom>
          <a:noFill/>
          <a:ln>
            <a:noFill/>
          </a:ln>
        </p:spPr>
        <p:txBody>
          <a:bodyPr>
            <a:normAutofit/>
          </a:bodyPr>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If you want to make more or less than 5 pancakes, you can use the number of eggs you have to determine the number of pancakes you can make.</a:t>
            </a:r>
            <a:endParaRPr b="0" lang="en-US" sz="28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Assuming you have enough flour and baking powder.</a:t>
            </a:r>
            <a:endParaRPr b="0" lang="en-US" sz="2400" spc="-1" strike="noStrike">
              <a:solidFill>
                <a:srgbClr val="000000"/>
              </a:solidFill>
              <a:latin typeface="Times New Roman"/>
            </a:endParaRPr>
          </a:p>
        </p:txBody>
      </p:sp>
      <mc:AlternateContent>
        <mc:Choice xmlns:a14="http://schemas.microsoft.com/office/drawing/2010/main" Requires="a14">
          <p:sp>
            <p:nvSpPr>
              <p:cNvPr id="75" name="Formula 3"/>
              <p:cNvSpPr txBox="1"/>
              <p:nvPr/>
            </p:nvSpPr>
            <p:spPr>
              <a:xfrm>
                <a:off x="228600" y="4572000"/>
                <a:ext cx="4800600" cy="873000"/>
              </a:xfrm>
              <a:prstGeom prst="rect">
                <a:avLst/>
              </a:prstGeom>
            </p:spPr>
            <p:txBody>
              <a:bodyPr/>
              <a:p>
                <a14:m>
                  <m:oMath xmlns:m="http://schemas.openxmlformats.org/officeDocument/2006/math">
                    <m:r>
                      <m:rPr>
                        <m:lit/>
                        <m:nor/>
                      </m:rPr>
                      <m:t xml:space="preserve">8 eggs</m:t>
                    </m:r>
                    <m:r>
                      <m:t xml:space="preserve">×</m:t>
                    </m:r>
                    <m:f>
                      <m:num>
                        <m:r>
                          <m:rPr>
                            <m:lit/>
                            <m:nor/>
                          </m:rPr>
                          <m:t xml:space="preserve">5 pancakes</m:t>
                        </m:r>
                      </m:num>
                      <m:den>
                        <m:r>
                          <m:t xml:space="preserve">2</m:t>
                        </m:r>
                        <m:r>
                          <m:rPr>
                            <m:lit/>
                            <m:nor/>
                          </m:rPr>
                          <m:t xml:space="preserve"> eggs</m:t>
                        </m:r>
                      </m:den>
                    </m:f>
                    <m:r>
                      <m:t xml:space="preserve">=</m:t>
                    </m:r>
                    <m:r>
                      <m:rPr>
                        <m:lit/>
                        <m:nor/>
                      </m:rPr>
                      <m:t xml:space="preserve"> 20 pancakes</m:t>
                    </m:r>
                  </m:oMath>
                </a14:m>
              </a:p>
            </p:txBody>
          </p:sp>
        </mc:Choice>
        <mc:Fallback/>
      </mc:AlternateContent>
      <p:pic>
        <p:nvPicPr>
          <p:cNvPr id="76" name="Picture 6" descr="eggs to pancakes"/>
          <p:cNvPicPr/>
          <p:nvPr/>
        </p:nvPicPr>
        <p:blipFill>
          <a:blip r:embed="rId1"/>
          <a:stretch/>
        </p:blipFill>
        <p:spPr>
          <a:xfrm>
            <a:off x="5181480" y="4343400"/>
            <a:ext cx="3657600" cy="1460520"/>
          </a:xfrm>
          <a:prstGeom prst="rect">
            <a:avLst/>
          </a:prstGeom>
          <a:ln>
            <a:noFill/>
          </a:ln>
        </p:spPr>
      </p:pic>
    </p:spTree>
  </p:cSld>
  <p:transition>
    <p:fade thruBlk="true"/>
  </p:transition>
  <p:timing>
    <p:tnLst>
      <p:par>
        <p:cTn id="85" dur="indefinite" restart="never" nodeType="tmRoot">
          <p:childTnLst>
            <p:seq>
              <p:cTn id="86" dur="indefinite" nodeType="mainSeq">
                <p:childTnLst>
                  <p:par>
                    <p:cTn id="87" fill="hold">
                      <p:stCondLst>
                        <p:cond delay="indefinite"/>
                      </p:stCondLst>
                      <p:childTnLst>
                        <p:par>
                          <p:cTn id="88" fill="hold">
                            <p:stCondLst>
                              <p:cond delay="0"/>
                            </p:stCondLst>
                            <p:childTnLst>
                              <p:par>
                                <p:cTn id="89" nodeType="clickEffect" fill="hold" presetClass="entr" presetID="22" presetSubtype="8">
                                  <p:stCondLst>
                                    <p:cond delay="0"/>
                                  </p:stCondLst>
                                  <p:childTnLst>
                                    <p:set>
                                      <p:cBhvr>
                                        <p:cTn id="90" dur="1" fill="hold">
                                          <p:stCondLst>
                                            <p:cond delay="0"/>
                                          </p:stCondLst>
                                        </p:cTn>
                                        <p:tgtEl>
                                          <p:spTgt spid="74">
                                            <p:txEl>
                                              <p:pRg st="0" end="0"/>
                                            </p:txEl>
                                          </p:spTgt>
                                        </p:tgtEl>
                                        <p:attrNameLst>
                                          <p:attrName>style.visibility</p:attrName>
                                        </p:attrNameLst>
                                      </p:cBhvr>
                                      <p:to>
                                        <p:strVal val="visible"/>
                                      </p:to>
                                    </p:set>
                                    <p:animEffect filter="wipe(left)" transition="in">
                                      <p:cBhvr additive="repl">
                                        <p:cTn id="91" dur="500"/>
                                        <p:tgtEl>
                                          <p:spTgt spid="74">
                                            <p:txEl>
                                              <p:pRg st="0" end="0"/>
                                            </p:txEl>
                                          </p:spTgt>
                                        </p:tgtEl>
                                      </p:cBhvr>
                                    </p:animEffect>
                                  </p:childTnLst>
                                </p:cTn>
                              </p:par>
                              <p:par>
                                <p:cTn id="92" nodeType="withEffect" fill="hold" presetClass="entr" presetID="22" presetSubtype="8">
                                  <p:stCondLst>
                                    <p:cond delay="0"/>
                                  </p:stCondLst>
                                  <p:childTnLst>
                                    <p:set>
                                      <p:cBhvr>
                                        <p:cTn id="93" dur="1" fill="hold">
                                          <p:stCondLst>
                                            <p:cond delay="0"/>
                                          </p:stCondLst>
                                        </p:cTn>
                                        <p:tgtEl>
                                          <p:spTgt spid="74">
                                            <p:txEl>
                                              <p:pRg st="1" end="1"/>
                                            </p:txEl>
                                          </p:spTgt>
                                        </p:tgtEl>
                                        <p:attrNameLst>
                                          <p:attrName>style.visibility</p:attrName>
                                        </p:attrNameLst>
                                      </p:cBhvr>
                                      <p:to>
                                        <p:strVal val="visible"/>
                                      </p:to>
                                    </p:set>
                                    <p:animEffect filter="wipe(left)" transition="in">
                                      <p:cBhvr additive="repl">
                                        <p:cTn id="94" dur="500"/>
                                        <p:tgtEl>
                                          <p:spTgt spid="74">
                                            <p:txEl>
                                              <p:pRg st="1" end="1"/>
                                            </p:txEl>
                                          </p:spTgt>
                                        </p:tgtEl>
                                      </p:cBhvr>
                                    </p:animEffect>
                                  </p:childTnLst>
                                </p:cTn>
                              </p:par>
                            </p:childTnLst>
                          </p:cTn>
                        </p:par>
                      </p:childTnLst>
                    </p:cTn>
                  </p:par>
                  <p:par>
                    <p:cTn id="95" fill="hold">
                      <p:stCondLst>
                        <p:cond delay="indefinite"/>
                      </p:stCondLst>
                      <p:childTnLst>
                        <p:par>
                          <p:cTn id="96" fill="hold">
                            <p:stCondLst>
                              <p:cond delay="0"/>
                            </p:stCondLst>
                            <p:childTnLst>
                              <p:par>
                                <p:cTn id="97" nodeType="clickEffect" fill="hold" presetClass="entr" presetID="9">
                                  <p:stCondLst>
                                    <p:cond delay="0"/>
                                  </p:stCondLst>
                                  <p:childTnLst>
                                    <p:set>
                                      <p:cBhvr>
                                        <p:cTn id="98" dur="1" fill="hold">
                                          <p:stCondLst>
                                            <p:cond delay="0"/>
                                          </p:stCondLst>
                                        </p:cTn>
                                        <p:tgtEl>
                                          <p:spTgt spid="75"/>
                                        </p:tgtEl>
                                        <p:attrNameLst>
                                          <p:attrName>style.visibility</p:attrName>
                                        </p:attrNameLst>
                                      </p:cBhvr>
                                      <p:to>
                                        <p:strVal val="visible"/>
                                      </p:to>
                                    </p:set>
                                    <p:animEffect filter="dissolve" transition="in">
                                      <p:cBhvr additive="repl">
                                        <p:cTn id="99" dur="500"/>
                                        <p:tgtEl>
                                          <p:spTgt spid="75"/>
                                        </p:tgtEl>
                                      </p:cBhvr>
                                    </p:animEffect>
                                  </p:childTnLst>
                                </p:cTn>
                              </p:par>
                            </p:childTnLst>
                          </p:cTn>
                        </p:par>
                      </p:childTnLst>
                    </p:cTn>
                  </p:par>
                  <p:par>
                    <p:cTn id="100" fill="hold">
                      <p:stCondLst>
                        <p:cond delay="indefinite"/>
                      </p:stCondLst>
                      <p:childTnLst>
                        <p:par>
                          <p:cTn id="101" fill="hold">
                            <p:stCondLst>
                              <p:cond delay="0"/>
                            </p:stCondLst>
                            <p:childTnLst>
                              <p:par>
                                <p:cTn id="102" nodeType="clickEffect" fill="hold" presetClass="entr" presetID="2" presetSubtype="2">
                                  <p:stCondLst>
                                    <p:cond delay="0"/>
                                  </p:stCondLst>
                                  <p:childTnLst>
                                    <p:set>
                                      <p:cBhvr>
                                        <p:cTn id="103" dur="1" fill="hold">
                                          <p:stCondLst>
                                            <p:cond delay="0"/>
                                          </p:stCondLst>
                                        </p:cTn>
                                        <p:tgtEl>
                                          <p:spTgt spid="76"/>
                                        </p:tgtEl>
                                        <p:attrNameLst>
                                          <p:attrName>style.visibility</p:attrName>
                                        </p:attrNameLst>
                                      </p:cBhvr>
                                      <p:to>
                                        <p:strVal val="visible"/>
                                      </p:to>
                                    </p:set>
                                    <p:anim calcmode="lin" valueType="num">
                                      <p:cBhvr additive="base">
                                        <p:cTn id="104" dur="500" fill="hold"/>
                                        <p:tgtEl>
                                          <p:spTgt spid="76"/>
                                        </p:tgtEl>
                                        <p:attrNameLst>
                                          <p:attrName>ppt_x</p:attrName>
                                        </p:attrNameLst>
                                      </p:cBhvr>
                                      <p:tavLst>
                                        <p:tav tm="0">
                                          <p:val>
                                            <p:strVal val="1+#ppt_w/2"/>
                                          </p:val>
                                        </p:tav>
                                        <p:tav tm="100000">
                                          <p:val>
                                            <p:strVal val="#ppt_x"/>
                                          </p:val>
                                        </p:tav>
                                      </p:tavLst>
                                    </p:anim>
                                    <p:anim calcmode="lin" valueType="num">
                                      <p:cBhvr additive="base">
                                        <p:cTn id="105" dur="5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7" name="TextShape 1"/>
          <p:cNvSpPr txBox="1"/>
          <p:nvPr/>
        </p:nvSpPr>
        <p:spPr>
          <a:xfrm>
            <a:off x="685800" y="357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Making Molecules</a:t>
            </a:r>
            <a:br/>
            <a:r>
              <a:rPr b="0" lang="en-US" sz="4400" spc="-1" strike="noStrike">
                <a:solidFill>
                  <a:srgbClr val="9900ff"/>
                </a:solidFill>
                <a:latin typeface="Times New Roman"/>
              </a:rPr>
              <a:t>Mole-to-Mole Conversions</a:t>
            </a:r>
            <a:endParaRPr b="0" lang="en-US" sz="4400" spc="-1" strike="noStrike">
              <a:solidFill>
                <a:srgbClr val="9900ff"/>
              </a:solidFill>
              <a:latin typeface="Times New Roman"/>
            </a:endParaRPr>
          </a:p>
        </p:txBody>
      </p:sp>
      <p:sp>
        <p:nvSpPr>
          <p:cNvPr id="78" name="TextShape 2"/>
          <p:cNvSpPr txBox="1"/>
          <p:nvPr/>
        </p:nvSpPr>
        <p:spPr>
          <a:xfrm>
            <a:off x="457200" y="1980720"/>
            <a:ext cx="8229600" cy="4496040"/>
          </a:xfrm>
          <a:prstGeom prst="rect">
            <a:avLst/>
          </a:prstGeom>
          <a:noFill/>
          <a:ln>
            <a:noFill/>
          </a:ln>
        </p:spPr>
        <p:txBody>
          <a:bodyPr>
            <a:normAutofit/>
          </a:bodyPr>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The balanced equation is the “recipe” for a chemical reaction.</a:t>
            </a:r>
            <a:endParaRPr b="0" lang="en-US" sz="2800" spc="-1" strike="noStrike">
              <a:solidFill>
                <a:srgbClr val="000000"/>
              </a:solidFill>
              <a:latin typeface="Times New Roman"/>
            </a:endParaRPr>
          </a:p>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The equation 3 H</a:t>
            </a:r>
            <a:r>
              <a:rPr b="0" lang="en-US" sz="2800" spc="-1" strike="noStrike" baseline="-25000">
                <a:solidFill>
                  <a:srgbClr val="000000"/>
                </a:solidFill>
                <a:latin typeface="Times New Roman"/>
              </a:rPr>
              <a:t>2</a:t>
            </a:r>
            <a:r>
              <a:rPr b="0" lang="en-US" sz="2800" spc="-1" strike="noStrike">
                <a:solidFill>
                  <a:srgbClr val="000000"/>
                </a:solidFill>
                <a:latin typeface="Times New Roman"/>
              </a:rPr>
              <a:t>(</a:t>
            </a:r>
            <a:r>
              <a:rPr b="0" i="1" lang="en-US" sz="2800" spc="-1" strike="noStrike">
                <a:solidFill>
                  <a:srgbClr val="000000"/>
                </a:solidFill>
                <a:latin typeface="Times New Roman"/>
              </a:rPr>
              <a:t>g</a:t>
            </a:r>
            <a:r>
              <a:rPr b="0" lang="en-US" sz="2800" spc="-1" strike="noStrike">
                <a:solidFill>
                  <a:srgbClr val="000000"/>
                </a:solidFill>
                <a:latin typeface="Times New Roman"/>
              </a:rPr>
              <a:t>) + N</a:t>
            </a:r>
            <a:r>
              <a:rPr b="0" lang="en-US" sz="2800" spc="-1" strike="noStrike" baseline="-25000">
                <a:solidFill>
                  <a:srgbClr val="000000"/>
                </a:solidFill>
                <a:latin typeface="Times New Roman"/>
              </a:rPr>
              <a:t>2</a:t>
            </a:r>
            <a:r>
              <a:rPr b="0" lang="en-US" sz="2800" spc="-1" strike="noStrike">
                <a:solidFill>
                  <a:srgbClr val="000000"/>
                </a:solidFill>
                <a:latin typeface="Times New Roman"/>
              </a:rPr>
              <a:t>(</a:t>
            </a:r>
            <a:r>
              <a:rPr b="0" i="1" lang="en-US" sz="2800" spc="-1" strike="noStrike">
                <a:solidFill>
                  <a:srgbClr val="000000"/>
                </a:solidFill>
                <a:latin typeface="Times New Roman"/>
              </a:rPr>
              <a:t>g</a:t>
            </a:r>
            <a:r>
              <a:rPr b="0" lang="en-US" sz="2800" spc="-1" strike="noStrike">
                <a:solidFill>
                  <a:srgbClr val="000000"/>
                </a:solidFill>
                <a:latin typeface="Times New Roman"/>
              </a:rPr>
              <a:t>)  </a:t>
            </a:r>
            <a:r>
              <a:rPr b="0" lang="en-US" sz="2800" spc="-1" strike="noStrike">
                <a:solidFill>
                  <a:srgbClr val="000000"/>
                </a:solidFill>
                <a:latin typeface="Symbol"/>
                <a:ea typeface="Symbol"/>
              </a:rPr>
              <a:t></a:t>
            </a:r>
            <a:r>
              <a:rPr b="0" lang="en-US" sz="2800" spc="-1" strike="noStrike">
                <a:solidFill>
                  <a:srgbClr val="000000"/>
                </a:solidFill>
                <a:latin typeface="Times New Roman"/>
              </a:rPr>
              <a:t> 2 NH</a:t>
            </a:r>
            <a:r>
              <a:rPr b="0" lang="en-US" sz="2800" spc="-1" strike="noStrike" baseline="-25000">
                <a:solidFill>
                  <a:srgbClr val="000000"/>
                </a:solidFill>
                <a:latin typeface="Times New Roman"/>
              </a:rPr>
              <a:t>3</a:t>
            </a:r>
            <a:r>
              <a:rPr b="0" lang="en-US" sz="2800" spc="-1" strike="noStrike">
                <a:solidFill>
                  <a:srgbClr val="000000"/>
                </a:solidFill>
                <a:latin typeface="Times New Roman"/>
              </a:rPr>
              <a:t>(</a:t>
            </a:r>
            <a:r>
              <a:rPr b="0" i="1" lang="en-US" sz="2800" spc="-1" strike="noStrike">
                <a:solidFill>
                  <a:srgbClr val="000000"/>
                </a:solidFill>
                <a:latin typeface="Times New Roman"/>
              </a:rPr>
              <a:t>g</a:t>
            </a:r>
            <a:r>
              <a:rPr b="0" lang="en-US" sz="2800" spc="-1" strike="noStrike">
                <a:solidFill>
                  <a:srgbClr val="000000"/>
                </a:solidFill>
                <a:latin typeface="Times New Roman"/>
              </a:rPr>
              <a:t>) tells us that 3 molecules of H</a:t>
            </a:r>
            <a:r>
              <a:rPr b="0" lang="en-US" sz="2800" spc="-1" strike="noStrike" baseline="-25000">
                <a:solidFill>
                  <a:srgbClr val="000000"/>
                </a:solidFill>
                <a:latin typeface="Times New Roman"/>
              </a:rPr>
              <a:t>2</a:t>
            </a:r>
            <a:r>
              <a:rPr b="0" lang="en-US" sz="2800" spc="-1" strike="noStrike">
                <a:solidFill>
                  <a:srgbClr val="000000"/>
                </a:solidFill>
                <a:latin typeface="Times New Roman"/>
              </a:rPr>
              <a:t> react with exactly 1 molecule of N</a:t>
            </a:r>
            <a:r>
              <a:rPr b="0" lang="en-US" sz="2800" spc="-1" strike="noStrike" baseline="-25000">
                <a:solidFill>
                  <a:srgbClr val="000000"/>
                </a:solidFill>
                <a:latin typeface="Times New Roman"/>
              </a:rPr>
              <a:t>2</a:t>
            </a:r>
            <a:r>
              <a:rPr b="0" lang="en-US" sz="2800" spc="-1" strike="noStrike">
                <a:solidFill>
                  <a:srgbClr val="000000"/>
                </a:solidFill>
                <a:latin typeface="Times New Roman"/>
              </a:rPr>
              <a:t> and make exactly 2 molecules of NH</a:t>
            </a:r>
            <a:r>
              <a:rPr b="0" lang="en-US" sz="2800" spc="-1" strike="noStrike" baseline="-25000">
                <a:solidFill>
                  <a:srgbClr val="000000"/>
                </a:solidFill>
                <a:latin typeface="Times New Roman"/>
              </a:rPr>
              <a:t>3 </a:t>
            </a:r>
            <a:r>
              <a:rPr b="0" lang="en-US" sz="2800" spc="-1" strike="noStrike">
                <a:solidFill>
                  <a:srgbClr val="000000"/>
                </a:solidFill>
                <a:latin typeface="Times New Roman"/>
              </a:rPr>
              <a:t>or:</a:t>
            </a:r>
            <a:r>
              <a:rPr b="0" lang="en-US" sz="2800" spc="-1" strike="noStrike" baseline="-25000">
                <a:solidFill>
                  <a:srgbClr val="000000"/>
                </a:solidFill>
                <a:latin typeface="Times New Roman"/>
              </a:rPr>
              <a:t> </a:t>
            </a:r>
            <a:endParaRPr b="0" lang="en-US" sz="2800" spc="-1" strike="noStrike">
              <a:solidFill>
                <a:srgbClr val="000000"/>
              </a:solidFill>
              <a:latin typeface="Times New Roman"/>
            </a:endParaRPr>
          </a:p>
          <a:p>
            <a:pPr marL="342720" indent="-342720"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3 molecules H</a:t>
            </a:r>
            <a:r>
              <a:rPr b="0" lang="en-US" sz="2800" spc="-1" strike="noStrike" baseline="-25000">
                <a:solidFill>
                  <a:srgbClr val="000000"/>
                </a:solidFill>
                <a:latin typeface="Times New Roman"/>
              </a:rPr>
              <a:t>2</a:t>
            </a:r>
            <a:r>
              <a:rPr b="0" lang="en-US" sz="2800" spc="-1" strike="noStrike">
                <a:solidFill>
                  <a:srgbClr val="000000"/>
                </a:solidFill>
                <a:latin typeface="Times New Roman"/>
              </a:rPr>
              <a:t> </a:t>
            </a:r>
            <a:r>
              <a:rPr b="0" lang="en-US" sz="2800" spc="-1" strike="noStrike">
                <a:solidFill>
                  <a:srgbClr val="000000"/>
                </a:solidFill>
                <a:latin typeface="Symbol"/>
                <a:ea typeface="Symbol"/>
              </a:rPr>
              <a:t></a:t>
            </a:r>
            <a:r>
              <a:rPr b="0" lang="en-US" sz="2800" spc="-1" strike="noStrike">
                <a:solidFill>
                  <a:srgbClr val="000000"/>
                </a:solidFill>
                <a:latin typeface="Times New Roman"/>
              </a:rPr>
              <a:t> 1 molecule N</a:t>
            </a:r>
            <a:r>
              <a:rPr b="0" lang="en-US" sz="2800" spc="-1" strike="noStrike" baseline="-25000">
                <a:solidFill>
                  <a:srgbClr val="000000"/>
                </a:solidFill>
                <a:latin typeface="Times New Roman"/>
              </a:rPr>
              <a:t>2 </a:t>
            </a:r>
            <a:r>
              <a:rPr b="0" lang="en-US" sz="2800" spc="-1" strike="noStrike">
                <a:solidFill>
                  <a:srgbClr val="000000"/>
                </a:solidFill>
                <a:latin typeface="Symbol"/>
                <a:ea typeface="Symbol"/>
              </a:rPr>
              <a:t></a:t>
            </a:r>
            <a:r>
              <a:rPr b="0" lang="en-US" sz="2800" spc="-1" strike="noStrike">
                <a:solidFill>
                  <a:srgbClr val="000000"/>
                </a:solidFill>
                <a:latin typeface="Times New Roman"/>
              </a:rPr>
              <a:t> 2 molecules NH</a:t>
            </a:r>
            <a:r>
              <a:rPr b="0" lang="en-US" sz="2800" spc="-1" strike="noStrike" baseline="-25000">
                <a:solidFill>
                  <a:srgbClr val="000000"/>
                </a:solidFill>
                <a:latin typeface="Times New Roman"/>
              </a:rPr>
              <a:t>3</a:t>
            </a:r>
            <a:r>
              <a:rPr b="0" lang="en-US" sz="2800" spc="-1" strike="noStrike">
                <a:solidFill>
                  <a:srgbClr val="000000"/>
                </a:solidFill>
                <a:latin typeface="Times New Roman"/>
              </a:rPr>
              <a:t> </a:t>
            </a:r>
            <a:endParaRPr b="0" lang="en-US" sz="2800" spc="-1" strike="noStrike">
              <a:solidFill>
                <a:srgbClr val="000000"/>
              </a:solidFill>
              <a:latin typeface="Times New Roman"/>
            </a:endParaRPr>
          </a:p>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Since we count molecules by moles:</a:t>
            </a:r>
            <a:endParaRPr b="0" lang="en-US" sz="2800" spc="-1" strike="noStrike">
              <a:solidFill>
                <a:srgbClr val="000000"/>
              </a:solidFill>
              <a:latin typeface="Times New Roman"/>
            </a:endParaRPr>
          </a:p>
          <a:p>
            <a:pPr marL="342720" indent="-342720"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3 moles H</a:t>
            </a:r>
            <a:r>
              <a:rPr b="0" lang="en-US" sz="2800" spc="-1" strike="noStrike" baseline="-25000">
                <a:solidFill>
                  <a:srgbClr val="000000"/>
                </a:solidFill>
                <a:latin typeface="Times New Roman"/>
              </a:rPr>
              <a:t>2</a:t>
            </a:r>
            <a:r>
              <a:rPr b="0" lang="en-US" sz="2800" spc="-1" strike="noStrike">
                <a:solidFill>
                  <a:srgbClr val="000000"/>
                </a:solidFill>
                <a:latin typeface="Times New Roman"/>
              </a:rPr>
              <a:t> </a:t>
            </a:r>
            <a:r>
              <a:rPr b="0" lang="en-US" sz="2800" spc="-1" strike="noStrike">
                <a:solidFill>
                  <a:srgbClr val="000000"/>
                </a:solidFill>
                <a:latin typeface="Symbol"/>
                <a:ea typeface="Symbol"/>
              </a:rPr>
              <a:t></a:t>
            </a:r>
            <a:r>
              <a:rPr b="0" lang="en-US" sz="2800" spc="-1" strike="noStrike">
                <a:solidFill>
                  <a:srgbClr val="000000"/>
                </a:solidFill>
                <a:latin typeface="Times New Roman"/>
              </a:rPr>
              <a:t> 1 mole N</a:t>
            </a:r>
            <a:r>
              <a:rPr b="0" lang="en-US" sz="2800" spc="-1" strike="noStrike" baseline="-25000">
                <a:solidFill>
                  <a:srgbClr val="000000"/>
                </a:solidFill>
                <a:latin typeface="Times New Roman"/>
              </a:rPr>
              <a:t>2 </a:t>
            </a:r>
            <a:r>
              <a:rPr b="0" lang="en-US" sz="2800" spc="-1" strike="noStrike">
                <a:solidFill>
                  <a:srgbClr val="000000"/>
                </a:solidFill>
                <a:latin typeface="Symbol"/>
                <a:ea typeface="Symbol"/>
              </a:rPr>
              <a:t></a:t>
            </a:r>
            <a:r>
              <a:rPr b="0" lang="en-US" sz="2800" spc="-1" strike="noStrike">
                <a:solidFill>
                  <a:srgbClr val="000000"/>
                </a:solidFill>
                <a:latin typeface="Times New Roman"/>
              </a:rPr>
              <a:t> 2 moles NH</a:t>
            </a:r>
            <a:r>
              <a:rPr b="0" lang="en-US" sz="2800" spc="-1" strike="noStrike" baseline="-25000">
                <a:solidFill>
                  <a:srgbClr val="000000"/>
                </a:solidFill>
                <a:latin typeface="Times New Roman"/>
              </a:rPr>
              <a:t>3</a:t>
            </a:r>
            <a:endParaRPr b="0" lang="en-US" sz="2800" spc="-1" strike="noStrike">
              <a:solidFill>
                <a:srgbClr val="000000"/>
              </a:solidFill>
              <a:latin typeface="Times New Roman"/>
            </a:endParaRPr>
          </a:p>
        </p:txBody>
      </p:sp>
    </p:spTree>
  </p:cSld>
  <p:transition>
    <p:fade thruBlk="true"/>
  </p:transition>
  <p:timing>
    <p:tnLst>
      <p:par>
        <p:cTn id="106" dur="indefinite" restart="never" nodeType="tmRoot">
          <p:childTnLst>
            <p:seq>
              <p:cTn id="107" dur="indefinite" nodeType="mainSeq">
                <p:childTnLst>
                  <p:par>
                    <p:cTn id="108" fill="hold">
                      <p:stCondLst>
                        <p:cond delay="indefinite"/>
                      </p:stCondLst>
                      <p:childTnLst>
                        <p:par>
                          <p:cTn id="109" fill="hold">
                            <p:stCondLst>
                              <p:cond delay="0"/>
                            </p:stCondLst>
                            <p:childTnLst>
                              <p:par>
                                <p:cTn id="110" nodeType="clickEffect" fill="hold" presetClass="entr" presetID="22" presetSubtype="8">
                                  <p:stCondLst>
                                    <p:cond delay="0"/>
                                  </p:stCondLst>
                                  <p:childTnLst>
                                    <p:set>
                                      <p:cBhvr>
                                        <p:cTn id="111" dur="1" fill="hold">
                                          <p:stCondLst>
                                            <p:cond delay="0"/>
                                          </p:stCondLst>
                                        </p:cTn>
                                        <p:tgtEl>
                                          <p:spTgt spid="78">
                                            <p:txEl>
                                              <p:pRg st="0" end="0"/>
                                            </p:txEl>
                                          </p:spTgt>
                                        </p:tgtEl>
                                        <p:attrNameLst>
                                          <p:attrName>style.visibility</p:attrName>
                                        </p:attrNameLst>
                                      </p:cBhvr>
                                      <p:to>
                                        <p:strVal val="visible"/>
                                      </p:to>
                                    </p:set>
                                    <p:animEffect filter="wipe(left)" transition="in">
                                      <p:cBhvr additive="repl">
                                        <p:cTn id="112" dur="500"/>
                                        <p:tgtEl>
                                          <p:spTgt spid="78">
                                            <p:txEl>
                                              <p:pRg st="0" end="0"/>
                                            </p:txEl>
                                          </p:spTgt>
                                        </p:tgtEl>
                                      </p:cBhvr>
                                    </p:animEffect>
                                  </p:childTnLst>
                                </p:cTn>
                              </p:par>
                            </p:childTnLst>
                          </p:cTn>
                        </p:par>
                      </p:childTnLst>
                    </p:cTn>
                  </p:par>
                  <p:par>
                    <p:cTn id="113" fill="hold">
                      <p:stCondLst>
                        <p:cond delay="indefinite"/>
                      </p:stCondLst>
                      <p:childTnLst>
                        <p:par>
                          <p:cTn id="114" fill="hold">
                            <p:stCondLst>
                              <p:cond delay="0"/>
                            </p:stCondLst>
                            <p:childTnLst>
                              <p:par>
                                <p:cTn id="115" nodeType="clickEffect" fill="hold" presetClass="entr" presetID="22" presetSubtype="8">
                                  <p:stCondLst>
                                    <p:cond delay="0"/>
                                  </p:stCondLst>
                                  <p:childTnLst>
                                    <p:set>
                                      <p:cBhvr>
                                        <p:cTn id="116" dur="1" fill="hold">
                                          <p:stCondLst>
                                            <p:cond delay="0"/>
                                          </p:stCondLst>
                                        </p:cTn>
                                        <p:tgtEl>
                                          <p:spTgt spid="78">
                                            <p:txEl>
                                              <p:pRg st="1" end="1"/>
                                            </p:txEl>
                                          </p:spTgt>
                                        </p:tgtEl>
                                        <p:attrNameLst>
                                          <p:attrName>style.visibility</p:attrName>
                                        </p:attrNameLst>
                                      </p:cBhvr>
                                      <p:to>
                                        <p:strVal val="visible"/>
                                      </p:to>
                                    </p:set>
                                    <p:animEffect filter="wipe(left)" transition="in">
                                      <p:cBhvr additive="repl">
                                        <p:cTn id="117" dur="500"/>
                                        <p:tgtEl>
                                          <p:spTgt spid="78">
                                            <p:txEl>
                                              <p:pRg st="1" end="1"/>
                                            </p:txEl>
                                          </p:spTgt>
                                        </p:tgtEl>
                                      </p:cBhvr>
                                    </p:animEffect>
                                  </p:childTnLst>
                                </p:cTn>
                              </p:par>
                            </p:childTnLst>
                          </p:cTn>
                        </p:par>
                      </p:childTnLst>
                    </p:cTn>
                  </p:par>
                  <p:par>
                    <p:cTn id="118" fill="hold">
                      <p:stCondLst>
                        <p:cond delay="indefinite"/>
                      </p:stCondLst>
                      <p:childTnLst>
                        <p:par>
                          <p:cTn id="119" fill="hold">
                            <p:stCondLst>
                              <p:cond delay="0"/>
                            </p:stCondLst>
                            <p:childTnLst>
                              <p:par>
                                <p:cTn id="120" nodeType="clickEffect" fill="hold" presetClass="entr" presetID="22" presetSubtype="8">
                                  <p:stCondLst>
                                    <p:cond delay="0"/>
                                  </p:stCondLst>
                                  <p:childTnLst>
                                    <p:set>
                                      <p:cBhvr>
                                        <p:cTn id="121" dur="1" fill="hold">
                                          <p:stCondLst>
                                            <p:cond delay="0"/>
                                          </p:stCondLst>
                                        </p:cTn>
                                        <p:tgtEl>
                                          <p:spTgt spid="78">
                                            <p:txEl>
                                              <p:pRg st="2" end="2"/>
                                            </p:txEl>
                                          </p:spTgt>
                                        </p:tgtEl>
                                        <p:attrNameLst>
                                          <p:attrName>style.visibility</p:attrName>
                                        </p:attrNameLst>
                                      </p:cBhvr>
                                      <p:to>
                                        <p:strVal val="visible"/>
                                      </p:to>
                                    </p:set>
                                    <p:animEffect filter="wipe(left)" transition="in">
                                      <p:cBhvr additive="repl">
                                        <p:cTn id="122" dur="500"/>
                                        <p:tgtEl>
                                          <p:spTgt spid="78">
                                            <p:txEl>
                                              <p:pRg st="2" end="2"/>
                                            </p:txEl>
                                          </p:spTgt>
                                        </p:tgtEl>
                                      </p:cBhvr>
                                    </p:animEffect>
                                  </p:childTnLst>
                                </p:cTn>
                              </p:par>
                            </p:childTnLst>
                          </p:cTn>
                        </p:par>
                      </p:childTnLst>
                    </p:cTn>
                  </p:par>
                  <p:par>
                    <p:cTn id="123" fill="hold">
                      <p:stCondLst>
                        <p:cond delay="indefinite"/>
                      </p:stCondLst>
                      <p:childTnLst>
                        <p:par>
                          <p:cTn id="124" fill="hold">
                            <p:stCondLst>
                              <p:cond delay="0"/>
                            </p:stCondLst>
                            <p:childTnLst>
                              <p:par>
                                <p:cTn id="125" nodeType="clickEffect" fill="hold" presetClass="entr" presetID="22" presetSubtype="8">
                                  <p:stCondLst>
                                    <p:cond delay="0"/>
                                  </p:stCondLst>
                                  <p:childTnLst>
                                    <p:set>
                                      <p:cBhvr>
                                        <p:cTn id="126" dur="1" fill="hold">
                                          <p:stCondLst>
                                            <p:cond delay="0"/>
                                          </p:stCondLst>
                                        </p:cTn>
                                        <p:tgtEl>
                                          <p:spTgt spid="78">
                                            <p:txEl>
                                              <p:pRg st="3" end="3"/>
                                            </p:txEl>
                                          </p:spTgt>
                                        </p:tgtEl>
                                        <p:attrNameLst>
                                          <p:attrName>style.visibility</p:attrName>
                                        </p:attrNameLst>
                                      </p:cBhvr>
                                      <p:to>
                                        <p:strVal val="visible"/>
                                      </p:to>
                                    </p:set>
                                    <p:animEffect filter="wipe(left)" transition="in">
                                      <p:cBhvr additive="repl">
                                        <p:cTn id="127" dur="500"/>
                                        <p:tgtEl>
                                          <p:spTgt spid="78">
                                            <p:txEl>
                                              <p:pRg st="3" end="3"/>
                                            </p:txEl>
                                          </p:spTgt>
                                        </p:tgtEl>
                                      </p:cBhvr>
                                    </p:animEffect>
                                  </p:childTnLst>
                                </p:cTn>
                              </p:par>
                            </p:childTnLst>
                          </p:cTn>
                        </p:par>
                      </p:childTnLst>
                    </p:cTn>
                  </p:par>
                  <p:par>
                    <p:cTn id="128" fill="hold">
                      <p:stCondLst>
                        <p:cond delay="indefinite"/>
                      </p:stCondLst>
                      <p:childTnLst>
                        <p:par>
                          <p:cTn id="129" fill="hold">
                            <p:stCondLst>
                              <p:cond delay="0"/>
                            </p:stCondLst>
                            <p:childTnLst>
                              <p:par>
                                <p:cTn id="130" nodeType="clickEffect" fill="hold" presetClass="entr" presetID="22" presetSubtype="8">
                                  <p:stCondLst>
                                    <p:cond delay="0"/>
                                  </p:stCondLst>
                                  <p:childTnLst>
                                    <p:set>
                                      <p:cBhvr>
                                        <p:cTn id="131" dur="1" fill="hold">
                                          <p:stCondLst>
                                            <p:cond delay="0"/>
                                          </p:stCondLst>
                                        </p:cTn>
                                        <p:tgtEl>
                                          <p:spTgt spid="78">
                                            <p:txEl>
                                              <p:pRg st="4" end="4"/>
                                            </p:txEl>
                                          </p:spTgt>
                                        </p:tgtEl>
                                        <p:attrNameLst>
                                          <p:attrName>style.visibility</p:attrName>
                                        </p:attrNameLst>
                                      </p:cBhvr>
                                      <p:to>
                                        <p:strVal val="visible"/>
                                      </p:to>
                                    </p:set>
                                    <p:animEffect filter="wipe(left)" transition="in">
                                      <p:cBhvr additive="repl">
                                        <p:cTn id="132" dur="500"/>
                                        <p:tgtEl>
                                          <p:spTgt spid="78">
                                            <p:txEl>
                                              <p:pRg st="4" end="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9" name="TextShape 1"/>
          <p:cNvSpPr txBox="1"/>
          <p:nvPr/>
        </p:nvSpPr>
        <p:spPr>
          <a:xfrm>
            <a:off x="685800" y="228240"/>
            <a:ext cx="7772400" cy="685800"/>
          </a:xfrm>
          <a:prstGeom prst="rect">
            <a:avLst/>
          </a:prstGeom>
          <a:noFill/>
          <a:ln>
            <a:noFill/>
          </a:ln>
        </p:spPr>
        <p:txBody>
          <a:bodyPr anchor="ctr">
            <a:noAutofit/>
          </a:bodyPr>
          <a:p>
            <a:pPr algn="ctr">
              <a:lnSpc>
                <a:spcPct val="9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9900ff"/>
                </a:solidFill>
                <a:latin typeface="Times New Roman"/>
              </a:rPr>
              <a:t>Example 8.1—How Many Moles of NaCl Result from the Complete Reaction of 3.4 Mol of Cl</a:t>
            </a:r>
            <a:r>
              <a:rPr b="0" lang="en-US" sz="2800" spc="-1" strike="noStrike" baseline="-25000">
                <a:solidFill>
                  <a:srgbClr val="9900ff"/>
                </a:solidFill>
                <a:latin typeface="Times New Roman"/>
              </a:rPr>
              <a:t>2</a:t>
            </a:r>
            <a:r>
              <a:rPr b="0" lang="en-US" sz="2800" spc="-1" strike="noStrike">
                <a:solidFill>
                  <a:srgbClr val="9900ff"/>
                </a:solidFill>
                <a:latin typeface="Times New Roman"/>
              </a:rPr>
              <a:t>? </a:t>
            </a:r>
            <a:br/>
            <a:r>
              <a:rPr b="0" lang="en-US" sz="2800" spc="-1" strike="noStrike">
                <a:solidFill>
                  <a:srgbClr val="9900ff"/>
                </a:solidFill>
                <a:latin typeface="Times New Roman"/>
              </a:rPr>
              <a:t>2 Na(</a:t>
            </a:r>
            <a:r>
              <a:rPr b="0" i="1" lang="en-US" sz="2800" spc="-1" strike="noStrike">
                <a:solidFill>
                  <a:srgbClr val="9900ff"/>
                </a:solidFill>
                <a:latin typeface="Times New Roman"/>
              </a:rPr>
              <a:t>s</a:t>
            </a:r>
            <a:r>
              <a:rPr b="0" lang="en-US" sz="2800" spc="-1" strike="noStrike">
                <a:solidFill>
                  <a:srgbClr val="9900ff"/>
                </a:solidFill>
                <a:latin typeface="Times New Roman"/>
              </a:rPr>
              <a:t>) + Cl</a:t>
            </a:r>
            <a:r>
              <a:rPr b="0" lang="en-US" sz="2800" spc="-1" strike="noStrike" baseline="-25000">
                <a:solidFill>
                  <a:srgbClr val="9900ff"/>
                </a:solidFill>
                <a:latin typeface="Times New Roman"/>
              </a:rPr>
              <a:t>2</a:t>
            </a:r>
            <a:r>
              <a:rPr b="0" lang="en-US" sz="2800" spc="-1" strike="noStrike">
                <a:solidFill>
                  <a:srgbClr val="9900ff"/>
                </a:solidFill>
                <a:latin typeface="Times New Roman"/>
              </a:rPr>
              <a:t>(</a:t>
            </a:r>
            <a:r>
              <a:rPr b="0" i="1" lang="en-US" sz="2800" spc="-1" strike="noStrike">
                <a:solidFill>
                  <a:srgbClr val="9900ff"/>
                </a:solidFill>
                <a:latin typeface="Times New Roman"/>
              </a:rPr>
              <a:t>g</a:t>
            </a:r>
            <a:r>
              <a:rPr b="0" lang="en-US" sz="2800" spc="-1" strike="noStrike">
                <a:solidFill>
                  <a:srgbClr val="9900ff"/>
                </a:solidFill>
                <a:latin typeface="Times New Roman"/>
              </a:rPr>
              <a:t>) </a:t>
            </a:r>
            <a:r>
              <a:rPr b="0" lang="en-US" sz="2800" spc="-1" strike="noStrike">
                <a:solidFill>
                  <a:srgbClr val="9900ff"/>
                </a:solidFill>
                <a:latin typeface="Times New Roman"/>
                <a:ea typeface="Times New Roman"/>
              </a:rPr>
              <a:t>→ 2 NaCl</a:t>
            </a:r>
            <a:r>
              <a:rPr b="0" lang="en-US" sz="2800" spc="-1" strike="noStrike">
                <a:solidFill>
                  <a:srgbClr val="9900ff"/>
                </a:solidFill>
                <a:latin typeface="Times New Roman"/>
              </a:rPr>
              <a:t> </a:t>
            </a:r>
            <a:endParaRPr b="0" lang="en-US" sz="2800" spc="-1" strike="noStrike">
              <a:solidFill>
                <a:srgbClr val="9900ff"/>
              </a:solidFill>
              <a:latin typeface="Times New Roman"/>
            </a:endParaRPr>
          </a:p>
        </p:txBody>
      </p:sp>
      <p:sp>
        <p:nvSpPr>
          <p:cNvPr id="80" name="CustomShape 2"/>
          <p:cNvSpPr/>
          <p:nvPr/>
        </p:nvSpPr>
        <p:spPr>
          <a:xfrm>
            <a:off x="2362320" y="5398920"/>
            <a:ext cx="6629400" cy="820800"/>
          </a:xfrm>
          <a:prstGeom prst="rect">
            <a:avLst/>
          </a:pr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Since the reaction makes 2 molecules of NaCl for every 1 mole of Cl</a:t>
            </a:r>
            <a:r>
              <a:rPr b="0" lang="en-US" sz="2400" spc="-1" strike="noStrike" baseline="-25000">
                <a:solidFill>
                  <a:srgbClr val="000000"/>
                </a:solidFill>
                <a:latin typeface="Times New Roman"/>
              </a:rPr>
              <a:t>2</a:t>
            </a:r>
            <a:r>
              <a:rPr b="0" lang="en-US" sz="2400" spc="-1" strike="noStrike">
                <a:solidFill>
                  <a:srgbClr val="000000"/>
                </a:solidFill>
                <a:latin typeface="Times New Roman"/>
              </a:rPr>
              <a:t>, the number makes sense.</a:t>
            </a:r>
            <a:endParaRPr b="0" lang="en-US" sz="2400" spc="-1" strike="noStrike">
              <a:solidFill>
                <a:srgbClr val="000000"/>
              </a:solidFill>
              <a:latin typeface="Times New Roman"/>
            </a:endParaRPr>
          </a:p>
        </p:txBody>
      </p:sp>
      <p:sp>
        <p:nvSpPr>
          <p:cNvPr id="81" name="CustomShape 3"/>
          <p:cNvSpPr/>
          <p:nvPr/>
        </p:nvSpPr>
        <p:spPr>
          <a:xfrm>
            <a:off x="4724280" y="3809880"/>
            <a:ext cx="4267440" cy="1589040"/>
          </a:xfrm>
          <a:prstGeom prst="rect">
            <a:avLst/>
          </a:prstGeom>
          <a:noFill/>
          <a:ln>
            <a:noFill/>
          </a:ln>
        </p:spPr>
        <p:style>
          <a:lnRef idx="0"/>
          <a:fillRef idx="0"/>
          <a:effectRef idx="0"/>
          <a:fontRef idx="minor"/>
        </p:style>
      </p:sp>
      <p:sp>
        <p:nvSpPr>
          <p:cNvPr id="82" name="CustomShape 4"/>
          <p:cNvSpPr/>
          <p:nvPr/>
        </p:nvSpPr>
        <p:spPr>
          <a:xfrm>
            <a:off x="2362320" y="2133720"/>
            <a:ext cx="6629400" cy="1676160"/>
          </a:xfrm>
          <a:prstGeom prst="rect">
            <a:avLst/>
          </a:pr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1 mol Cl</a:t>
            </a:r>
            <a:r>
              <a:rPr b="0" lang="en-US" sz="2400" spc="-1" strike="noStrike" baseline="-25000">
                <a:solidFill>
                  <a:srgbClr val="000000"/>
                </a:solidFill>
                <a:latin typeface="Times New Roman"/>
              </a:rPr>
              <a:t>2</a:t>
            </a:r>
            <a:r>
              <a:rPr b="0" lang="en-US" sz="2400" spc="-1" strike="noStrike">
                <a:solidFill>
                  <a:srgbClr val="000000"/>
                </a:solidFill>
                <a:latin typeface="Times New Roman"/>
              </a:rPr>
              <a:t> </a:t>
            </a:r>
            <a:r>
              <a:rPr b="0" lang="en-US" sz="2400" spc="-1" strike="noStrike">
                <a:solidFill>
                  <a:srgbClr val="000000"/>
                </a:solidFill>
                <a:latin typeface="Symbol"/>
                <a:ea typeface="Symbol"/>
              </a:rPr>
              <a:t></a:t>
            </a:r>
            <a:r>
              <a:rPr b="0" lang="en-US" sz="2400" spc="-1" strike="noStrike">
                <a:solidFill>
                  <a:srgbClr val="000000"/>
                </a:solidFill>
                <a:latin typeface="Times New Roman"/>
              </a:rPr>
              <a:t> 2 NaCl</a:t>
            </a:r>
            <a:endParaRPr b="0" lang="en-US" sz="2400" spc="-1" strike="noStrike">
              <a:solidFill>
                <a:srgbClr val="000000"/>
              </a:solidFill>
              <a:latin typeface="Times New Roman"/>
            </a:endParaRPr>
          </a:p>
        </p:txBody>
      </p:sp>
      <p:sp>
        <p:nvSpPr>
          <p:cNvPr id="83" name="CustomShape 5"/>
          <p:cNvSpPr/>
          <p:nvPr/>
        </p:nvSpPr>
        <p:spPr>
          <a:xfrm>
            <a:off x="2590920" y="1219320"/>
            <a:ext cx="6400800" cy="914400"/>
          </a:xfrm>
          <a:prstGeom prst="rect">
            <a:avLst/>
          </a:prstGeom>
          <a:noFill/>
          <a:ln>
            <a:noFill/>
          </a:ln>
        </p:spPr>
        <p:style>
          <a:lnRef idx="0"/>
          <a:fillRef idx="0"/>
          <a:effectRef idx="0"/>
          <a:fontRef idx="minor"/>
        </p:style>
        <p:txBody>
          <a:bodyPr lIns="90000" rIns="90000" tIns="46800" bIns="46800">
            <a:noAutofit/>
          </a:bodyPr>
          <a:p>
            <a:pPr>
              <a:lnSpc>
                <a:spcPct val="100000"/>
              </a:lnSpc>
              <a:spcBef>
                <a:spcPts val="82"/>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ea typeface="Noto Sans CJK SC"/>
              </a:rPr>
              <a:t>3.4 mol Cl</a:t>
            </a:r>
            <a:r>
              <a:rPr b="0" lang="en-US" sz="2400" spc="-1" strike="noStrike" baseline="-25000">
                <a:solidFill>
                  <a:srgbClr val="000000"/>
                </a:solidFill>
                <a:latin typeface="Times New Roman"/>
                <a:ea typeface="Noto Sans CJK SC"/>
              </a:rPr>
              <a:t>2</a:t>
            </a:r>
            <a:endParaRPr b="0" lang="en-US" sz="2400" spc="-1" strike="noStrike">
              <a:solidFill>
                <a:srgbClr val="000000"/>
              </a:solidFill>
              <a:latin typeface="Times New Roman"/>
            </a:endParaRPr>
          </a:p>
          <a:p>
            <a:pPr>
              <a:lnSpc>
                <a:spcPct val="100000"/>
              </a:lnSpc>
              <a:spcBef>
                <a:spcPts val="82"/>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ea typeface="Noto Sans CJK SC"/>
              </a:rPr>
              <a:t>mol NaCl</a:t>
            </a:r>
            <a:endParaRPr b="0" lang="en-US" sz="2400" spc="-1" strike="noStrike">
              <a:solidFill>
                <a:srgbClr val="000000"/>
              </a:solidFill>
              <a:latin typeface="Times New Roman"/>
            </a:endParaRPr>
          </a:p>
        </p:txBody>
      </p:sp>
      <p:sp>
        <p:nvSpPr>
          <p:cNvPr id="84" name="Line 6"/>
          <p:cNvSpPr/>
          <p:nvPr/>
        </p:nvSpPr>
        <p:spPr>
          <a:xfrm>
            <a:off x="228600" y="1219320"/>
            <a:ext cx="8763120" cy="0"/>
          </a:xfrm>
          <a:prstGeom prst="line">
            <a:avLst/>
          </a:prstGeom>
          <a:ln cap="sq" w="28440">
            <a:solidFill>
              <a:srgbClr val="000000"/>
            </a:solidFill>
            <a:miter/>
          </a:ln>
        </p:spPr>
        <p:style>
          <a:lnRef idx="0"/>
          <a:fillRef idx="0"/>
          <a:effectRef idx="0"/>
          <a:fontRef idx="minor"/>
        </p:style>
      </p:sp>
      <p:sp>
        <p:nvSpPr>
          <p:cNvPr id="85" name="Line 7"/>
          <p:cNvSpPr/>
          <p:nvPr/>
        </p:nvSpPr>
        <p:spPr>
          <a:xfrm>
            <a:off x="228600" y="2133720"/>
            <a:ext cx="8763120" cy="0"/>
          </a:xfrm>
          <a:prstGeom prst="line">
            <a:avLst/>
          </a:prstGeom>
          <a:ln w="12600">
            <a:solidFill>
              <a:srgbClr val="000000"/>
            </a:solidFill>
            <a:miter/>
          </a:ln>
        </p:spPr>
        <p:style>
          <a:lnRef idx="0"/>
          <a:fillRef idx="0"/>
          <a:effectRef idx="0"/>
          <a:fontRef idx="minor"/>
        </p:style>
      </p:sp>
      <p:sp>
        <p:nvSpPr>
          <p:cNvPr id="86" name="Line 8"/>
          <p:cNvSpPr/>
          <p:nvPr/>
        </p:nvSpPr>
        <p:spPr>
          <a:xfrm>
            <a:off x="228600" y="6219720"/>
            <a:ext cx="8763120" cy="0"/>
          </a:xfrm>
          <a:prstGeom prst="line">
            <a:avLst/>
          </a:prstGeom>
          <a:ln cap="sq" w="28440">
            <a:solidFill>
              <a:srgbClr val="000000"/>
            </a:solidFill>
            <a:miter/>
          </a:ln>
        </p:spPr>
        <p:style>
          <a:lnRef idx="0"/>
          <a:fillRef idx="0"/>
          <a:effectRef idx="0"/>
          <a:fontRef idx="minor"/>
        </p:style>
      </p:sp>
      <p:sp>
        <p:nvSpPr>
          <p:cNvPr id="87" name="CustomShape 9"/>
          <p:cNvSpPr/>
          <p:nvPr/>
        </p:nvSpPr>
        <p:spPr>
          <a:xfrm>
            <a:off x="228600" y="5398920"/>
            <a:ext cx="2057400" cy="820800"/>
          </a:xfrm>
          <a:prstGeom prst="rect">
            <a:avLst/>
          </a:pr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Check:</a:t>
            </a:r>
            <a:endParaRPr b="0" lang="en-US" sz="2400" spc="-1" strike="noStrike">
              <a:solidFill>
                <a:srgbClr val="000000"/>
              </a:solidFill>
              <a:latin typeface="Times New Roman"/>
            </a:endParaRPr>
          </a:p>
        </p:txBody>
      </p:sp>
      <p:sp>
        <p:nvSpPr>
          <p:cNvPr id="88" name="CustomShape 10"/>
          <p:cNvSpPr/>
          <p:nvPr/>
        </p:nvSpPr>
        <p:spPr>
          <a:xfrm>
            <a:off x="228600" y="3809880"/>
            <a:ext cx="2057400" cy="1589040"/>
          </a:xfrm>
          <a:prstGeom prst="rect">
            <a:avLst/>
          </a:pr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Solution:</a:t>
            </a:r>
            <a:endParaRPr b="0" lang="en-US" sz="2400" spc="-1" strike="noStrike">
              <a:solidFill>
                <a:srgbClr val="000000"/>
              </a:solidFill>
              <a:latin typeface="Times New Roman"/>
            </a:endParaRPr>
          </a:p>
        </p:txBody>
      </p:sp>
      <p:sp>
        <p:nvSpPr>
          <p:cNvPr id="89" name="CustomShape 11"/>
          <p:cNvSpPr/>
          <p:nvPr/>
        </p:nvSpPr>
        <p:spPr>
          <a:xfrm>
            <a:off x="228600" y="2133720"/>
            <a:ext cx="2057400" cy="1676160"/>
          </a:xfrm>
          <a:prstGeom prst="rect">
            <a:avLst/>
          </a:pr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Solution Map:</a:t>
            </a: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Relationships:</a:t>
            </a:r>
            <a:endParaRPr b="0" lang="en-US" sz="2400" spc="-1" strike="noStrike">
              <a:solidFill>
                <a:srgbClr val="000000"/>
              </a:solidFill>
              <a:latin typeface="Times New Roman"/>
            </a:endParaRPr>
          </a:p>
        </p:txBody>
      </p:sp>
      <p:sp>
        <p:nvSpPr>
          <p:cNvPr id="90" name="CustomShape 12"/>
          <p:cNvSpPr/>
          <p:nvPr/>
        </p:nvSpPr>
        <p:spPr>
          <a:xfrm>
            <a:off x="228600" y="1219320"/>
            <a:ext cx="2057400" cy="914400"/>
          </a:xfrm>
          <a:prstGeom prst="rect">
            <a:avLst/>
          </a:pr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Given:</a:t>
            </a:r>
            <a:endParaRPr b="0" lang="en-US" sz="2400" spc="-1" strike="noStrike">
              <a:solidFill>
                <a:srgbClr val="000000"/>
              </a:solidFill>
              <a:latin typeface="Times New Roman"/>
            </a:endParaRPr>
          </a:p>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Find:</a:t>
            </a:r>
            <a:endParaRPr b="0" lang="en-US" sz="2400" spc="-1" strike="noStrike">
              <a:solidFill>
                <a:srgbClr val="000000"/>
              </a:solidFill>
              <a:latin typeface="Times New Roman"/>
            </a:endParaRPr>
          </a:p>
        </p:txBody>
      </p:sp>
      <p:sp>
        <p:nvSpPr>
          <p:cNvPr id="91" name="Line 13"/>
          <p:cNvSpPr/>
          <p:nvPr/>
        </p:nvSpPr>
        <p:spPr>
          <a:xfrm>
            <a:off x="228600" y="1219320"/>
            <a:ext cx="0" cy="5000400"/>
          </a:xfrm>
          <a:prstGeom prst="line">
            <a:avLst/>
          </a:prstGeom>
          <a:ln cap="sq" w="28440">
            <a:solidFill>
              <a:srgbClr val="000000"/>
            </a:solidFill>
            <a:miter/>
          </a:ln>
        </p:spPr>
        <p:style>
          <a:lnRef idx="0"/>
          <a:fillRef idx="0"/>
          <a:effectRef idx="0"/>
          <a:fontRef idx="minor"/>
        </p:style>
      </p:sp>
      <p:sp>
        <p:nvSpPr>
          <p:cNvPr id="92" name="Line 14"/>
          <p:cNvSpPr/>
          <p:nvPr/>
        </p:nvSpPr>
        <p:spPr>
          <a:xfrm>
            <a:off x="2362320" y="1219320"/>
            <a:ext cx="0" cy="5000400"/>
          </a:xfrm>
          <a:prstGeom prst="line">
            <a:avLst/>
          </a:prstGeom>
          <a:ln w="12600">
            <a:solidFill>
              <a:srgbClr val="000000"/>
            </a:solidFill>
            <a:miter/>
          </a:ln>
        </p:spPr>
        <p:style>
          <a:lnRef idx="0"/>
          <a:fillRef idx="0"/>
          <a:effectRef idx="0"/>
          <a:fontRef idx="minor"/>
        </p:style>
      </p:sp>
      <p:sp>
        <p:nvSpPr>
          <p:cNvPr id="93" name="Line 15"/>
          <p:cNvSpPr/>
          <p:nvPr/>
        </p:nvSpPr>
        <p:spPr>
          <a:xfrm>
            <a:off x="8991720" y="1219320"/>
            <a:ext cx="0" cy="5000400"/>
          </a:xfrm>
          <a:prstGeom prst="line">
            <a:avLst/>
          </a:prstGeom>
          <a:ln cap="sq" w="28440">
            <a:solidFill>
              <a:srgbClr val="000000"/>
            </a:solidFill>
            <a:miter/>
          </a:ln>
        </p:spPr>
        <p:style>
          <a:lnRef idx="0"/>
          <a:fillRef idx="0"/>
          <a:effectRef idx="0"/>
          <a:fontRef idx="minor"/>
        </p:style>
      </p:sp>
      <p:sp>
        <p:nvSpPr>
          <p:cNvPr id="94" name="Line 16"/>
          <p:cNvSpPr/>
          <p:nvPr/>
        </p:nvSpPr>
        <p:spPr>
          <a:xfrm>
            <a:off x="228600" y="3809880"/>
            <a:ext cx="8763120" cy="0"/>
          </a:xfrm>
          <a:prstGeom prst="line">
            <a:avLst/>
          </a:prstGeom>
          <a:ln w="12600">
            <a:solidFill>
              <a:srgbClr val="000000"/>
            </a:solidFill>
            <a:miter/>
          </a:ln>
        </p:spPr>
        <p:style>
          <a:lnRef idx="0"/>
          <a:fillRef idx="0"/>
          <a:effectRef idx="0"/>
          <a:fontRef idx="minor"/>
        </p:style>
      </p:sp>
      <p:sp>
        <p:nvSpPr>
          <p:cNvPr id="95" name="Line 17"/>
          <p:cNvSpPr/>
          <p:nvPr/>
        </p:nvSpPr>
        <p:spPr>
          <a:xfrm>
            <a:off x="228600" y="5398920"/>
            <a:ext cx="8763120" cy="0"/>
          </a:xfrm>
          <a:prstGeom prst="line">
            <a:avLst/>
          </a:prstGeom>
          <a:ln w="12600">
            <a:solidFill>
              <a:srgbClr val="000000"/>
            </a:solidFill>
            <a:miter/>
          </a:ln>
        </p:spPr>
        <p:style>
          <a:lnRef idx="0"/>
          <a:fillRef idx="0"/>
          <a:effectRef idx="0"/>
          <a:fontRef idx="minor"/>
        </p:style>
      </p:sp>
      <p:grpSp>
        <p:nvGrpSpPr>
          <p:cNvPr id="96" name="Group 18"/>
          <p:cNvGrpSpPr/>
          <p:nvPr/>
        </p:nvGrpSpPr>
        <p:grpSpPr>
          <a:xfrm>
            <a:off x="3886200" y="2209680"/>
            <a:ext cx="3809520" cy="533160"/>
            <a:chOff x="3886200" y="2209680"/>
            <a:chExt cx="3809520" cy="533160"/>
          </a:xfrm>
        </p:grpSpPr>
        <p:sp>
          <p:nvSpPr>
            <p:cNvPr id="97" name="CustomShape 19"/>
            <p:cNvSpPr/>
            <p:nvPr/>
          </p:nvSpPr>
          <p:spPr>
            <a:xfrm>
              <a:off x="3886200" y="2209680"/>
              <a:ext cx="1164240" cy="533160"/>
            </a:xfrm>
            <a:custGeom>
              <a:avLst/>
              <a:gdLst/>
              <a:ahLst/>
              <a:rect l="0" t="0" r="r" b="b"/>
              <a:pathLst>
                <a:path w="3236" h="1483">
                  <a:moveTo>
                    <a:pt x="370" y="0"/>
                  </a:moveTo>
                  <a:lnTo>
                    <a:pt x="371" y="0"/>
                  </a:lnTo>
                  <a:cubicBezTo>
                    <a:pt x="305" y="0"/>
                    <a:pt x="242" y="17"/>
                    <a:pt x="185" y="50"/>
                  </a:cubicBezTo>
                  <a:cubicBezTo>
                    <a:pt x="129" y="82"/>
                    <a:pt x="82" y="129"/>
                    <a:pt x="50" y="185"/>
                  </a:cubicBezTo>
                  <a:cubicBezTo>
                    <a:pt x="17" y="242"/>
                    <a:pt x="0" y="305"/>
                    <a:pt x="0" y="371"/>
                  </a:cubicBezTo>
                  <a:lnTo>
                    <a:pt x="0" y="1111"/>
                  </a:lnTo>
                  <a:lnTo>
                    <a:pt x="0" y="1112"/>
                  </a:lnTo>
                  <a:cubicBezTo>
                    <a:pt x="0" y="1177"/>
                    <a:pt x="17" y="1240"/>
                    <a:pt x="50" y="1297"/>
                  </a:cubicBezTo>
                  <a:cubicBezTo>
                    <a:pt x="82" y="1353"/>
                    <a:pt x="129" y="1400"/>
                    <a:pt x="185" y="1432"/>
                  </a:cubicBezTo>
                  <a:cubicBezTo>
                    <a:pt x="242" y="1465"/>
                    <a:pt x="305" y="1482"/>
                    <a:pt x="371" y="1482"/>
                  </a:cubicBezTo>
                  <a:lnTo>
                    <a:pt x="2864" y="1482"/>
                  </a:lnTo>
                  <a:lnTo>
                    <a:pt x="2865" y="1482"/>
                  </a:lnTo>
                  <a:cubicBezTo>
                    <a:pt x="2930" y="1482"/>
                    <a:pt x="2993" y="1465"/>
                    <a:pt x="3050" y="1432"/>
                  </a:cubicBezTo>
                  <a:cubicBezTo>
                    <a:pt x="3106" y="1400"/>
                    <a:pt x="3153" y="1353"/>
                    <a:pt x="3185" y="1297"/>
                  </a:cubicBezTo>
                  <a:cubicBezTo>
                    <a:pt x="3218" y="1240"/>
                    <a:pt x="3235" y="1177"/>
                    <a:pt x="3235" y="1112"/>
                  </a:cubicBezTo>
                  <a:lnTo>
                    <a:pt x="3235" y="370"/>
                  </a:lnTo>
                  <a:lnTo>
                    <a:pt x="3235" y="371"/>
                  </a:lnTo>
                  <a:lnTo>
                    <a:pt x="3235" y="371"/>
                  </a:lnTo>
                  <a:cubicBezTo>
                    <a:pt x="3235" y="305"/>
                    <a:pt x="3218" y="242"/>
                    <a:pt x="3185" y="185"/>
                  </a:cubicBezTo>
                  <a:cubicBezTo>
                    <a:pt x="3153" y="129"/>
                    <a:pt x="3106" y="82"/>
                    <a:pt x="3050" y="50"/>
                  </a:cubicBezTo>
                  <a:cubicBezTo>
                    <a:pt x="2993" y="17"/>
                    <a:pt x="2930" y="0"/>
                    <a:pt x="2865"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mol Cl</a:t>
              </a:r>
              <a:r>
                <a:rPr b="0" lang="en-US" sz="2400" spc="-1" strike="noStrike" baseline="-25000">
                  <a:solidFill>
                    <a:srgbClr val="6600cc"/>
                  </a:solidFill>
                  <a:latin typeface="Times New Roman"/>
                </a:rPr>
                <a:t>2</a:t>
              </a:r>
              <a:endParaRPr b="0" lang="en-US" sz="2400" spc="-1" strike="noStrike">
                <a:solidFill>
                  <a:srgbClr val="000000"/>
                </a:solidFill>
                <a:latin typeface="Times New Roman"/>
              </a:endParaRPr>
            </a:p>
          </p:txBody>
        </p:sp>
        <p:sp>
          <p:nvSpPr>
            <p:cNvPr id="98" name="CustomShape 20"/>
            <p:cNvSpPr/>
            <p:nvPr/>
          </p:nvSpPr>
          <p:spPr>
            <a:xfrm>
              <a:off x="5473440" y="2420640"/>
              <a:ext cx="546840" cy="160200"/>
            </a:xfrm>
            <a:custGeom>
              <a:avLst/>
              <a:gdLst/>
              <a:ahLst/>
              <a:rect l="0" t="0" r="r" b="b"/>
              <a:pathLst>
                <a:path w="1521" h="447">
                  <a:moveTo>
                    <a:pt x="0" y="335"/>
                  </a:moveTo>
                  <a:lnTo>
                    <a:pt x="1140" y="335"/>
                  </a:lnTo>
                  <a:lnTo>
                    <a:pt x="1140" y="446"/>
                  </a:lnTo>
                  <a:lnTo>
                    <a:pt x="1520" y="223"/>
                  </a:lnTo>
                  <a:lnTo>
                    <a:pt x="1140" y="0"/>
                  </a:lnTo>
                  <a:lnTo>
                    <a:pt x="1140" y="112"/>
                  </a:lnTo>
                  <a:lnTo>
                    <a:pt x="0" y="112"/>
                  </a:lnTo>
                  <a:lnTo>
                    <a:pt x="0" y="335"/>
                  </a:lnTo>
                </a:path>
              </a:pathLst>
            </a:custGeom>
            <a:solidFill>
              <a:srgbClr val="ffcc66"/>
            </a:solidFill>
            <a:ln w="9360">
              <a:solidFill>
                <a:srgbClr val="000000"/>
              </a:solidFill>
              <a:miter/>
            </a:ln>
          </p:spPr>
          <p:style>
            <a:lnRef idx="0"/>
            <a:fillRef idx="0"/>
            <a:effectRef idx="0"/>
            <a:fontRef idx="minor"/>
          </p:style>
        </p:sp>
        <p:sp>
          <p:nvSpPr>
            <p:cNvPr id="99" name="CustomShape 21"/>
            <p:cNvSpPr/>
            <p:nvPr/>
          </p:nvSpPr>
          <p:spPr>
            <a:xfrm>
              <a:off x="6320520" y="2209680"/>
              <a:ext cx="1375200" cy="533160"/>
            </a:xfrm>
            <a:custGeom>
              <a:avLst/>
              <a:gdLst/>
              <a:ahLst/>
              <a:rect l="0" t="0" r="r" b="b"/>
              <a:pathLst>
                <a:path w="3822" h="1483">
                  <a:moveTo>
                    <a:pt x="370" y="0"/>
                  </a:moveTo>
                  <a:lnTo>
                    <a:pt x="371" y="0"/>
                  </a:lnTo>
                  <a:cubicBezTo>
                    <a:pt x="305" y="0"/>
                    <a:pt x="242" y="17"/>
                    <a:pt x="185" y="50"/>
                  </a:cubicBezTo>
                  <a:cubicBezTo>
                    <a:pt x="129" y="82"/>
                    <a:pt x="82" y="129"/>
                    <a:pt x="50" y="185"/>
                  </a:cubicBezTo>
                  <a:cubicBezTo>
                    <a:pt x="17" y="242"/>
                    <a:pt x="0" y="305"/>
                    <a:pt x="0" y="371"/>
                  </a:cubicBezTo>
                  <a:lnTo>
                    <a:pt x="0" y="1111"/>
                  </a:lnTo>
                  <a:lnTo>
                    <a:pt x="0" y="1112"/>
                  </a:lnTo>
                  <a:cubicBezTo>
                    <a:pt x="0" y="1177"/>
                    <a:pt x="17" y="1240"/>
                    <a:pt x="50" y="1297"/>
                  </a:cubicBezTo>
                  <a:cubicBezTo>
                    <a:pt x="82" y="1353"/>
                    <a:pt x="129" y="1400"/>
                    <a:pt x="185" y="1432"/>
                  </a:cubicBezTo>
                  <a:cubicBezTo>
                    <a:pt x="242" y="1465"/>
                    <a:pt x="305" y="1482"/>
                    <a:pt x="371" y="1482"/>
                  </a:cubicBezTo>
                  <a:lnTo>
                    <a:pt x="3450" y="1482"/>
                  </a:lnTo>
                  <a:lnTo>
                    <a:pt x="3451" y="1482"/>
                  </a:lnTo>
                  <a:cubicBezTo>
                    <a:pt x="3516" y="1482"/>
                    <a:pt x="3579" y="1465"/>
                    <a:pt x="3636" y="1432"/>
                  </a:cubicBezTo>
                  <a:cubicBezTo>
                    <a:pt x="3692" y="1400"/>
                    <a:pt x="3739" y="1353"/>
                    <a:pt x="3771" y="1297"/>
                  </a:cubicBezTo>
                  <a:cubicBezTo>
                    <a:pt x="3804" y="1240"/>
                    <a:pt x="3821" y="1177"/>
                    <a:pt x="3821" y="1112"/>
                  </a:cubicBezTo>
                  <a:lnTo>
                    <a:pt x="3821" y="370"/>
                  </a:lnTo>
                  <a:lnTo>
                    <a:pt x="3821" y="371"/>
                  </a:lnTo>
                  <a:lnTo>
                    <a:pt x="3821" y="371"/>
                  </a:lnTo>
                  <a:cubicBezTo>
                    <a:pt x="3821" y="305"/>
                    <a:pt x="3804" y="242"/>
                    <a:pt x="3771" y="185"/>
                  </a:cubicBezTo>
                  <a:cubicBezTo>
                    <a:pt x="3739" y="129"/>
                    <a:pt x="3692" y="82"/>
                    <a:pt x="3636" y="50"/>
                  </a:cubicBezTo>
                  <a:cubicBezTo>
                    <a:pt x="3579" y="17"/>
                    <a:pt x="3516" y="0"/>
                    <a:pt x="3451" y="0"/>
                  </a:cubicBezTo>
                  <a:lnTo>
                    <a:pt x="370" y="0"/>
                  </a:lnTo>
                </a:path>
              </a:pathLst>
            </a:custGeom>
            <a:solidFill>
              <a:srgbClr val="ffcc66"/>
            </a:solidFill>
            <a:ln w="936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6600cc"/>
                  </a:solidFill>
                  <a:latin typeface="Times New Roman"/>
                </a:rPr>
                <a:t>mol NaCl</a:t>
              </a:r>
              <a:endParaRPr b="0" lang="en-US" sz="2400" spc="-1" strike="noStrike">
                <a:solidFill>
                  <a:srgbClr val="000000"/>
                </a:solidFill>
                <a:latin typeface="Times New Roman"/>
              </a:endParaRPr>
            </a:p>
          </p:txBody>
        </p:sp>
      </p:grpSp>
      <mc:AlternateContent>
        <mc:Choice xmlns:a14="http://schemas.microsoft.com/office/drawing/2010/main" Requires="a14">
          <p:sp>
            <p:nvSpPr>
              <p:cNvPr id="100" name="Formula 22"/>
              <p:cNvSpPr txBox="1"/>
              <p:nvPr/>
            </p:nvSpPr>
            <p:spPr>
              <a:xfrm>
                <a:off x="5041800" y="2557440"/>
                <a:ext cx="1290600" cy="730440"/>
              </a:xfrm>
              <a:prstGeom prst="rect">
                <a:avLst/>
              </a:prstGeom>
            </p:spPr>
            <p:txBody>
              <a:bodyPr/>
              <a:p>
                <a14:m>
                  <m:oMath xmlns:m="http://schemas.openxmlformats.org/officeDocument/2006/math">
                    <m:f>
                      <m:num>
                        <m:r>
                          <m:rPr>
                            <m:lit/>
                            <m:nor/>
                          </m:rPr>
                          <m:t xml:space="preserve">2 mol NaCl</m:t>
                        </m:r>
                      </m:num>
                      <m:den>
                        <m:sSub>
                          <m:e>
                            <m:r>
                              <m:rPr>
                                <m:lit/>
                                <m:nor/>
                              </m:rPr>
                              <m:t xml:space="preserve">1 mol Cl</m:t>
                            </m:r>
                          </m:e>
                          <m:sub>
                            <m:r>
                              <m:t xml:space="preserve">2</m:t>
                            </m:r>
                          </m:sub>
                        </m:sSub>
                      </m:den>
                    </m:f>
                  </m:oMath>
                </a14:m>
              </a:p>
            </p:txBody>
          </p:sp>
        </mc:Choice>
        <mc:Fallback/>
      </mc:AlternateContent>
      <mc:AlternateContent>
        <mc:Choice xmlns:a14="http://schemas.microsoft.com/office/drawing/2010/main" Requires="a14">
          <p:sp>
            <p:nvSpPr>
              <p:cNvPr id="101" name="Formula 23"/>
              <p:cNvSpPr txBox="1"/>
              <p:nvPr/>
            </p:nvSpPr>
            <p:spPr>
              <a:xfrm>
                <a:off x="3973680" y="3838680"/>
                <a:ext cx="3555720" cy="1418760"/>
              </a:xfrm>
              <a:prstGeom prst="rect">
                <a:avLst/>
              </a:prstGeom>
            </p:spPr>
            <p:txBody>
              <a:bodyPr/>
              <a:p>
                <a14:m>
                  <m:oMath xmlns:m="http://schemas.openxmlformats.org/officeDocument/2006/math">
                    <m:eqArr>
                      <m:e>
                        <m:r>
                          <m:t xml:space="preserve">3</m:t>
                        </m:r>
                        <m:r>
                          <m:rPr>
                            <m:lit/>
                            <m:nor/>
                          </m:rPr>
                          <m:t xml:space="preserve">.</m:t>
                        </m:r>
                        <m:sSub>
                          <m:e>
                            <m:r>
                              <m:rPr>
                                <m:lit/>
                                <m:nor/>
                              </m:rPr>
                              <m:t xml:space="preserve">4 mol Cl</m:t>
                            </m:r>
                          </m:e>
                          <m:sub>
                            <m:r>
                              <m:t xml:space="preserve">2</m:t>
                            </m:r>
                          </m:sub>
                        </m:sSub>
                        <m:r>
                          <m:t xml:space="preserve">×</m:t>
                        </m:r>
                        <m:f>
                          <m:num>
                            <m:r>
                              <m:rPr>
                                <m:lit/>
                                <m:nor/>
                              </m:rPr>
                              <m:t xml:space="preserve">2 mol NaCl</m:t>
                            </m:r>
                          </m:num>
                          <m:den>
                            <m:sSub>
                              <m:e>
                                <m:r>
                                  <m:rPr>
                                    <m:lit/>
                                    <m:nor/>
                                  </m:rPr>
                                  <m:t xml:space="preserve">1 mol Cl</m:t>
                                </m:r>
                              </m:e>
                              <m:sub>
                                <m:r>
                                  <m:t xml:space="preserve">2</m:t>
                                </m:r>
                              </m:sub>
                            </m:sSub>
                          </m:den>
                        </m:f>
                      </m:e>
                      <m:e>
                        <m:r>
                          <m:rPr>
                            <m:lit/>
                            <m:nor/>
                          </m:rPr>
                          <m:t xml:space="preserve">= </m:t>
                        </m:r>
                        <m:r>
                          <m:t xml:space="preserve">6</m:t>
                        </m:r>
                        <m:r>
                          <m:rPr>
                            <m:lit/>
                            <m:nor/>
                          </m:rPr>
                          <m:t xml:space="preserve">.</m:t>
                        </m:r>
                        <m:r>
                          <m:rPr>
                            <m:lit/>
                            <m:nor/>
                          </m:rPr>
                          <m:t xml:space="preserve">8 mol NaCl</m:t>
                        </m:r>
                      </m:e>
                    </m:eqArr>
                  </m:oMath>
                </a14:m>
              </a:p>
            </p:txBody>
          </p:sp>
        </mc:Choice>
        <mc:Fallback/>
      </mc:AlternateContent>
      <p:sp>
        <p:nvSpPr>
          <p:cNvPr id="102" name="Freeform 24"/>
          <p:cNvSpPr/>
          <p:nvPr/>
        </p:nvSpPr>
        <p:spPr>
          <a:xfrm>
            <a:off x="4663440" y="4114800"/>
            <a:ext cx="823320" cy="274680"/>
          </a:xfrm>
          <a:custGeom>
            <a:avLst/>
            <a:gdLst/>
            <a:ahLst/>
            <a:rect l="0" t="0" r="r" b="b"/>
            <a:pathLst>
              <a:path w="2287" h="763">
                <a:moveTo>
                  <a:pt x="0" y="762"/>
                </a:moveTo>
                <a:lnTo>
                  <a:pt x="2286" y="0"/>
                </a:lnTo>
              </a:path>
            </a:pathLst>
          </a:custGeom>
          <a:ln w="28440">
            <a:solidFill>
              <a:srgbClr val="ff0000"/>
            </a:solidFill>
            <a:miter/>
          </a:ln>
        </p:spPr>
      </p:sp>
      <p:sp>
        <p:nvSpPr>
          <p:cNvPr id="103" name="Freeform 25"/>
          <p:cNvSpPr/>
          <p:nvPr/>
        </p:nvSpPr>
        <p:spPr>
          <a:xfrm>
            <a:off x="6126480" y="4389120"/>
            <a:ext cx="914760" cy="274680"/>
          </a:xfrm>
          <a:custGeom>
            <a:avLst/>
            <a:gdLst/>
            <a:ahLst/>
            <a:rect l="0" t="0" r="r" b="b"/>
            <a:pathLst>
              <a:path w="2541" h="763">
                <a:moveTo>
                  <a:pt x="0" y="762"/>
                </a:moveTo>
                <a:lnTo>
                  <a:pt x="2540" y="0"/>
                </a:lnTo>
              </a:path>
            </a:pathLst>
          </a:custGeom>
          <a:ln w="28440">
            <a:solidFill>
              <a:srgbClr val="ff0000"/>
            </a:solidFill>
            <a:miter/>
          </a:ln>
        </p:spPr>
      </p:sp>
    </p:spTree>
  </p:cSld>
  <p:transition>
    <p:fade thruBlk="true"/>
  </p:transition>
  <p:timing>
    <p:tnLst>
      <p:par>
        <p:cTn id="133" dur="indefinite" restart="never" nodeType="tmRoot">
          <p:childTnLst>
            <p:seq>
              <p:cTn id="134" dur="indefinite" nodeType="mainSeq">
                <p:childTnLst>
                  <p:par>
                    <p:cTn id="135" fill="hold">
                      <p:stCondLst>
                        <p:cond delay="indefinite"/>
                      </p:stCondLst>
                      <p:childTnLst>
                        <p:par>
                          <p:cTn id="136" fill="hold">
                            <p:stCondLst>
                              <p:cond delay="0"/>
                            </p:stCondLst>
                            <p:childTnLst>
                              <p:par>
                                <p:cTn id="137" nodeType="clickEffect" fill="hold" presetClass="entr" presetID="22" presetSubtype="1">
                                  <p:stCondLst>
                                    <p:cond delay="0"/>
                                  </p:stCondLst>
                                  <p:childTnLst>
                                    <p:set>
                                      <p:cBhvr>
                                        <p:cTn id="138" dur="1" fill="hold">
                                          <p:stCondLst>
                                            <p:cond delay="0"/>
                                          </p:stCondLst>
                                        </p:cTn>
                                        <p:tgtEl>
                                          <p:spTgt spid="83">
                                            <p:txEl>
                                              <p:pRg st="0" end="0"/>
                                            </p:txEl>
                                          </p:spTgt>
                                        </p:tgtEl>
                                        <p:attrNameLst>
                                          <p:attrName>style.visibility</p:attrName>
                                        </p:attrNameLst>
                                      </p:cBhvr>
                                      <p:to>
                                        <p:strVal val="visible"/>
                                      </p:to>
                                    </p:set>
                                    <p:animEffect filter="wipe(up)" transition="in">
                                      <p:cBhvr additive="repl">
                                        <p:cTn id="139" dur="500"/>
                                        <p:tgtEl>
                                          <p:spTgt spid="83">
                                            <p:txEl>
                                              <p:pRg st="0" end="0"/>
                                            </p:txEl>
                                          </p:spTgt>
                                        </p:tgtEl>
                                      </p:cBhvr>
                                    </p:animEffect>
                                  </p:childTnLst>
                                </p:cTn>
                              </p:par>
                            </p:childTnLst>
                          </p:cTn>
                        </p:par>
                      </p:childTnLst>
                    </p:cTn>
                  </p:par>
                  <p:par>
                    <p:cTn id="140" fill="hold">
                      <p:stCondLst>
                        <p:cond delay="indefinite"/>
                      </p:stCondLst>
                      <p:childTnLst>
                        <p:par>
                          <p:cTn id="141" fill="hold">
                            <p:stCondLst>
                              <p:cond delay="0"/>
                            </p:stCondLst>
                            <p:childTnLst>
                              <p:par>
                                <p:cTn id="142" nodeType="clickEffect" fill="hold" presetClass="entr" presetID="22" presetSubtype="8">
                                  <p:stCondLst>
                                    <p:cond delay="0"/>
                                  </p:stCondLst>
                                  <p:childTnLst>
                                    <p:set>
                                      <p:cBhvr>
                                        <p:cTn id="143" dur="1" fill="hold">
                                          <p:stCondLst>
                                            <p:cond delay="0"/>
                                          </p:stCondLst>
                                        </p:cTn>
                                        <p:tgtEl>
                                          <p:spTgt spid="83">
                                            <p:txEl>
                                              <p:pRg st="1" end="1"/>
                                            </p:txEl>
                                          </p:spTgt>
                                        </p:tgtEl>
                                        <p:attrNameLst>
                                          <p:attrName>style.visibility</p:attrName>
                                        </p:attrNameLst>
                                      </p:cBhvr>
                                      <p:to>
                                        <p:strVal val="visible"/>
                                      </p:to>
                                    </p:set>
                                    <p:animEffect filter="wipe(left)" transition="in">
                                      <p:cBhvr additive="repl">
                                        <p:cTn id="144" dur="500"/>
                                        <p:tgtEl>
                                          <p:spTgt spid="83">
                                            <p:txEl>
                                              <p:pRg st="1" end="1"/>
                                            </p:txEl>
                                          </p:spTgt>
                                        </p:tgtEl>
                                      </p:cBhvr>
                                    </p:animEffect>
                                  </p:childTnLst>
                                </p:cTn>
                              </p:par>
                            </p:childTnLst>
                          </p:cTn>
                        </p:par>
                      </p:childTnLst>
                    </p:cTn>
                  </p:par>
                  <p:par>
                    <p:cTn id="145" fill="hold">
                      <p:stCondLst>
                        <p:cond delay="indefinite"/>
                      </p:stCondLst>
                      <p:childTnLst>
                        <p:par>
                          <p:cTn id="146" fill="hold">
                            <p:stCondLst>
                              <p:cond delay="0"/>
                            </p:stCondLst>
                            <p:childTnLst>
                              <p:par>
                                <p:cTn id="147" nodeType="clickEffect" fill="hold" presetClass="entr" presetID="22" presetSubtype="8">
                                  <p:stCondLst>
                                    <p:cond delay="0"/>
                                  </p:stCondLst>
                                  <p:childTnLst>
                                    <p:set>
                                      <p:cBhvr>
                                        <p:cTn id="148" dur="1" fill="hold">
                                          <p:stCondLst>
                                            <p:cond delay="0"/>
                                          </p:stCondLst>
                                        </p:cTn>
                                        <p:tgtEl>
                                          <p:spTgt spid="96"/>
                                        </p:tgtEl>
                                        <p:attrNameLst>
                                          <p:attrName>style.visibility</p:attrName>
                                        </p:attrNameLst>
                                      </p:cBhvr>
                                      <p:to>
                                        <p:strVal val="visible"/>
                                      </p:to>
                                    </p:set>
                                    <p:animEffect filter="wipe(left)" transition="in">
                                      <p:cBhvr additive="repl">
                                        <p:cTn id="149" dur="500"/>
                                        <p:tgtEl>
                                          <p:spTgt spid="96"/>
                                        </p:tgtEl>
                                      </p:cBhvr>
                                    </p:animEffect>
                                  </p:childTnLst>
                                </p:cTn>
                              </p:par>
                            </p:childTnLst>
                          </p:cTn>
                        </p:par>
                      </p:childTnLst>
                    </p:cTn>
                  </p:par>
                  <p:par>
                    <p:cTn id="150" fill="hold">
                      <p:stCondLst>
                        <p:cond delay="indefinite"/>
                      </p:stCondLst>
                      <p:childTnLst>
                        <p:par>
                          <p:cTn id="151" fill="hold">
                            <p:stCondLst>
                              <p:cond delay="0"/>
                            </p:stCondLst>
                            <p:childTnLst>
                              <p:par>
                                <p:cTn id="152" nodeType="clickEffect" fill="hold" presetClass="entr" presetID="22" presetSubtype="8">
                                  <p:stCondLst>
                                    <p:cond delay="0"/>
                                  </p:stCondLst>
                                  <p:childTnLst>
                                    <p:set>
                                      <p:cBhvr>
                                        <p:cTn id="153" dur="1" fill="hold">
                                          <p:stCondLst>
                                            <p:cond delay="0"/>
                                          </p:stCondLst>
                                        </p:cTn>
                                        <p:tgtEl>
                                          <p:spTgt spid="82"/>
                                        </p:tgtEl>
                                        <p:attrNameLst>
                                          <p:attrName>style.visibility</p:attrName>
                                        </p:attrNameLst>
                                      </p:cBhvr>
                                      <p:to>
                                        <p:strVal val="visible"/>
                                      </p:to>
                                    </p:set>
                                    <p:animEffect filter="wipe(left)" transition="in">
                                      <p:cBhvr additive="repl">
                                        <p:cTn id="154" dur="500"/>
                                        <p:tgtEl>
                                          <p:spTgt spid="82"/>
                                        </p:tgtEl>
                                      </p:cBhvr>
                                    </p:animEffect>
                                  </p:childTnLst>
                                </p:cTn>
                              </p:par>
                            </p:childTnLst>
                          </p:cTn>
                        </p:par>
                      </p:childTnLst>
                    </p:cTn>
                  </p:par>
                  <p:par>
                    <p:cTn id="155" fill="hold">
                      <p:stCondLst>
                        <p:cond delay="indefinite"/>
                      </p:stCondLst>
                      <p:childTnLst>
                        <p:par>
                          <p:cTn id="156" fill="hold">
                            <p:stCondLst>
                              <p:cond delay="0"/>
                            </p:stCondLst>
                            <p:childTnLst>
                              <p:par>
                                <p:cTn id="157" nodeType="clickEffect" fill="hold" presetClass="entr" presetID="1">
                                  <p:stCondLst>
                                    <p:cond delay="0"/>
                                  </p:stCondLst>
                                  <p:childTnLst>
                                    <p:set>
                                      <p:cBhvr>
                                        <p:cTn id="158" dur="1" fill="hold">
                                          <p:stCondLst>
                                            <p:cond delay="0"/>
                                          </p:stCondLst>
                                        </p:cTn>
                                        <p:tgtEl>
                                          <p:spTgt spid="100"/>
                                        </p:tgtEl>
                                        <p:attrNameLst>
                                          <p:attrName>style.visibility</p:attrName>
                                        </p:attrNameLst>
                                      </p:cBhvr>
                                      <p:to>
                                        <p:strVal val="visible"/>
                                      </p:to>
                                    </p:set>
                                  </p:childTnLst>
                                </p:cTn>
                              </p:par>
                            </p:childTnLst>
                          </p:cTn>
                        </p:par>
                      </p:childTnLst>
                    </p:cTn>
                  </p:par>
                  <p:par>
                    <p:cTn id="159" fill="hold">
                      <p:stCondLst>
                        <p:cond delay="indefinite"/>
                      </p:stCondLst>
                      <p:childTnLst>
                        <p:par>
                          <p:cTn id="160" fill="hold">
                            <p:stCondLst>
                              <p:cond delay="0"/>
                            </p:stCondLst>
                            <p:childTnLst>
                              <p:par>
                                <p:cTn id="161" nodeType="clickEffect" fill="hold" presetClass="entr" presetID="1">
                                  <p:stCondLst>
                                    <p:cond delay="0"/>
                                  </p:stCondLst>
                                  <p:childTnLst>
                                    <p:set>
                                      <p:cBhvr>
                                        <p:cTn id="162" dur="1" fill="hold">
                                          <p:stCondLst>
                                            <p:cond delay="0"/>
                                          </p:stCondLst>
                                        </p:cTn>
                                        <p:tgtEl>
                                          <p:spTgt spid="101"/>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nodeType="clickEffect" fill="hold" presetClass="entr" presetID="22" presetSubtype="4">
                                  <p:stCondLst>
                                    <p:cond delay="0"/>
                                  </p:stCondLst>
                                  <p:childTnLst>
                                    <p:set>
                                      <p:cBhvr>
                                        <p:cTn id="166" dur="1" fill="hold">
                                          <p:stCondLst>
                                            <p:cond delay="0"/>
                                          </p:stCondLst>
                                        </p:cTn>
                                        <p:tgtEl>
                                          <p:spTgt spid="102"/>
                                        </p:tgtEl>
                                        <p:attrNameLst>
                                          <p:attrName>style.visibility</p:attrName>
                                        </p:attrNameLst>
                                      </p:cBhvr>
                                      <p:to>
                                        <p:strVal val="visible"/>
                                      </p:to>
                                    </p:set>
                                    <p:animEffect filter="wipe(down)" transition="in">
                                      <p:cBhvr additive="repl">
                                        <p:cTn id="167" dur="500"/>
                                        <p:tgtEl>
                                          <p:spTgt spid="102"/>
                                        </p:tgtEl>
                                      </p:cBhvr>
                                    </p:animEffect>
                                  </p:childTnLst>
                                </p:cTn>
                              </p:par>
                            </p:childTnLst>
                          </p:cTn>
                        </p:par>
                        <p:par>
                          <p:cTn id="168" fill="hold">
                            <p:stCondLst>
                              <p:cond delay="500"/>
                            </p:stCondLst>
                            <p:childTnLst>
                              <p:par>
                                <p:cTn id="169" nodeType="afterEffect" fill="hold" presetClass="entr" presetID="22" presetSubtype="4">
                                  <p:stCondLst>
                                    <p:cond delay="0"/>
                                  </p:stCondLst>
                                  <p:childTnLst>
                                    <p:set>
                                      <p:cBhvr>
                                        <p:cTn id="170" dur="1" fill="hold">
                                          <p:stCondLst>
                                            <p:cond delay="0"/>
                                          </p:stCondLst>
                                        </p:cTn>
                                        <p:tgtEl>
                                          <p:spTgt spid="103"/>
                                        </p:tgtEl>
                                        <p:attrNameLst>
                                          <p:attrName>style.visibility</p:attrName>
                                        </p:attrNameLst>
                                      </p:cBhvr>
                                      <p:to>
                                        <p:strVal val="visible"/>
                                      </p:to>
                                    </p:set>
                                    <p:animEffect filter="wipe(down)" transition="in">
                                      <p:cBhvr additive="repl">
                                        <p:cTn id="171" dur="500"/>
                                        <p:tgtEl>
                                          <p:spTgt spid="103"/>
                                        </p:tgtEl>
                                      </p:cBhvr>
                                    </p:animEffect>
                                  </p:childTnLst>
                                </p:cTn>
                              </p:par>
                            </p:childTnLst>
                          </p:cTn>
                        </p:par>
                      </p:childTnLst>
                    </p:cTn>
                  </p:par>
                  <p:par>
                    <p:cTn id="172" fill="hold">
                      <p:stCondLst>
                        <p:cond delay="indefinite"/>
                      </p:stCondLst>
                      <p:childTnLst>
                        <p:par>
                          <p:cTn id="173" fill="hold">
                            <p:stCondLst>
                              <p:cond delay="0"/>
                            </p:stCondLst>
                            <p:childTnLst>
                              <p:par>
                                <p:cTn id="174" nodeType="clickEffect" fill="hold" presetClass="entr" presetID="22" presetSubtype="8">
                                  <p:stCondLst>
                                    <p:cond delay="0"/>
                                  </p:stCondLst>
                                  <p:childTnLst>
                                    <p:set>
                                      <p:cBhvr>
                                        <p:cTn id="175" dur="1" fill="hold">
                                          <p:stCondLst>
                                            <p:cond delay="0"/>
                                          </p:stCondLst>
                                        </p:cTn>
                                        <p:tgtEl>
                                          <p:spTgt spid="80"/>
                                        </p:tgtEl>
                                        <p:attrNameLst>
                                          <p:attrName>style.visibility</p:attrName>
                                        </p:attrNameLst>
                                      </p:cBhvr>
                                      <p:to>
                                        <p:strVal val="visible"/>
                                      </p:to>
                                    </p:set>
                                    <p:animEffect filter="wipe(left)" transition="in">
                                      <p:cBhvr additive="repl">
                                        <p:cTn id="176" dur="500"/>
                                        <p:tgtEl>
                                          <p:spTgt spid="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1536</TotalTime>
  <Application>LibreOffice/6.4.7.2$Linux_X86_64 LibreOffice_project/40$Build-2</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2004-09-27T10:53:03Z</dcterms:created>
  <dc:creator>Roy Kennedy</dc:creator>
  <dc:description/>
  <dc:language>en-US</dc:language>
  <cp:lastModifiedBy/>
  <dcterms:modified xsi:type="dcterms:W3CDTF">2022-08-21T12:59:35Z</dcterms:modified>
  <cp:revision>192</cp:revision>
  <dc:subject/>
  <dc:title>Introductory Chemistry, 2nd Edition Nivaldo Tro</dc:title>
</cp:coreProperties>
</file>